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319" r:id="rId6"/>
    <p:sldId id="312" r:id="rId7"/>
    <p:sldId id="313" r:id="rId8"/>
    <p:sldId id="321" r:id="rId9"/>
    <p:sldId id="322" r:id="rId10"/>
    <p:sldId id="316" r:id="rId11"/>
    <p:sldId id="324" r:id="rId12"/>
    <p:sldId id="325" r:id="rId13"/>
    <p:sldId id="326" r:id="rId14"/>
    <p:sldId id="327" r:id="rId15"/>
    <p:sldId id="320" r:id="rId16"/>
    <p:sldId id="323" r:id="rId17"/>
    <p:sldId id="329" r:id="rId1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13"/>
            <p14:sldId id="321"/>
            <p14:sldId id="322"/>
            <p14:sldId id="316"/>
            <p14:sldId id="324"/>
            <p14:sldId id="325"/>
            <p14:sldId id="326"/>
            <p14:sldId id="327"/>
            <p14:sldId id="320"/>
            <p14:sldId id="323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0" d="100"/>
          <a:sy n="110" d="100"/>
        </p:scale>
        <p:origin x="21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Test Cases with Rel-16 Type II Codebook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Qualcomm, 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22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5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May 25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June 5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6.11.3.3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R4-2008816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2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dirty="0"/>
              <a:t>Configure only two beams in </a:t>
            </a:r>
            <a:r>
              <a:rPr lang="en-US" altLang="zh-CN" dirty="0"/>
              <a:t>beam steering model for Rel-16 Type II test cases.</a:t>
            </a:r>
          </a:p>
          <a:p>
            <a:pPr lvl="1"/>
            <a:r>
              <a:rPr lang="en-US" altLang="zh-CN" dirty="0"/>
              <a:t>FFS how to specify beam steering model into specification. </a:t>
            </a:r>
          </a:p>
          <a:p>
            <a:pPr lvl="2"/>
            <a:r>
              <a:rPr lang="en-US" altLang="zh-CN" dirty="0"/>
              <a:t>Option 1: Same as specified in B.2.3B.4A of TS 36.101</a:t>
            </a:r>
            <a:endParaRPr lang="en-US" dirty="0"/>
          </a:p>
          <a:p>
            <a:pPr lvl="2"/>
            <a:r>
              <a:rPr lang="en-US" dirty="0"/>
              <a:t>Option 2: Specify u</a:t>
            </a:r>
            <a:r>
              <a:rPr lang="en-US" altLang="zh-CN" dirty="0"/>
              <a:t>sing generic number of beams.</a:t>
            </a:r>
          </a:p>
          <a:p>
            <a:pPr lvl="1"/>
            <a:r>
              <a:rPr lang="en-US" dirty="0"/>
              <a:t>FFS if beam steering model needs to be modified to account for co-scheduled UE.</a:t>
            </a:r>
          </a:p>
        </p:txBody>
      </p:sp>
    </p:spTree>
    <p:extLst>
      <p:ext uri="{BB962C8B-B14F-4D97-AF65-F5344CB8AC3E}">
        <p14:creationId xmlns:p14="http://schemas.microsoft.com/office/powerpoint/2010/main" val="2920278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0850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2 Test Setup - IV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 as baseline</a:t>
            </a:r>
          </a:p>
          <a:p>
            <a:pPr lvl="1"/>
            <a:r>
              <a:rPr lang="en-US" dirty="0"/>
              <a:t>Other options not precluded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High</a:t>
            </a:r>
          </a:p>
          <a:p>
            <a:pPr lvl="1"/>
            <a:r>
              <a:rPr lang="en-US" dirty="0"/>
              <a:t>Option 2: XP Medium</a:t>
            </a:r>
          </a:p>
          <a:p>
            <a:pPr lvl="1"/>
            <a:r>
              <a:rPr lang="en-US" dirty="0"/>
              <a:t>Down-select to one option based on simulation results in the next meeting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 as baseline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936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01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2 Test Setup - V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Metric</a:t>
            </a:r>
          </a:p>
          <a:p>
            <a:pPr lvl="1"/>
            <a:r>
              <a:rPr lang="en-US" dirty="0"/>
              <a:t>Option 1: Relative Throughput ratio between following PMI for Rel-16 enhanced Type II and Rel-15 Type II codebook.</a:t>
            </a:r>
          </a:p>
          <a:p>
            <a:pPr lvl="1"/>
            <a:r>
              <a:rPr lang="en-US" dirty="0"/>
              <a:t>Option 2: Relative throughput ratio between following PMI and random PMI.</a:t>
            </a:r>
          </a:p>
          <a:p>
            <a:pPr lvl="1"/>
            <a:r>
              <a:rPr lang="en-US" dirty="0"/>
              <a:t>Other options not precluded.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73867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Parameters for Option 2 Test Setup</a:t>
            </a:r>
            <a:br>
              <a:rPr lang="sv-SE" dirty="0"/>
            </a:br>
            <a:endParaRPr lang="sv-S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B66D4F-D8A8-46ED-9498-6E5982410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00" y="1916832"/>
            <a:ext cx="8258200" cy="472058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Channel model for co-scheduled UE</a:t>
            </a:r>
            <a:endParaRPr lang="sv-SE" dirty="0"/>
          </a:p>
          <a:p>
            <a:pPr lvl="1"/>
            <a:r>
              <a:rPr lang="en-US" dirty="0"/>
              <a:t>Option 1: Possibility for spatially separated from DUT</a:t>
            </a:r>
            <a:endParaRPr lang="sv-SE" dirty="0"/>
          </a:p>
          <a:p>
            <a:pPr lvl="1"/>
            <a:r>
              <a:rPr lang="en-US" dirty="0"/>
              <a:t>Other options not precluded</a:t>
            </a:r>
            <a:endParaRPr lang="sv-SE" dirty="0"/>
          </a:p>
          <a:p>
            <a:pPr lvl="0"/>
            <a:r>
              <a:rPr lang="en-US" dirty="0"/>
              <a:t>Scheduling mode:</a:t>
            </a:r>
            <a:endParaRPr lang="sv-SE" dirty="0"/>
          </a:p>
          <a:p>
            <a:pPr lvl="1"/>
            <a:r>
              <a:rPr lang="en-US" dirty="0"/>
              <a:t>Option 1: Zero-forcing</a:t>
            </a:r>
            <a:endParaRPr lang="sv-SE" dirty="0"/>
          </a:p>
          <a:p>
            <a:pPr lvl="1"/>
            <a:r>
              <a:rPr lang="en-US" dirty="0"/>
              <a:t>Other options not precluded</a:t>
            </a:r>
            <a:endParaRPr lang="sv-SE" dirty="0"/>
          </a:p>
          <a:p>
            <a:pPr lvl="0"/>
            <a:r>
              <a:rPr lang="en-US" dirty="0"/>
              <a:t>DCI value for antenna mapping (Table 7.3.1.2.2-2 from 38.212):</a:t>
            </a:r>
            <a:endParaRPr lang="sv-SE" dirty="0"/>
          </a:p>
          <a:p>
            <a:pPr lvl="1"/>
            <a:r>
              <a:rPr lang="en-US" dirty="0"/>
              <a:t>Option 1: DUT = 3 with DMRS seed=0, co-scheduled UE=5 with random DMRS seed (Rank 1, DMRS antenna port mapping 1000 for DUT, 1002 for co-scheduled UE)</a:t>
            </a:r>
            <a:endParaRPr lang="sv-SE" dirty="0"/>
          </a:p>
          <a:p>
            <a:pPr lvl="1"/>
            <a:r>
              <a:rPr lang="en-US" dirty="0"/>
              <a:t>Option 2: DUT = 7 with DMRS seed=0, co-scheduled UE=8 with random DMRS seed, (Rank 2, DMRS antenna port mapping [1000, 1001] for DUT, [1002, 1003] for co-scheduled UE)</a:t>
            </a:r>
            <a:endParaRPr lang="sv-SE" dirty="0"/>
          </a:p>
          <a:p>
            <a:pPr lvl="1"/>
            <a:r>
              <a:rPr lang="en-US" dirty="0"/>
              <a:t>Other options not precluded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82023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ACBE6-A384-47DC-80AD-062CE7A9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For Information: ZF Precoder Algorithm for Option 2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7353A-E2DA-4450-93E0-E37F764F7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W = H</a:t>
            </a:r>
            <a:r>
              <a:rPr lang="pt-BR" baseline="30000" dirty="0"/>
              <a:t>T</a:t>
            </a:r>
            <a:r>
              <a:rPr lang="pt-BR" dirty="0"/>
              <a:t>*(H*H</a:t>
            </a:r>
            <a:r>
              <a:rPr lang="pt-BR" baseline="30000" dirty="0"/>
              <a:t>T </a:t>
            </a:r>
            <a:r>
              <a:rPr lang="pt-BR" dirty="0"/>
              <a:t>+ </a:t>
            </a:r>
            <a:r>
              <a:rPr lang="el-GR" dirty="0">
                <a:latin typeface="Ericsson Hilda" panose="00000500000000000000" pitchFamily="2" charset="0"/>
              </a:rPr>
              <a:t>λ</a:t>
            </a:r>
            <a:r>
              <a:rPr lang="sv-SE" dirty="0">
                <a:latin typeface="Ericsson Hilda" panose="00000500000000000000" pitchFamily="2" charset="0"/>
              </a:rPr>
              <a:t>I)</a:t>
            </a:r>
            <a:r>
              <a:rPr lang="sv-SE" baseline="30000" dirty="0">
                <a:latin typeface="Ericsson Hilda" panose="00000500000000000000" pitchFamily="2" charset="0"/>
              </a:rPr>
              <a:t>-1</a:t>
            </a:r>
            <a:r>
              <a:rPr lang="sv-SE" dirty="0">
                <a:latin typeface="Ericsson Hilda" panose="00000500000000000000" pitchFamily="2" charset="0"/>
              </a:rPr>
              <a:t>, where</a:t>
            </a:r>
          </a:p>
          <a:p>
            <a:pPr lvl="1"/>
            <a:r>
              <a:rPr lang="pt-BR" dirty="0"/>
              <a:t>H = [H</a:t>
            </a:r>
            <a:r>
              <a:rPr lang="pt-BR" baseline="-25000" dirty="0"/>
              <a:t>a</a:t>
            </a:r>
            <a:r>
              <a:rPr lang="pt-BR" dirty="0"/>
              <a:t> H</a:t>
            </a:r>
            <a:r>
              <a:rPr lang="pt-BR" baseline="-25000" dirty="0"/>
              <a:t>b</a:t>
            </a:r>
            <a:r>
              <a:rPr lang="pt-BR" dirty="0"/>
              <a:t>], where </a:t>
            </a:r>
          </a:p>
          <a:p>
            <a:pPr lvl="2"/>
            <a:r>
              <a:rPr lang="pt-BR" dirty="0"/>
              <a:t>H</a:t>
            </a:r>
            <a:r>
              <a:rPr lang="pt-BR" baseline="-25000" dirty="0"/>
              <a:t>a</a:t>
            </a:r>
            <a:r>
              <a:rPr lang="pt-BR" dirty="0"/>
              <a:t> is the channel estimated for DUT i.e., H</a:t>
            </a:r>
            <a:r>
              <a:rPr lang="pt-BR" baseline="-25000" dirty="0"/>
              <a:t>a</a:t>
            </a:r>
            <a:r>
              <a:rPr lang="pt-BR" dirty="0"/>
              <a:t>= W</a:t>
            </a:r>
            <a:r>
              <a:rPr lang="pt-BR" baseline="-25000" dirty="0"/>
              <a:t>a</a:t>
            </a:r>
            <a:r>
              <a:rPr lang="pt-BR" baseline="30000" dirty="0"/>
              <a:t>T</a:t>
            </a:r>
            <a:r>
              <a:rPr lang="pt-BR" baseline="-25000" dirty="0"/>
              <a:t> </a:t>
            </a:r>
            <a:r>
              <a:rPr lang="pt-BR" dirty="0"/>
              <a:t>reported type II PMI</a:t>
            </a:r>
          </a:p>
          <a:p>
            <a:pPr lvl="2"/>
            <a:r>
              <a:rPr lang="pt-BR" dirty="0"/>
              <a:t>H</a:t>
            </a:r>
            <a:r>
              <a:rPr lang="pt-BR" baseline="-25000" dirty="0"/>
              <a:t>b</a:t>
            </a:r>
            <a:r>
              <a:rPr lang="pt-BR" dirty="0"/>
              <a:t> is the channel of co-scheduled UE </a:t>
            </a:r>
          </a:p>
          <a:p>
            <a:pPr lvl="3"/>
            <a:r>
              <a:rPr lang="pt-BR" dirty="0"/>
              <a:t>FFS whether H</a:t>
            </a:r>
            <a:r>
              <a:rPr lang="pt-BR" baseline="-25000" dirty="0"/>
              <a:t>b</a:t>
            </a:r>
            <a:r>
              <a:rPr lang="pt-BR" dirty="0"/>
              <a:t>= W</a:t>
            </a:r>
            <a:r>
              <a:rPr lang="pt-BR" baseline="-25000" dirty="0"/>
              <a:t>b</a:t>
            </a:r>
            <a:r>
              <a:rPr lang="pt-BR" baseline="30000" dirty="0"/>
              <a:t>T</a:t>
            </a:r>
            <a:r>
              <a:rPr lang="pt-BR" baseline="-25000" dirty="0"/>
              <a:t> </a:t>
            </a:r>
            <a:r>
              <a:rPr lang="pt-BR" dirty="0"/>
              <a:t>(reported PMI), or if H</a:t>
            </a:r>
            <a:r>
              <a:rPr lang="pt-BR" baseline="-25000" dirty="0"/>
              <a:t>b</a:t>
            </a:r>
            <a:r>
              <a:rPr lang="pt-BR" dirty="0"/>
              <a:t> is generated channel. </a:t>
            </a:r>
          </a:p>
          <a:p>
            <a:pPr lvl="1"/>
            <a:r>
              <a:rPr lang="pt-BR" dirty="0"/>
              <a:t>W = [W</a:t>
            </a:r>
            <a:r>
              <a:rPr lang="pt-BR" baseline="-25000" dirty="0"/>
              <a:t>a</a:t>
            </a:r>
            <a:r>
              <a:rPr lang="pt-BR" dirty="0"/>
              <a:t> W</a:t>
            </a:r>
            <a:r>
              <a:rPr lang="pt-BR" baseline="-25000" dirty="0"/>
              <a:t>b</a:t>
            </a:r>
            <a:r>
              <a:rPr lang="pt-BR" dirty="0"/>
              <a:t>]</a:t>
            </a:r>
          </a:p>
          <a:p>
            <a:pPr lvl="2"/>
            <a:r>
              <a:rPr lang="pt-BR" dirty="0"/>
              <a:t>W</a:t>
            </a:r>
            <a:r>
              <a:rPr lang="pt-BR" baseline="-25000" dirty="0"/>
              <a:t>a</a:t>
            </a:r>
            <a:r>
              <a:rPr lang="pt-BR" dirty="0"/>
              <a:t> is the DUT precoder</a:t>
            </a:r>
          </a:p>
          <a:p>
            <a:pPr lvl="2"/>
            <a:r>
              <a:rPr lang="pt-BR" dirty="0"/>
              <a:t>W</a:t>
            </a:r>
            <a:r>
              <a:rPr lang="pt-BR" baseline="-25000" dirty="0"/>
              <a:t>b </a:t>
            </a:r>
            <a:r>
              <a:rPr lang="pt-BR" dirty="0"/>
              <a:t>is the co-scheduled UE precoder</a:t>
            </a:r>
            <a:endParaRPr lang="sv-SE" dirty="0"/>
          </a:p>
          <a:p>
            <a:pPr lvl="2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6145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altLang="zh-CN" dirty="0"/>
              <a:t>Test setup:</a:t>
            </a:r>
          </a:p>
          <a:p>
            <a:pPr lvl="1"/>
            <a:r>
              <a:rPr lang="en-GB" dirty="0"/>
              <a:t>Option 1: Only use SU-MIMO test setup, i.e., one tested UE</a:t>
            </a:r>
          </a:p>
          <a:p>
            <a:pPr lvl="1"/>
            <a:r>
              <a:rPr lang="en-GB" dirty="0"/>
              <a:t>Option 2: MU-MIMO based test setup,  i.e., one tested UE + one co-scheduled UE (generated by TE)</a:t>
            </a:r>
          </a:p>
          <a:p>
            <a:r>
              <a:rPr lang="en-US" altLang="zh-CN" dirty="0"/>
              <a:t>The baseline receiver assumption is UE without interference cancellation capability with/without co-scheduled UE.</a:t>
            </a:r>
          </a:p>
          <a:p>
            <a:r>
              <a:rPr lang="en-US" dirty="0"/>
              <a:t>Under the baseline UE receiver assumption, the PMI calculation processing will not change with and without co-scheduled UE.</a:t>
            </a:r>
          </a:p>
          <a:p>
            <a:r>
              <a:rPr lang="en-US" dirty="0"/>
              <a:t>TE vendors are encouraged to provide feedback for the test feasibility of MU-MIMO test setup. </a:t>
            </a:r>
          </a:p>
          <a:p>
            <a:r>
              <a:rPr lang="en-US" dirty="0"/>
              <a:t>Proponents for each option need to provide technical analysis for how the test set-up can guarantee UE PMI reporting requirements with enhanced type II codebook for its intended purpose.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1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 as baseline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Option 1: R = 1 as baseline</a:t>
            </a:r>
          </a:p>
          <a:p>
            <a:pPr lvl="1"/>
            <a:r>
              <a:rPr lang="en-US" altLang="zh-CN" dirty="0"/>
              <a:t>Option 2: R = 2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1 Test Setup - 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Option 1: 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as baseline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Option 1:</a:t>
            </a:r>
          </a:p>
          <a:p>
            <a:pPr lvl="2"/>
            <a:r>
              <a:rPr lang="en-US" altLang="zh-CN" dirty="0"/>
              <a:t>4 for FDD with 15kHz SCS, 10MHz CBW</a:t>
            </a:r>
          </a:p>
          <a:p>
            <a:pPr lvl="2"/>
            <a:r>
              <a:rPr lang="en-US" altLang="zh-CN" dirty="0"/>
              <a:t>8 for TDD with 30kHz SCS, 40MHz CBW</a:t>
            </a:r>
          </a:p>
          <a:p>
            <a:pPr lvl="1"/>
            <a:r>
              <a:rPr lang="en-US" altLang="zh-CN" dirty="0"/>
              <a:t>Option 2:</a:t>
            </a:r>
          </a:p>
          <a:p>
            <a:pPr lvl="2"/>
            <a:r>
              <a:rPr lang="en-US" altLang="zh-CN" dirty="0"/>
              <a:t>8 for FDD with 15kHz SCS, 10MHz CBW</a:t>
            </a:r>
          </a:p>
          <a:p>
            <a:pPr lvl="2"/>
            <a:r>
              <a:rPr lang="en-US" altLang="zh-CN" dirty="0"/>
              <a:t>16 for TDD with 30kHz SCS, 40MHz CBW</a:t>
            </a:r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3632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1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dirty="0"/>
              <a:t>Configure only two beams in </a:t>
            </a:r>
            <a:r>
              <a:rPr lang="en-US" altLang="zh-CN" dirty="0"/>
              <a:t>beam steering model for Rel-16 Type II test cases.</a:t>
            </a:r>
          </a:p>
          <a:p>
            <a:pPr lvl="1"/>
            <a:r>
              <a:rPr lang="en-US" altLang="zh-CN" dirty="0"/>
              <a:t>FFS how to specify beam steering model into specification. </a:t>
            </a:r>
          </a:p>
          <a:p>
            <a:pPr lvl="2"/>
            <a:r>
              <a:rPr lang="en-US" altLang="zh-CN" dirty="0"/>
              <a:t>Option 1: Same as specified in B.2.3B.4A of TS 36.101</a:t>
            </a:r>
            <a:endParaRPr lang="en-US" dirty="0"/>
          </a:p>
          <a:p>
            <a:pPr lvl="2"/>
            <a:r>
              <a:rPr lang="en-US" dirty="0"/>
              <a:t>Option 2: Specify u</a:t>
            </a:r>
            <a:r>
              <a:rPr lang="en-US" altLang="zh-CN" dirty="0"/>
              <a:t>sing generic number of beams.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0850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1 Test Setup - IV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 as baseline</a:t>
            </a:r>
          </a:p>
          <a:p>
            <a:pPr lvl="1"/>
            <a:r>
              <a:rPr lang="en-US" dirty="0"/>
              <a:t>Other options not precluded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High</a:t>
            </a:r>
          </a:p>
          <a:p>
            <a:pPr lvl="1"/>
            <a:r>
              <a:rPr lang="en-US" dirty="0"/>
              <a:t>Option 2: XP Medium</a:t>
            </a:r>
          </a:p>
          <a:p>
            <a:pPr lvl="1"/>
            <a:r>
              <a:rPr lang="en-US" dirty="0"/>
              <a:t>Down-select to one option based on simulation results in the next meeting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 as baseline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Option 1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R4-2008847.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2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 as baseline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Option 1: R = 1 as baseline</a:t>
            </a:r>
          </a:p>
          <a:p>
            <a:pPr lvl="1"/>
            <a:r>
              <a:rPr lang="en-US" altLang="zh-CN" dirty="0"/>
              <a:t>Option 2: R = 2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7434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Option 2 Test Setup - 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Option 1: 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as baseline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Option 1:</a:t>
            </a:r>
          </a:p>
          <a:p>
            <a:pPr lvl="2"/>
            <a:r>
              <a:rPr lang="en-US" altLang="zh-CN" dirty="0"/>
              <a:t>4 for FDD with 15kHz SCS, 10MHz CBW</a:t>
            </a:r>
          </a:p>
          <a:p>
            <a:pPr lvl="2"/>
            <a:r>
              <a:rPr lang="en-US" altLang="zh-CN" dirty="0"/>
              <a:t>8 for TDD with 30kHz SCS, 40MHz CBW</a:t>
            </a:r>
          </a:p>
          <a:p>
            <a:pPr lvl="1"/>
            <a:r>
              <a:rPr lang="en-US" altLang="zh-CN" dirty="0"/>
              <a:t>Option 2:</a:t>
            </a:r>
          </a:p>
          <a:p>
            <a:pPr lvl="2"/>
            <a:r>
              <a:rPr lang="en-US" altLang="zh-CN" dirty="0"/>
              <a:t>8 for FDD with 15kHz SCS, 10MHz CBW</a:t>
            </a:r>
          </a:p>
          <a:p>
            <a:pPr lvl="2"/>
            <a:r>
              <a:rPr lang="en-US" altLang="zh-CN" dirty="0"/>
              <a:t>16 for TDD with 30kHz SCS, 40MHz CBW</a:t>
            </a:r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687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4b1de6fe-44aa-4e13-b7e7-ab260d1ea5f8"/>
    <ds:schemaRef ds:uri="http://schemas.microsoft.com/office/infopath/2007/PartnerControls"/>
    <ds:schemaRef ds:uri="http://purl.org/dc/terms/"/>
    <ds:schemaRef ds:uri="http://schemas.microsoft.com/office/2006/metadata/properties"/>
    <ds:schemaRef ds:uri="bcc01d59-85de-4ef9-881e-76d8b6a6f8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21122</TotalTime>
  <Words>953</Words>
  <Application>Microsoft Office PowerPoint</Application>
  <PresentationFormat>On-screen Show (4:3)</PresentationFormat>
  <Paragraphs>121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Ericsson Hilda</vt:lpstr>
      <vt:lpstr>Office テーマ</vt:lpstr>
      <vt:lpstr>Way Forward on PMI Reporting Test Cases with Rel-16 Type II Codebook</vt:lpstr>
      <vt:lpstr>Enhanced Type II Test Setup</vt:lpstr>
      <vt:lpstr>Test Parameters for Option 1 Test Setup - I</vt:lpstr>
      <vt:lpstr>Test Parameters for Option 1 Test Setup - II</vt:lpstr>
      <vt:lpstr>Test Parameters for Option 1 Test Setup - III</vt:lpstr>
      <vt:lpstr>Test Parameters for Option 1 Test Setup - IV</vt:lpstr>
      <vt:lpstr>Simulation Assumptions for Option 1 Test Setup</vt:lpstr>
      <vt:lpstr>Test Parameters for Option 2 Test Setup - I</vt:lpstr>
      <vt:lpstr>Test Parameters for Option 2 Test Setup - II</vt:lpstr>
      <vt:lpstr>Test Parameters for Option 2 Test Setup - III</vt:lpstr>
      <vt:lpstr>Test Parameters for Option 2 Test Setup - IV</vt:lpstr>
      <vt:lpstr>Test Parameters for Option 2 Test Setup - V</vt:lpstr>
      <vt:lpstr>Scheduling Parameters for Option 2 Test Setup </vt:lpstr>
      <vt:lpstr>For Information: ZF Precoder Algorithm for Option 2 Test Setup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552</cp:revision>
  <dcterms:created xsi:type="dcterms:W3CDTF">2017-01-18T16:32:26Z</dcterms:created>
  <dcterms:modified xsi:type="dcterms:W3CDTF">2020-06-03T23:55:50Z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