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64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2537155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120528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191183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638270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2865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2076603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1193129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165660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947447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1441490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6BBB37-1BE2-419D-868C-D54C7F53DB1F}" type="datetimeFigureOut">
              <a:rPr lang="zh-CN" altLang="en-US" smtClean="0"/>
              <a:t>2020/6/4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719981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6BBB37-1BE2-419D-868C-D54C7F53DB1F}" type="datetimeFigureOut">
              <a:rPr lang="zh-CN" altLang="en-US" smtClean="0"/>
              <a:t>2020/6/4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97141C-A663-4EF9-8061-C4DC27D1D017}" type="slidenum">
              <a:rPr lang="zh-CN" altLang="en-US" smtClean="0"/>
              <a:t>‹#›</a:t>
            </a:fld>
            <a:endParaRPr lang="zh-CN" altLang="en-US"/>
          </a:p>
        </p:txBody>
      </p:sp>
    </p:spTree>
    <p:extLst>
      <p:ext uri="{BB962C8B-B14F-4D97-AF65-F5344CB8AC3E}">
        <p14:creationId xmlns:p14="http://schemas.microsoft.com/office/powerpoint/2010/main" val="39008661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GB" altLang="zh-CN" b="1" dirty="0"/>
              <a:t>WF on IAB-MT supported channel bandwidth</a:t>
            </a:r>
            <a:endParaRPr lang="zh-CN" altLang="en-US" dirty="0"/>
          </a:p>
        </p:txBody>
      </p:sp>
      <p:sp>
        <p:nvSpPr>
          <p:cNvPr id="3" name="副标题 2"/>
          <p:cNvSpPr>
            <a:spLocks noGrp="1"/>
          </p:cNvSpPr>
          <p:nvPr>
            <p:ph type="subTitle" idx="1"/>
          </p:nvPr>
        </p:nvSpPr>
        <p:spPr/>
        <p:txBody>
          <a:bodyPr/>
          <a:lstStyle/>
          <a:p>
            <a:r>
              <a:rPr lang="en-US" altLang="zh-CN" dirty="0" smtClean="0"/>
              <a:t>Samsung,…</a:t>
            </a:r>
            <a:endParaRPr lang="zh-CN" altLang="en-US" dirty="0"/>
          </a:p>
        </p:txBody>
      </p:sp>
      <p:sp>
        <p:nvSpPr>
          <p:cNvPr id="4" name="副标题 2"/>
          <p:cNvSpPr txBox="1">
            <a:spLocks/>
          </p:cNvSpPr>
          <p:nvPr/>
        </p:nvSpPr>
        <p:spPr>
          <a:xfrm>
            <a:off x="636871" y="202407"/>
            <a:ext cx="11365832"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hangingPunct="0"/>
            <a:r>
              <a:rPr lang="en-GB" altLang="zh-CN" dirty="0"/>
              <a:t>3GPP TSG-RAN WG4 Meeting #95-e                                                               </a:t>
            </a:r>
            <a:r>
              <a:rPr lang="en-GB" altLang="zh-CN" dirty="0" smtClean="0"/>
              <a:t> </a:t>
            </a:r>
            <a:r>
              <a:rPr lang="en-GB" altLang="zh-CN" dirty="0"/>
              <a:t> </a:t>
            </a:r>
            <a:r>
              <a:rPr lang="en-GB" altLang="zh-CN" dirty="0" smtClean="0"/>
              <a:t>         </a:t>
            </a:r>
            <a:r>
              <a:rPr lang="en-GB" altLang="zh-CN" dirty="0" smtClean="0"/>
              <a:t>R4-2008772</a:t>
            </a:r>
            <a:r>
              <a:rPr lang="en-GB" altLang="zh-CN" b="1" dirty="0" smtClean="0"/>
              <a:t>                                                                                                      </a:t>
            </a:r>
            <a:endParaRPr lang="zh-CN" altLang="zh-CN" b="1" dirty="0"/>
          </a:p>
          <a:p>
            <a:pPr algn="l"/>
            <a:r>
              <a:rPr lang="en-US" altLang="zh-CN" dirty="0"/>
              <a:t>Electronic Meeting, 25</a:t>
            </a:r>
            <a:r>
              <a:rPr lang="en-US" altLang="zh-CN" baseline="30000" dirty="0"/>
              <a:t>th </a:t>
            </a:r>
            <a:r>
              <a:rPr lang="en-US" altLang="zh-CN" dirty="0"/>
              <a:t>May– 5</a:t>
            </a:r>
            <a:r>
              <a:rPr lang="en-US" altLang="zh-CN" baseline="30000" dirty="0"/>
              <a:t>th</a:t>
            </a:r>
            <a:r>
              <a:rPr lang="en-US" altLang="zh-CN" dirty="0"/>
              <a:t> June, 2020</a:t>
            </a:r>
            <a:endParaRPr lang="zh-CN" altLang="en-US" dirty="0"/>
          </a:p>
        </p:txBody>
      </p:sp>
    </p:spTree>
    <p:extLst>
      <p:ext uri="{BB962C8B-B14F-4D97-AF65-F5344CB8AC3E}">
        <p14:creationId xmlns:p14="http://schemas.microsoft.com/office/powerpoint/2010/main" val="3989203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lstStyle/>
          <a:p>
            <a:r>
              <a:rPr lang="en-US" altLang="zh-CN" dirty="0" smtClean="0"/>
              <a:t>RAN4 agreed in [1] that :</a:t>
            </a:r>
            <a:r>
              <a:rPr lang="en-GB" altLang="zh-CN" dirty="0"/>
              <a:t> </a:t>
            </a:r>
            <a:r>
              <a:rPr lang="en-GB" altLang="zh-CN" dirty="0" smtClean="0"/>
              <a:t>“</a:t>
            </a:r>
            <a:r>
              <a:rPr lang="en-GB" altLang="zh-CN" i="1" dirty="0" smtClean="0"/>
              <a:t>IAB-MT </a:t>
            </a:r>
            <a:r>
              <a:rPr lang="en-GB" altLang="zh-CN" i="1" dirty="0"/>
              <a:t>declares all the supported channel bandwidths rather than having a mandatory set as current UEs. The parent/donor should be aware of the channel bandwidths supported by the MT</a:t>
            </a:r>
            <a:r>
              <a:rPr lang="en-GB" altLang="zh-CN" dirty="0" smtClean="0"/>
              <a:t>.” And RAN2 is working on the signalling detail.</a:t>
            </a:r>
          </a:p>
          <a:p>
            <a:r>
              <a:rPr lang="en-GB" altLang="zh-CN" dirty="0" smtClean="0"/>
              <a:t>This WF is to analyse the  initial access procedure impact on IAB-MT supported  channel bandwidth based on the legacy agreement for UE regarding “supported bandwidth for initial BWP” in [2]. </a:t>
            </a:r>
            <a:endParaRPr lang="zh-CN" altLang="en-US" dirty="0"/>
          </a:p>
        </p:txBody>
      </p:sp>
    </p:spTree>
    <p:extLst>
      <p:ext uri="{BB962C8B-B14F-4D97-AF65-F5344CB8AC3E}">
        <p14:creationId xmlns:p14="http://schemas.microsoft.com/office/powerpoint/2010/main" val="3246910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8692" y="191870"/>
            <a:ext cx="10515600" cy="1325563"/>
          </a:xfrm>
        </p:spPr>
        <p:txBody>
          <a:bodyPr>
            <a:noAutofit/>
          </a:bodyPr>
          <a:lstStyle/>
          <a:p>
            <a:r>
              <a:rPr lang="en-US" altLang="zh-CN" sz="3200" b="1" dirty="0" smtClean="0"/>
              <a:t>Agreement on </a:t>
            </a:r>
            <a:r>
              <a:rPr lang="en-US" altLang="zh-CN" sz="3200" dirty="0" smtClean="0"/>
              <a:t>IAB-MT channel bandwidth dependency on SIB1 channel bandwidth and initial BWP-bandwidth in initial access  </a:t>
            </a:r>
            <a:endParaRPr lang="zh-CN" altLang="en-US" sz="3200" dirty="0"/>
          </a:p>
        </p:txBody>
      </p:sp>
      <p:sp>
        <p:nvSpPr>
          <p:cNvPr id="3" name="内容占位符 2"/>
          <p:cNvSpPr>
            <a:spLocks noGrp="1"/>
          </p:cNvSpPr>
          <p:nvPr>
            <p:ph idx="1"/>
          </p:nvPr>
        </p:nvSpPr>
        <p:spPr/>
        <p:txBody>
          <a:bodyPr/>
          <a:lstStyle/>
          <a:p>
            <a:r>
              <a:rPr lang="en-US" altLang="zh-CN" dirty="0" smtClean="0"/>
              <a:t>According to 1</a:t>
            </a:r>
            <a:r>
              <a:rPr lang="en-US" altLang="zh-CN" baseline="30000" dirty="0" smtClean="0"/>
              <a:t>st</a:t>
            </a:r>
            <a:r>
              <a:rPr lang="en-US" altLang="zh-CN" dirty="0" smtClean="0"/>
              <a:t> round discussion summary in [3] below agreement in green is suggested to included in TR:</a:t>
            </a:r>
          </a:p>
          <a:p>
            <a:pPr lvl="1"/>
            <a:r>
              <a:rPr lang="en-GB" altLang="zh-CN" dirty="0">
                <a:solidFill>
                  <a:srgbClr val="00B050"/>
                </a:solidFill>
              </a:rPr>
              <a:t>RAN4 agreed that </a:t>
            </a:r>
            <a:r>
              <a:rPr lang="en-GB" altLang="zh-CN" dirty="0" smtClean="0">
                <a:solidFill>
                  <a:srgbClr val="00B050"/>
                </a:solidFill>
              </a:rPr>
              <a:t>“IAB-MT </a:t>
            </a:r>
            <a:r>
              <a:rPr lang="en-GB" altLang="zh-CN" dirty="0">
                <a:solidFill>
                  <a:srgbClr val="00B050"/>
                </a:solidFill>
              </a:rPr>
              <a:t>can access the cell if </a:t>
            </a:r>
            <a:r>
              <a:rPr lang="en-GB" altLang="zh-CN" dirty="0" smtClean="0">
                <a:solidFill>
                  <a:srgbClr val="00B050"/>
                </a:solidFill>
              </a:rPr>
              <a:t>IAB-MT </a:t>
            </a:r>
            <a:r>
              <a:rPr lang="en-GB" altLang="zh-CN" dirty="0">
                <a:solidFill>
                  <a:srgbClr val="00B050"/>
                </a:solidFill>
              </a:rPr>
              <a:t>supports a channel bandwidth which is equal to or narrower than the channel bandwidth in SIB1 and is equal to or wider than the initial BWP-bandwidth.”</a:t>
            </a:r>
            <a:endParaRPr lang="zh-CN" altLang="zh-CN" dirty="0">
              <a:solidFill>
                <a:srgbClr val="00B050"/>
              </a:solidFill>
            </a:endParaRPr>
          </a:p>
          <a:p>
            <a:pPr lvl="1"/>
            <a:r>
              <a:rPr lang="en-GB" altLang="zh-CN" dirty="0">
                <a:solidFill>
                  <a:srgbClr val="00B050"/>
                </a:solidFill>
              </a:rPr>
              <a:t>BWP-bandwidth can be configured with any number of RBs equal to or narrower than RB size of the supported channel bandwidths.</a:t>
            </a:r>
            <a:endParaRPr lang="zh-CN" altLang="zh-CN" dirty="0">
              <a:solidFill>
                <a:srgbClr val="00B050"/>
              </a:solidFill>
            </a:endParaRPr>
          </a:p>
          <a:p>
            <a:pPr lvl="1"/>
            <a:r>
              <a:rPr lang="en-GB" altLang="zh-CN" dirty="0">
                <a:solidFill>
                  <a:srgbClr val="00B050"/>
                </a:solidFill>
              </a:rPr>
              <a:t>Although the core requirement is applied to any RB configuration, it is noted that only the set of supported channel bandwidths are included in conformance tests due to the test coverage limitation.</a:t>
            </a:r>
            <a:endParaRPr lang="zh-CN" altLang="zh-CN" dirty="0">
              <a:solidFill>
                <a:srgbClr val="00B050"/>
              </a:solidFill>
            </a:endParaRPr>
          </a:p>
          <a:p>
            <a:endParaRPr lang="zh-CN" altLang="en-US" dirty="0"/>
          </a:p>
        </p:txBody>
      </p:sp>
    </p:spTree>
    <p:extLst>
      <p:ext uri="{BB962C8B-B14F-4D97-AF65-F5344CB8AC3E}">
        <p14:creationId xmlns:p14="http://schemas.microsoft.com/office/powerpoint/2010/main" val="1653880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7943" y="76367"/>
            <a:ext cx="10515600" cy="1049789"/>
          </a:xfrm>
        </p:spPr>
        <p:txBody>
          <a:bodyPr>
            <a:normAutofit fontScale="90000"/>
          </a:bodyPr>
          <a:lstStyle/>
          <a:p>
            <a:r>
              <a:rPr lang="en-US" altLang="zh-CN" sz="3600" dirty="0" smtClean="0"/>
              <a:t>On IAB-MT channel bandwidth and COEESET#0[</a:t>
            </a:r>
            <a:r>
              <a:rPr lang="en-US" altLang="zh-CN" sz="3600" i="1" dirty="0" smtClean="0"/>
              <a:t>information</a:t>
            </a:r>
            <a:r>
              <a:rPr lang="en-US" altLang="zh-CN" sz="3600" dirty="0" smtClean="0"/>
              <a:t>]</a:t>
            </a:r>
            <a:endParaRPr lang="zh-CN" altLang="en-US" sz="3600" dirty="0"/>
          </a:p>
        </p:txBody>
      </p:sp>
      <p:sp>
        <p:nvSpPr>
          <p:cNvPr id="3" name="内容占位符 2"/>
          <p:cNvSpPr>
            <a:spLocks noGrp="1"/>
          </p:cNvSpPr>
          <p:nvPr>
            <p:ph idx="1"/>
          </p:nvPr>
        </p:nvSpPr>
        <p:spPr>
          <a:xfrm>
            <a:off x="838200" y="1203158"/>
            <a:ext cx="10515600" cy="4973805"/>
          </a:xfrm>
        </p:spPr>
        <p:txBody>
          <a:bodyPr>
            <a:normAutofit lnSpcReduction="10000"/>
          </a:bodyPr>
          <a:lstStyle/>
          <a:p>
            <a:r>
              <a:rPr lang="en-GB" altLang="zh-CN" sz="2000" dirty="0" smtClean="0"/>
              <a:t>UE uses CORESET#0 </a:t>
            </a:r>
            <a:r>
              <a:rPr lang="en-GB" altLang="zh-CN" sz="2000" dirty="0"/>
              <a:t>bandwidth to acquire the PDCCH information and blind detect for </a:t>
            </a:r>
            <a:r>
              <a:rPr lang="en-GB" altLang="zh-CN" sz="2000" dirty="0" smtClean="0"/>
              <a:t>SIB1. </a:t>
            </a:r>
            <a:r>
              <a:rPr lang="en-GB" altLang="zh-CN" sz="2000" dirty="0"/>
              <a:t>UE will keep the downlink bandwidth of CORSET#0 until after reception of </a:t>
            </a:r>
            <a:r>
              <a:rPr lang="en-GB" altLang="zh-CN" sz="2000" dirty="0" err="1"/>
              <a:t>RRCSetup</a:t>
            </a:r>
            <a:r>
              <a:rPr lang="en-GB" altLang="zh-CN" sz="2000" dirty="0"/>
              <a:t>/</a:t>
            </a:r>
            <a:r>
              <a:rPr lang="en-GB" altLang="zh-CN" sz="2000" dirty="0" err="1"/>
              <a:t>RRCResume</a:t>
            </a:r>
            <a:r>
              <a:rPr lang="en-GB" altLang="zh-CN" sz="2000" dirty="0"/>
              <a:t>/</a:t>
            </a:r>
            <a:r>
              <a:rPr lang="en-GB" altLang="zh-CN" sz="2000" dirty="0" err="1"/>
              <a:t>RRCReestablishment</a:t>
            </a:r>
            <a:r>
              <a:rPr lang="en-GB" altLang="zh-CN" sz="2000" dirty="0"/>
              <a:t>, which means UE will use CORSET#0 bandwidth to receive msg2 and msg4 for random access and RRC connection setup. UE cannot execute random access procedure if it cannot support the CORSET#0 bandwidth</a:t>
            </a:r>
            <a:r>
              <a:rPr lang="en-GB" altLang="zh-CN" sz="2000" dirty="0" smtClean="0"/>
              <a:t>.</a:t>
            </a:r>
          </a:p>
          <a:p>
            <a:r>
              <a:rPr lang="en-GB" altLang="zh-CN" sz="2000" dirty="0" smtClean="0"/>
              <a:t>However, CORESET#0 bandwidth is not verified for UE since all UEs are expected to support all allowed CORESET#0 bandwidths as defined in TS38.213, which may not be the case for IAB-MT.</a:t>
            </a:r>
          </a:p>
          <a:p>
            <a:r>
              <a:rPr lang="en-GB" altLang="zh-CN" sz="2000" dirty="0" smtClean="0"/>
              <a:t> </a:t>
            </a:r>
            <a:r>
              <a:rPr lang="en-US" altLang="zh-CN" sz="2000" dirty="0" smtClean="0"/>
              <a:t>According to TS 38.213 the CORESET#0 channel bandwidth for operating bands to be supported by IAB is summarized as table below</a:t>
            </a:r>
          </a:p>
          <a:p>
            <a:endParaRPr lang="en-US" altLang="zh-CN" sz="2000" dirty="0"/>
          </a:p>
          <a:p>
            <a:endParaRPr lang="en-US" altLang="zh-CN" sz="2000" dirty="0" smtClean="0"/>
          </a:p>
          <a:p>
            <a:endParaRPr lang="en-US" altLang="zh-CN" sz="2000" dirty="0" smtClean="0"/>
          </a:p>
          <a:p>
            <a:r>
              <a:rPr lang="en-US" altLang="zh-CN" sz="2000" dirty="0" smtClean="0"/>
              <a:t>For FR1, for existing requested operating bands on IAB, the CORSET#0 BW is in the lower end of CHBW(s) of the operating band or even smaller than the minimum CHBW in the CHBW of n79.</a:t>
            </a:r>
          </a:p>
          <a:p>
            <a:r>
              <a:rPr lang="en-US" altLang="zh-CN" sz="2000" dirty="0" smtClean="0"/>
              <a:t>For FR2, the 50MHz and 100MHz should be mandatory channel bandwidth to be supported by IAB-MT to ensure initial access procedure. </a:t>
            </a:r>
          </a:p>
          <a:p>
            <a:endParaRPr lang="en-US" altLang="zh-CN" sz="2000" dirty="0"/>
          </a:p>
          <a:p>
            <a:endParaRPr lang="en-US" altLang="zh-CN" dirty="0" smtClean="0"/>
          </a:p>
          <a:p>
            <a:endParaRPr lang="en-US" altLang="zh-CN" dirty="0"/>
          </a:p>
        </p:txBody>
      </p:sp>
      <p:graphicFrame>
        <p:nvGraphicFramePr>
          <p:cNvPr id="4" name="表格 3"/>
          <p:cNvGraphicFramePr>
            <a:graphicFrameLocks noGrp="1"/>
          </p:cNvGraphicFramePr>
          <p:nvPr>
            <p:extLst>
              <p:ext uri="{D42A27DB-BD31-4B8C-83A1-F6EECF244321}">
                <p14:modId xmlns:p14="http://schemas.microsoft.com/office/powerpoint/2010/main" val="3450192474"/>
              </p:ext>
            </p:extLst>
          </p:nvPr>
        </p:nvGraphicFramePr>
        <p:xfrm>
          <a:off x="3610609" y="3943124"/>
          <a:ext cx="4156977" cy="899160"/>
        </p:xfrm>
        <a:graphic>
          <a:graphicData uri="http://schemas.openxmlformats.org/drawingml/2006/table">
            <a:tbl>
              <a:tblPr firstRow="1" firstCol="1" bandRow="1">
                <a:tableStyleId>{5940675A-B579-460E-94D1-54222C63F5DA}</a:tableStyleId>
              </a:tblPr>
              <a:tblGrid>
                <a:gridCol w="1809835"/>
                <a:gridCol w="2347142"/>
              </a:tblGrid>
              <a:tr h="0">
                <a:tc>
                  <a:txBody>
                    <a:bodyPr/>
                    <a:lstStyle/>
                    <a:p>
                      <a:pPr algn="just">
                        <a:spcAft>
                          <a:spcPts val="600"/>
                        </a:spcAft>
                      </a:pPr>
                      <a:r>
                        <a:rPr lang="en-US" sz="1100" kern="100" dirty="0">
                          <a:effectLst/>
                        </a:rPr>
                        <a:t>Operating band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600"/>
                        </a:spcAft>
                      </a:pPr>
                      <a:r>
                        <a:rPr lang="en-US" sz="1100" kern="100">
                          <a:effectLst/>
                        </a:rPr>
                        <a:t>CORESET #0 BW(MHz)</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spcAft>
                          <a:spcPts val="600"/>
                        </a:spcAft>
                      </a:pPr>
                      <a:r>
                        <a:rPr lang="en-US" sz="1200" kern="100" dirty="0">
                          <a:effectLst/>
                        </a:rPr>
                        <a:t>n41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600"/>
                        </a:spcAft>
                      </a:pPr>
                      <a:r>
                        <a:rPr lang="en-US" sz="1100" kern="100">
                          <a:effectLst/>
                        </a:rPr>
                        <a:t>5, 10, 20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spcAft>
                          <a:spcPts val="600"/>
                        </a:spcAft>
                      </a:pPr>
                      <a:r>
                        <a:rPr lang="en-US" sz="1200" kern="100" dirty="0">
                          <a:effectLst/>
                        </a:rPr>
                        <a:t>n77, n78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600"/>
                        </a:spcAft>
                      </a:pPr>
                      <a:r>
                        <a:rPr lang="en-US" sz="1100" kern="100">
                          <a:effectLst/>
                        </a:rPr>
                        <a:t>5,10, 20</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spcAft>
                          <a:spcPts val="600"/>
                        </a:spcAft>
                      </a:pPr>
                      <a:r>
                        <a:rPr lang="en-US" sz="1200" kern="100" dirty="0">
                          <a:effectLst/>
                        </a:rPr>
                        <a:t>n79</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600"/>
                        </a:spcAft>
                      </a:pPr>
                      <a:r>
                        <a:rPr lang="en-US" sz="1100" kern="100" dirty="0">
                          <a:effectLst/>
                        </a:rPr>
                        <a:t>10, 20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0">
                <a:tc>
                  <a:txBody>
                    <a:bodyPr/>
                    <a:lstStyle/>
                    <a:p>
                      <a:pPr algn="just">
                        <a:spcAft>
                          <a:spcPts val="600"/>
                        </a:spcAft>
                      </a:pPr>
                      <a:r>
                        <a:rPr lang="en-US" sz="1200" kern="100" dirty="0">
                          <a:effectLst/>
                        </a:rPr>
                        <a:t>n257, n258, n260, n261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spcAft>
                          <a:spcPts val="600"/>
                        </a:spcAft>
                      </a:pPr>
                      <a:r>
                        <a:rPr lang="en-US" sz="1100" kern="100" dirty="0">
                          <a:effectLst/>
                        </a:rPr>
                        <a:t>50, 100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2221845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WF for CHBW supported by IAB-MT [</a:t>
            </a:r>
            <a:r>
              <a:rPr lang="en-US" altLang="zh-CN" sz="4000" i="1" dirty="0" smtClean="0"/>
              <a:t>To be agreed</a:t>
            </a:r>
            <a:r>
              <a:rPr lang="en-US" altLang="zh-CN" sz="4000" dirty="0" smtClean="0"/>
              <a:t>] </a:t>
            </a:r>
            <a:endParaRPr lang="zh-CN" altLang="en-US" sz="4000" dirty="0"/>
          </a:p>
        </p:txBody>
      </p:sp>
      <p:sp>
        <p:nvSpPr>
          <p:cNvPr id="3" name="内容占位符 2"/>
          <p:cNvSpPr>
            <a:spLocks noGrp="1"/>
          </p:cNvSpPr>
          <p:nvPr>
            <p:ph idx="1"/>
          </p:nvPr>
        </p:nvSpPr>
        <p:spPr/>
        <p:txBody>
          <a:bodyPr/>
          <a:lstStyle/>
          <a:p>
            <a:r>
              <a:rPr lang="en-US" altLang="zh-CN" dirty="0">
                <a:solidFill>
                  <a:schemeClr val="accent1"/>
                </a:solidFill>
              </a:rPr>
              <a:t>For operating band in FR1 the </a:t>
            </a:r>
            <a:r>
              <a:rPr lang="en-US" altLang="zh-CN" dirty="0" smtClean="0">
                <a:solidFill>
                  <a:schemeClr val="accent1"/>
                </a:solidFill>
              </a:rPr>
              <a:t>channel </a:t>
            </a:r>
            <a:r>
              <a:rPr lang="en-US" altLang="zh-CN" dirty="0">
                <a:solidFill>
                  <a:schemeClr val="accent1"/>
                </a:solidFill>
              </a:rPr>
              <a:t>bandwidth to be supported by IAB-MT should be within the CHBW addressed in Table 5.3.5-1 of the TS38.104. </a:t>
            </a:r>
          </a:p>
          <a:p>
            <a:r>
              <a:rPr lang="en-US" altLang="zh-CN" dirty="0">
                <a:solidFill>
                  <a:schemeClr val="accent1"/>
                </a:solidFill>
              </a:rPr>
              <a:t>For operating band in FR2 the </a:t>
            </a:r>
            <a:r>
              <a:rPr lang="en-US" altLang="zh-CN" dirty="0" smtClean="0">
                <a:solidFill>
                  <a:schemeClr val="accent1"/>
                </a:solidFill>
              </a:rPr>
              <a:t>channel </a:t>
            </a:r>
            <a:r>
              <a:rPr lang="en-US" altLang="zh-CN" dirty="0">
                <a:solidFill>
                  <a:schemeClr val="accent1"/>
                </a:solidFill>
              </a:rPr>
              <a:t>bandwidth to be supported by IAB-MT should be within the CHBW addressed in Table 5.3.5-2 of the TS38.104. </a:t>
            </a:r>
          </a:p>
          <a:p>
            <a:r>
              <a:rPr lang="en-US" altLang="zh-CN" dirty="0" smtClean="0"/>
              <a:t>For FR2 operating band, 50MHz and 100MHz should be mandatory supported by IAB-MT to ensure initial access.</a:t>
            </a:r>
            <a:endParaRPr lang="zh-CN" altLang="en-US" dirty="0"/>
          </a:p>
        </p:txBody>
      </p:sp>
    </p:spTree>
    <p:extLst>
      <p:ext uri="{BB962C8B-B14F-4D97-AF65-F5344CB8AC3E}">
        <p14:creationId xmlns:p14="http://schemas.microsoft.com/office/powerpoint/2010/main" val="1789992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zh-CN" dirty="0"/>
              <a:t> </a:t>
            </a:r>
            <a:r>
              <a:rPr lang="en-US" altLang="zh-CN" dirty="0"/>
              <a:t>R4-1916165, LS on definition of IAB-MT channel </a:t>
            </a:r>
            <a:r>
              <a:rPr lang="en-US" altLang="zh-CN" dirty="0" smtClean="0"/>
              <a:t>bandwidth</a:t>
            </a:r>
          </a:p>
          <a:p>
            <a:r>
              <a:rPr lang="en-US" altLang="zh-CN" dirty="0" smtClean="0"/>
              <a:t>[2] </a:t>
            </a:r>
            <a:r>
              <a:rPr lang="en-US" altLang="zh-CN" dirty="0"/>
              <a:t>R4-1910522, LS reply on supported BW for initial </a:t>
            </a:r>
            <a:r>
              <a:rPr lang="en-US" altLang="zh-CN" dirty="0" smtClean="0"/>
              <a:t>BWP</a:t>
            </a:r>
          </a:p>
          <a:p>
            <a:r>
              <a:rPr lang="en-US" altLang="zh-CN" dirty="0" smtClean="0"/>
              <a:t>[3</a:t>
            </a:r>
            <a:r>
              <a:rPr lang="en-US" altLang="zh-CN" dirty="0"/>
              <a:t>]</a:t>
            </a:r>
            <a:r>
              <a:rPr lang="en-GB" altLang="zh-CN" dirty="0"/>
              <a:t> R4-2008696</a:t>
            </a:r>
            <a:r>
              <a:rPr lang="en-US" altLang="zh-CN" dirty="0"/>
              <a:t>	</a:t>
            </a:r>
            <a:r>
              <a:rPr lang="en-GB" altLang="zh-CN" dirty="0"/>
              <a:t>Email discussion summary for [95e][307] </a:t>
            </a:r>
            <a:r>
              <a:rPr lang="en-GB" altLang="zh-CN" dirty="0" err="1"/>
              <a:t>NR_IAB_Featurelist</a:t>
            </a:r>
            <a:endParaRPr lang="zh-CN" altLang="zh-CN" dirty="0"/>
          </a:p>
          <a:p>
            <a:r>
              <a:rPr lang="en-US" altLang="zh-CN" dirty="0" smtClean="0"/>
              <a:t>[4] R4-2006798 </a:t>
            </a:r>
            <a:r>
              <a:rPr lang="en-GB" altLang="zh-CN" dirty="0"/>
              <a:t>Clarification on IAB-MT supported channel </a:t>
            </a:r>
            <a:r>
              <a:rPr lang="en-GB" altLang="zh-CN" dirty="0" err="1"/>
              <a:t>bandwdith</a:t>
            </a:r>
            <a:r>
              <a:rPr lang="en-GB" altLang="zh-CN" dirty="0"/>
              <a:t> </a:t>
            </a:r>
            <a:endParaRPr lang="zh-CN" altLang="zh-CN" dirty="0"/>
          </a:p>
          <a:p>
            <a:endParaRPr lang="zh-CN" altLang="en-US" dirty="0"/>
          </a:p>
        </p:txBody>
      </p:sp>
    </p:spTree>
    <p:extLst>
      <p:ext uri="{BB962C8B-B14F-4D97-AF65-F5344CB8AC3E}">
        <p14:creationId xmlns:p14="http://schemas.microsoft.com/office/powerpoint/2010/main" val="23428222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505</Words>
  <Application>Microsoft Office PowerPoint</Application>
  <PresentationFormat>宽屏</PresentationFormat>
  <Paragraphs>41</Paragraphs>
  <Slides>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Times New Roman</vt:lpstr>
      <vt:lpstr>Office 主题</vt:lpstr>
      <vt:lpstr>WF on IAB-MT supported channel bandwidth</vt:lpstr>
      <vt:lpstr>Background</vt:lpstr>
      <vt:lpstr>Agreement on IAB-MT channel bandwidth dependency on SIB1 channel bandwidth and initial BWP-bandwidth in initial access  </vt:lpstr>
      <vt:lpstr>On IAB-MT channel bandwidth and COEESET#0[information]</vt:lpstr>
      <vt:lpstr>WF for CHBW supported by IAB-MT [To be agreed] </vt:lpstr>
      <vt:lpstr>Reference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IAB-MT supported channel bandwidth</dc:title>
  <dc:creator>samsung</dc:creator>
  <cp:lastModifiedBy>samsung</cp:lastModifiedBy>
  <cp:revision>15</cp:revision>
  <dcterms:created xsi:type="dcterms:W3CDTF">2020-06-01T00:38:39Z</dcterms:created>
  <dcterms:modified xsi:type="dcterms:W3CDTF">2020-06-04T00:46:40Z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