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8" r:id="rId6"/>
    <p:sldId id="281" r:id="rId7"/>
    <p:sldId id="300" r:id="rId8"/>
    <p:sldId id="292" r:id="rId9"/>
    <p:sldId id="294" r:id="rId10"/>
    <p:sldId id="295" r:id="rId11"/>
    <p:sldId id="296" r:id="rId12"/>
    <p:sldId id="297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57248"/>
            <a:ext cx="5616575" cy="868434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#95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25 May – 5 June,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requirements for NR Positioning PRS-RSRP, SSB and CSI-RS RSRP/RSRQ measurements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R4-2008666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/>
              <a:t>Report mapping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Differential PRS-RSRP reporting range for FDM-ed resources</a:t>
            </a:r>
          </a:p>
          <a:p>
            <a:pPr lvl="1"/>
            <a:r>
              <a:rPr lang="en-US" dirty="0"/>
              <a:t>Option 1. </a:t>
            </a:r>
            <a:r>
              <a:rPr lang="en-GB" dirty="0"/>
              <a:t>The reporting range for differential reporting for PRS RSRP measurements on FDM-ed PRS resources is [-27 dB; 27 dB] or smaller</a:t>
            </a:r>
          </a:p>
          <a:p>
            <a:pPr lvl="1"/>
            <a:r>
              <a:rPr lang="en-GB" dirty="0"/>
              <a:t> Option 2. The reporting range of ±30 dB for PRS-RSRP differential report can be applicable in both TDM and FDM case. </a:t>
            </a:r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9966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0336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Definition of intra/inter-frequency measurement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Do </a:t>
            </a:r>
            <a:r>
              <a:rPr lang="en-US" altLang="zh-CN" dirty="0"/>
              <a:t>NOT </a:t>
            </a:r>
            <a:r>
              <a:rPr lang="en-GB" altLang="zh-CN" dirty="0"/>
              <a:t>define intra/inter-frequency definition for PRS-RSRP </a:t>
            </a:r>
            <a:endParaRPr lang="zh-CN" altLang="zh-CN" dirty="0"/>
          </a:p>
          <a:p>
            <a:pPr lvl="1"/>
            <a:r>
              <a:rPr lang="en-GB" altLang="zh-CN" dirty="0"/>
              <a:t>Note: Classification of accuracy requirements is FFS (e.g. whether to define different accuracy for measurements on different frequencies)</a:t>
            </a:r>
            <a:endParaRPr lang="zh-CN" altLang="zh-CN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48741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Scenarios of PRS RSRP measurement requirements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RAN4 requirements are to be defined only for the case where PRS is measured with configured measurement gap</a:t>
            </a:r>
          </a:p>
          <a:p>
            <a:pPr lvl="1"/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1032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period for PRS RSRP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Given the PRS-RSRP needed in different NR positioning methods, the principle for defining PRS- RSRP measurement period can be</a:t>
            </a:r>
            <a:endParaRPr lang="en-US" dirty="0"/>
          </a:p>
          <a:p>
            <a:pPr lvl="1"/>
            <a:r>
              <a:rPr lang="en-US" dirty="0"/>
              <a:t>when configured with UE Rx-Tx, PRS-RSRP measurement period can be same as that of UE Rx-Tx measurement </a:t>
            </a:r>
          </a:p>
          <a:p>
            <a:pPr lvl="1"/>
            <a:r>
              <a:rPr lang="en-US" dirty="0"/>
              <a:t>when configured with RSTD, PRS-RSRP measurement period can be same as that of RSTD measurement </a:t>
            </a:r>
          </a:p>
          <a:p>
            <a:pPr lvl="1"/>
            <a:r>
              <a:rPr lang="en-US" dirty="0"/>
              <a:t>FFS: when not configured with either UE Rx-Tx or RSTD.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93570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capability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Option 1: RAN4 needs not to define measurement capability in terms of number of PRS layers, TRPs, resource sets and resources that UE shall be able to measure</a:t>
            </a:r>
            <a:endParaRPr lang="en-US" dirty="0"/>
          </a:p>
          <a:p>
            <a:pPr lvl="0"/>
            <a:r>
              <a:rPr lang="en-US" dirty="0"/>
              <a:t>Option 2: RAN4 needs to define the numbers (of TRPs, cells, PRSs, etc.) for which the requirements apply in 38.133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FFS: Whether these numbers are the same as or smaller than those in the signalling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9895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Reporting criteria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PRS-RSRP measurements are not configured together with other reporting (</a:t>
            </a:r>
            <a:r>
              <a:rPr lang="en-GB" dirty="0" err="1"/>
              <a:t>e.g.RSTD</a:t>
            </a:r>
            <a:r>
              <a:rPr lang="en-GB" dirty="0"/>
              <a:t> in DL </a:t>
            </a:r>
            <a:r>
              <a:rPr lang="en-GB" dirty="0" err="1"/>
              <a:t>TDoA</a:t>
            </a:r>
            <a:r>
              <a:rPr lang="en-GB" dirty="0"/>
              <a:t>, UE Rx-Tx time difference in multi-RTT), the separated measurement reporting criteria for them is needed as below</a:t>
            </a:r>
          </a:p>
          <a:p>
            <a:pPr lvl="1"/>
            <a:r>
              <a:rPr lang="en-GB" dirty="0" err="1"/>
              <a:t>Ecat</a:t>
            </a:r>
            <a:r>
              <a:rPr lang="en-GB" dirty="0"/>
              <a:t>=1</a:t>
            </a: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6608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Side condition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424" y="1196753"/>
            <a:ext cx="10670976" cy="4929412"/>
          </a:xfrm>
        </p:spPr>
        <p:txBody>
          <a:bodyPr>
            <a:normAutofit/>
          </a:bodyPr>
          <a:lstStyle/>
          <a:p>
            <a:r>
              <a:rPr lang="en-GB" sz="2800" dirty="0"/>
              <a:t>For DL-OTDOA and Multi-RTT positioning methods, the side condition of PRS RSRP should follow these of  RSTD and UE Rx-Tx time difference measurement respectively. </a:t>
            </a:r>
            <a:endParaRPr lang="en-US" sz="2800" dirty="0"/>
          </a:p>
          <a:p>
            <a:r>
              <a:rPr lang="en-US" sz="2800" dirty="0"/>
              <a:t>For DL-</a:t>
            </a:r>
            <a:r>
              <a:rPr lang="en-US" sz="2800" dirty="0" err="1"/>
              <a:t>AoD</a:t>
            </a:r>
            <a:r>
              <a:rPr lang="en-US" sz="2800" dirty="0"/>
              <a:t>, the </a:t>
            </a:r>
            <a:r>
              <a:rPr lang="en-GB" sz="2800" dirty="0"/>
              <a:t>side condition of PRS RSRP can be specified</a:t>
            </a:r>
            <a:endParaRPr lang="en-US" sz="2800" dirty="0"/>
          </a:p>
          <a:p>
            <a:pPr lvl="1"/>
            <a:r>
              <a:rPr lang="en-GB" sz="2400" dirty="0"/>
              <a:t>Option 1:  </a:t>
            </a:r>
            <a:r>
              <a:rPr lang="en-US" sz="2400" dirty="0"/>
              <a:t>for both serving cell/TRP and neighbor cell/TRPs.</a:t>
            </a:r>
          </a:p>
          <a:p>
            <a:pPr lvl="2"/>
            <a:r>
              <a:rPr lang="en-US" dirty="0"/>
              <a:t>For serving cell:</a:t>
            </a:r>
          </a:p>
          <a:p>
            <a:pPr lvl="3"/>
            <a:r>
              <a:rPr lang="en-GB" dirty="0"/>
              <a:t>Option 1</a:t>
            </a:r>
            <a:r>
              <a:rPr lang="en-US" altLang="zh-CN" dirty="0"/>
              <a:t>-1</a:t>
            </a:r>
            <a:r>
              <a:rPr lang="en-GB" dirty="0"/>
              <a:t>: -6 dB </a:t>
            </a:r>
          </a:p>
          <a:p>
            <a:pPr lvl="3"/>
            <a:r>
              <a:rPr lang="en-GB" dirty="0"/>
              <a:t>Option </a:t>
            </a:r>
            <a:r>
              <a:rPr lang="en-US" altLang="zh-CN" dirty="0"/>
              <a:t>1-</a:t>
            </a:r>
            <a:r>
              <a:rPr lang="en-GB" dirty="0"/>
              <a:t>2. -3 dB</a:t>
            </a:r>
            <a:endParaRPr lang="en-US" dirty="0"/>
          </a:p>
          <a:p>
            <a:pPr lvl="1"/>
            <a:r>
              <a:rPr lang="en-US" sz="2400" dirty="0"/>
              <a:t>Option 2 :for </a:t>
            </a:r>
            <a:r>
              <a:rPr lang="en-GB" sz="2400" dirty="0" err="1"/>
              <a:t>neighbor</a:t>
            </a:r>
            <a:r>
              <a:rPr lang="en-GB" sz="2400" dirty="0"/>
              <a:t> cell/TRPs ONLY. </a:t>
            </a:r>
            <a:endParaRPr lang="en-US" sz="2400" dirty="0"/>
          </a:p>
          <a:p>
            <a:pPr lvl="1"/>
            <a:r>
              <a:rPr lang="en-US" sz="2400" dirty="0"/>
              <a:t>Option 3: </a:t>
            </a:r>
            <a:r>
              <a:rPr lang="en-GB" sz="2400" dirty="0"/>
              <a:t>For the reference cell/TRPs  and neighbour cell/TRPs</a:t>
            </a:r>
          </a:p>
          <a:p>
            <a:pPr lvl="2"/>
            <a:r>
              <a:rPr lang="en-GB" dirty="0"/>
              <a:t>Same as that for the reference cell in PRS-RSTD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7519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wrap="square" anchor="ctr">
            <a:normAutofit fontScale="90000"/>
          </a:bodyPr>
          <a:lstStyle/>
          <a:p>
            <a:r>
              <a:rPr lang="en-US" altLang="zh-CN" b="1" dirty="0"/>
              <a:t>Measurement accuracy requirements for PRS RSRP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/>
              <a:t>Number of samples for PRS RSRP measurement accuracy: </a:t>
            </a:r>
          </a:p>
          <a:p>
            <a:pPr lvl="1">
              <a:lnSpc>
                <a:spcPct val="90000"/>
              </a:lnSpc>
            </a:pPr>
            <a:r>
              <a:rPr lang="en-US" altLang="zh-CN" sz="3000" dirty="0"/>
              <a:t>Option 1: 1 sample includes resource repetitions within the PRS occasion </a:t>
            </a:r>
          </a:p>
          <a:p>
            <a:pPr lvl="1">
              <a:lnSpc>
                <a:spcPct val="90000"/>
              </a:lnSpc>
            </a:pPr>
            <a:r>
              <a:rPr lang="en-US" altLang="zh-CN" sz="3000" dirty="0"/>
              <a:t>Option 2: </a:t>
            </a:r>
            <a:r>
              <a:rPr lang="en-US" sz="3000" dirty="0"/>
              <a:t>depends on the required number of comb realizations (</a:t>
            </a:r>
            <a:r>
              <a:rPr lang="en-US" sz="3000" dirty="0" err="1"/>
              <a:t>N</a:t>
            </a:r>
            <a:r>
              <a:rPr lang="en-US" sz="3000" baseline="-25000" dirty="0" err="1"/>
              <a:t>PRS,req</a:t>
            </a:r>
            <a:r>
              <a:rPr lang="en-US" sz="3000" dirty="0"/>
              <a:t>)</a:t>
            </a:r>
          </a:p>
          <a:p>
            <a:pPr lvl="2">
              <a:lnSpc>
                <a:spcPct val="90000"/>
              </a:lnSpc>
            </a:pPr>
            <a:r>
              <a:rPr lang="en-US" altLang="zh-CN" sz="2600" dirty="0"/>
              <a:t>FFS: Whether RSTD accuracy is agnostic to comb</a:t>
            </a:r>
          </a:p>
          <a:p>
            <a:pPr lvl="3">
              <a:lnSpc>
                <a:spcPct val="90000"/>
              </a:lnSpc>
            </a:pPr>
            <a:r>
              <a:rPr lang="en-US" altLang="zh-CN" sz="2200" dirty="0"/>
              <a:t>Companies are encouraged to study the impact of number of symbols within a slot </a:t>
            </a:r>
          </a:p>
          <a:p>
            <a:pPr>
              <a:lnSpc>
                <a:spcPct val="90000"/>
              </a:lnSpc>
            </a:pPr>
            <a:endParaRPr lang="en-US" sz="3000" dirty="0"/>
          </a:p>
          <a:p>
            <a:pPr>
              <a:lnSpc>
                <a:spcPct val="90000"/>
              </a:lnSpc>
            </a:pPr>
            <a:r>
              <a:rPr lang="en-US" sz="3200" dirty="0"/>
              <a:t>Types of requirements</a:t>
            </a:r>
            <a:endParaRPr lang="en-US" altLang="zh-CN" sz="1800" dirty="0"/>
          </a:p>
          <a:p>
            <a:pPr lvl="1">
              <a:lnSpc>
                <a:spcPct val="90000"/>
              </a:lnSpc>
            </a:pPr>
            <a:r>
              <a:rPr lang="en-US" sz="3000" dirty="0"/>
              <a:t>Option 1: Define absolute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3000" dirty="0"/>
              <a:t>Option 2: Define relative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3000" dirty="0"/>
              <a:t>Option 3: Define both absolute  and relative accuracy requirements</a:t>
            </a:r>
          </a:p>
        </p:txBody>
      </p:sp>
    </p:spTree>
    <p:extLst>
      <p:ext uri="{BB962C8B-B14F-4D97-AF65-F5344CB8AC3E}">
        <p14:creationId xmlns:p14="http://schemas.microsoft.com/office/powerpoint/2010/main" val="905533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db33437f-65a5-48c5-b537-19efd290f967"/>
    <ds:schemaRef ds:uri="http://purl.org/dc/elements/1.1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6849</TotalTime>
  <Words>539</Words>
  <Application>Microsoft Office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 Unicode MS</vt:lpstr>
      <vt:lpstr>Arial</vt:lpstr>
      <vt:lpstr>Calibri</vt:lpstr>
      <vt:lpstr>Office 主题</vt:lpstr>
      <vt:lpstr>3GPP TSG-RAN WG4 Meeting #95-e Electronic Meeting, 25 May – 5 June, 2020</vt:lpstr>
      <vt:lpstr>Report mapping</vt:lpstr>
      <vt:lpstr>Definition of intra/inter-frequency measurement</vt:lpstr>
      <vt:lpstr>Scenarios of PRS RSRP measurement requirements</vt:lpstr>
      <vt:lpstr>Measurement period for PRS RSRP</vt:lpstr>
      <vt:lpstr>Measurement capability</vt:lpstr>
      <vt:lpstr>Reporting criteria</vt:lpstr>
      <vt:lpstr>Side condition</vt:lpstr>
      <vt:lpstr>Measurement accuracy requirements for PRS RSRP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282</cp:revision>
  <dcterms:created xsi:type="dcterms:W3CDTF">2016-01-12T08:39:50Z</dcterms:created>
  <dcterms:modified xsi:type="dcterms:W3CDTF">2020-06-04T05:50:00Z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34f99473-300d-4156-93c9-9616748f0350</vt:lpwstr>
  </property>
  <property fmtid="{D5CDD505-2E9C-101B-9397-08002B2CF9AE}" pid="11" name="CTP_TimeStamp">
    <vt:lpwstr>2020-06-04 05:50:00Z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