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84" r:id="rId4"/>
    <p:sldId id="258" r:id="rId5"/>
    <p:sldId id="283" r:id="rId6"/>
    <p:sldId id="265" r:id="rId7"/>
    <p:sldId id="274" r:id="rId8"/>
    <p:sldId id="275" r:id="rId9"/>
    <p:sldId id="276" r:id="rId10"/>
    <p:sldId id="278" r:id="rId11"/>
    <p:sldId id="279" r:id="rId12"/>
    <p:sldId id="280" r:id="rId13"/>
    <p:sldId id="282" r:id="rId14"/>
    <p:sldId id="28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2" autoAdjust="0"/>
    <p:restoredTop sz="94660"/>
  </p:normalViewPr>
  <p:slideViewPr>
    <p:cSldViewPr snapToGrid="0">
      <p:cViewPr varScale="1">
        <p:scale>
          <a:sx n="111" d="100"/>
          <a:sy n="111" d="100"/>
        </p:scale>
        <p:origin x="14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8C041-E8A7-4DEF-85DE-2957B09B23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8529AA-5997-456D-8E67-BF8EF72EC9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F41C2AF-8644-4CD8-98EE-61020B74B9AA}"/>
              </a:ext>
            </a:extLst>
          </p:cNvPr>
          <p:cNvSpPr>
            <a:spLocks noGrp="1"/>
          </p:cNvSpPr>
          <p:nvPr>
            <p:ph type="dt" sz="half" idx="10"/>
          </p:nvPr>
        </p:nvSpPr>
        <p:spPr/>
        <p:txBody>
          <a:bodyPr/>
          <a:lstStyle/>
          <a:p>
            <a:fld id="{6CE8AE9A-C3F7-49A6-9A80-03BB6F79EE92}" type="datetimeFigureOut">
              <a:rPr lang="en-US" smtClean="0"/>
              <a:t>6/3/2020</a:t>
            </a:fld>
            <a:endParaRPr lang="en-US"/>
          </a:p>
        </p:txBody>
      </p:sp>
      <p:sp>
        <p:nvSpPr>
          <p:cNvPr id="5" name="Footer Placeholder 4">
            <a:extLst>
              <a:ext uri="{FF2B5EF4-FFF2-40B4-BE49-F238E27FC236}">
                <a16:creationId xmlns:a16="http://schemas.microsoft.com/office/drawing/2014/main" id="{C4A62F50-D52C-483B-9EA6-F1FC84B463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1F5D16-9B85-4BDB-8D5D-D9A3EBF7BABC}"/>
              </a:ext>
            </a:extLst>
          </p:cNvPr>
          <p:cNvSpPr>
            <a:spLocks noGrp="1"/>
          </p:cNvSpPr>
          <p:nvPr>
            <p:ph type="sldNum" sz="quarter" idx="12"/>
          </p:nvPr>
        </p:nvSpPr>
        <p:spPr/>
        <p:txBody>
          <a:bodyPr/>
          <a:lstStyle/>
          <a:p>
            <a:fld id="{D319983C-77F6-4897-A40E-27454F8CF36C}" type="slidenum">
              <a:rPr lang="en-US" smtClean="0"/>
              <a:t>‹#›</a:t>
            </a:fld>
            <a:endParaRPr lang="en-US"/>
          </a:p>
        </p:txBody>
      </p:sp>
    </p:spTree>
    <p:extLst>
      <p:ext uri="{BB962C8B-B14F-4D97-AF65-F5344CB8AC3E}">
        <p14:creationId xmlns:p14="http://schemas.microsoft.com/office/powerpoint/2010/main" val="1560389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E42BF-8C17-43AE-BCF0-507B67AE6BF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E4EB27F-12F7-4EF1-9EDC-174FCE12D05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CFF8A3-E095-4ECB-BF66-81AC3A9BA4E7}"/>
              </a:ext>
            </a:extLst>
          </p:cNvPr>
          <p:cNvSpPr>
            <a:spLocks noGrp="1"/>
          </p:cNvSpPr>
          <p:nvPr>
            <p:ph type="dt" sz="half" idx="10"/>
          </p:nvPr>
        </p:nvSpPr>
        <p:spPr/>
        <p:txBody>
          <a:bodyPr/>
          <a:lstStyle/>
          <a:p>
            <a:fld id="{6CE8AE9A-C3F7-49A6-9A80-03BB6F79EE92}" type="datetimeFigureOut">
              <a:rPr lang="en-US" smtClean="0"/>
              <a:t>6/3/2020</a:t>
            </a:fld>
            <a:endParaRPr lang="en-US"/>
          </a:p>
        </p:txBody>
      </p:sp>
      <p:sp>
        <p:nvSpPr>
          <p:cNvPr id="5" name="Footer Placeholder 4">
            <a:extLst>
              <a:ext uri="{FF2B5EF4-FFF2-40B4-BE49-F238E27FC236}">
                <a16:creationId xmlns:a16="http://schemas.microsoft.com/office/drawing/2014/main" id="{6E1CE515-3B4A-4E7B-BC5B-C8EAD3589D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BFCD4B-F1F6-4A07-89A3-1EBBC394FBBF}"/>
              </a:ext>
            </a:extLst>
          </p:cNvPr>
          <p:cNvSpPr>
            <a:spLocks noGrp="1"/>
          </p:cNvSpPr>
          <p:nvPr>
            <p:ph type="sldNum" sz="quarter" idx="12"/>
          </p:nvPr>
        </p:nvSpPr>
        <p:spPr/>
        <p:txBody>
          <a:bodyPr/>
          <a:lstStyle/>
          <a:p>
            <a:fld id="{D319983C-77F6-4897-A40E-27454F8CF36C}" type="slidenum">
              <a:rPr lang="en-US" smtClean="0"/>
              <a:t>‹#›</a:t>
            </a:fld>
            <a:endParaRPr lang="en-US"/>
          </a:p>
        </p:txBody>
      </p:sp>
    </p:spTree>
    <p:extLst>
      <p:ext uri="{BB962C8B-B14F-4D97-AF65-F5344CB8AC3E}">
        <p14:creationId xmlns:p14="http://schemas.microsoft.com/office/powerpoint/2010/main" val="922490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B99980-5AD4-431A-94B9-05B78E59828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F7C6B02-E41B-44C5-95FF-ECECDE6400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019AFF-BAE4-43DD-B086-7803421A0B81}"/>
              </a:ext>
            </a:extLst>
          </p:cNvPr>
          <p:cNvSpPr>
            <a:spLocks noGrp="1"/>
          </p:cNvSpPr>
          <p:nvPr>
            <p:ph type="dt" sz="half" idx="10"/>
          </p:nvPr>
        </p:nvSpPr>
        <p:spPr/>
        <p:txBody>
          <a:bodyPr/>
          <a:lstStyle/>
          <a:p>
            <a:fld id="{6CE8AE9A-C3F7-49A6-9A80-03BB6F79EE92}" type="datetimeFigureOut">
              <a:rPr lang="en-US" smtClean="0"/>
              <a:t>6/3/2020</a:t>
            </a:fld>
            <a:endParaRPr lang="en-US"/>
          </a:p>
        </p:txBody>
      </p:sp>
      <p:sp>
        <p:nvSpPr>
          <p:cNvPr id="5" name="Footer Placeholder 4">
            <a:extLst>
              <a:ext uri="{FF2B5EF4-FFF2-40B4-BE49-F238E27FC236}">
                <a16:creationId xmlns:a16="http://schemas.microsoft.com/office/drawing/2014/main" id="{20A2A497-0DEE-459A-BB37-AA9A2F033F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04DB55-DA8B-4CDA-86CF-F0C7B18AB046}"/>
              </a:ext>
            </a:extLst>
          </p:cNvPr>
          <p:cNvSpPr>
            <a:spLocks noGrp="1"/>
          </p:cNvSpPr>
          <p:nvPr>
            <p:ph type="sldNum" sz="quarter" idx="12"/>
          </p:nvPr>
        </p:nvSpPr>
        <p:spPr/>
        <p:txBody>
          <a:bodyPr/>
          <a:lstStyle/>
          <a:p>
            <a:fld id="{D319983C-77F6-4897-A40E-27454F8CF36C}" type="slidenum">
              <a:rPr lang="en-US" smtClean="0"/>
              <a:t>‹#›</a:t>
            </a:fld>
            <a:endParaRPr lang="en-US"/>
          </a:p>
        </p:txBody>
      </p:sp>
    </p:spTree>
    <p:extLst>
      <p:ext uri="{BB962C8B-B14F-4D97-AF65-F5344CB8AC3E}">
        <p14:creationId xmlns:p14="http://schemas.microsoft.com/office/powerpoint/2010/main" val="510347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46DA1-F61F-4928-B5DF-D3059C4D10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1DB6C4-E53B-4EC3-9920-22DEE03F3F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041617-BC8E-4C73-97BD-1E22846AE039}"/>
              </a:ext>
            </a:extLst>
          </p:cNvPr>
          <p:cNvSpPr>
            <a:spLocks noGrp="1"/>
          </p:cNvSpPr>
          <p:nvPr>
            <p:ph type="dt" sz="half" idx="10"/>
          </p:nvPr>
        </p:nvSpPr>
        <p:spPr/>
        <p:txBody>
          <a:bodyPr/>
          <a:lstStyle/>
          <a:p>
            <a:fld id="{6CE8AE9A-C3F7-49A6-9A80-03BB6F79EE92}" type="datetimeFigureOut">
              <a:rPr lang="en-US" smtClean="0"/>
              <a:t>6/3/2020</a:t>
            </a:fld>
            <a:endParaRPr lang="en-US"/>
          </a:p>
        </p:txBody>
      </p:sp>
      <p:sp>
        <p:nvSpPr>
          <p:cNvPr id="5" name="Footer Placeholder 4">
            <a:extLst>
              <a:ext uri="{FF2B5EF4-FFF2-40B4-BE49-F238E27FC236}">
                <a16:creationId xmlns:a16="http://schemas.microsoft.com/office/drawing/2014/main" id="{364C3455-2A1A-4086-91C0-528E9640B0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5A1D8C-3712-4036-8A4C-DD0EEE6860A1}"/>
              </a:ext>
            </a:extLst>
          </p:cNvPr>
          <p:cNvSpPr>
            <a:spLocks noGrp="1"/>
          </p:cNvSpPr>
          <p:nvPr>
            <p:ph type="sldNum" sz="quarter" idx="12"/>
          </p:nvPr>
        </p:nvSpPr>
        <p:spPr/>
        <p:txBody>
          <a:bodyPr/>
          <a:lstStyle/>
          <a:p>
            <a:fld id="{D319983C-77F6-4897-A40E-27454F8CF36C}" type="slidenum">
              <a:rPr lang="en-US" smtClean="0"/>
              <a:t>‹#›</a:t>
            </a:fld>
            <a:endParaRPr lang="en-US"/>
          </a:p>
        </p:txBody>
      </p:sp>
    </p:spTree>
    <p:extLst>
      <p:ext uri="{BB962C8B-B14F-4D97-AF65-F5344CB8AC3E}">
        <p14:creationId xmlns:p14="http://schemas.microsoft.com/office/powerpoint/2010/main" val="2074196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8B1B7-D972-4E81-B665-D9A162E8004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56A4FB-5946-4578-AA76-B083C427436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F96A812-08E3-4A1D-AD7E-E357730AF0E7}"/>
              </a:ext>
            </a:extLst>
          </p:cNvPr>
          <p:cNvSpPr>
            <a:spLocks noGrp="1"/>
          </p:cNvSpPr>
          <p:nvPr>
            <p:ph type="dt" sz="half" idx="10"/>
          </p:nvPr>
        </p:nvSpPr>
        <p:spPr/>
        <p:txBody>
          <a:bodyPr/>
          <a:lstStyle/>
          <a:p>
            <a:fld id="{6CE8AE9A-C3F7-49A6-9A80-03BB6F79EE92}" type="datetimeFigureOut">
              <a:rPr lang="en-US" smtClean="0"/>
              <a:t>6/3/2020</a:t>
            </a:fld>
            <a:endParaRPr lang="en-US"/>
          </a:p>
        </p:txBody>
      </p:sp>
      <p:sp>
        <p:nvSpPr>
          <p:cNvPr id="5" name="Footer Placeholder 4">
            <a:extLst>
              <a:ext uri="{FF2B5EF4-FFF2-40B4-BE49-F238E27FC236}">
                <a16:creationId xmlns:a16="http://schemas.microsoft.com/office/drawing/2014/main" id="{711C6332-8B7A-4A8A-881A-F25B73524B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97934B-B9C2-425F-920B-C522B1C20CB5}"/>
              </a:ext>
            </a:extLst>
          </p:cNvPr>
          <p:cNvSpPr>
            <a:spLocks noGrp="1"/>
          </p:cNvSpPr>
          <p:nvPr>
            <p:ph type="sldNum" sz="quarter" idx="12"/>
          </p:nvPr>
        </p:nvSpPr>
        <p:spPr/>
        <p:txBody>
          <a:bodyPr/>
          <a:lstStyle/>
          <a:p>
            <a:fld id="{D319983C-77F6-4897-A40E-27454F8CF36C}" type="slidenum">
              <a:rPr lang="en-US" smtClean="0"/>
              <a:t>‹#›</a:t>
            </a:fld>
            <a:endParaRPr lang="en-US"/>
          </a:p>
        </p:txBody>
      </p:sp>
    </p:spTree>
    <p:extLst>
      <p:ext uri="{BB962C8B-B14F-4D97-AF65-F5344CB8AC3E}">
        <p14:creationId xmlns:p14="http://schemas.microsoft.com/office/powerpoint/2010/main" val="15961824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85ED9-016A-4EAE-8C8C-41C9CE303C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0740761-6922-48FA-82B8-6C7F79BFEED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F272253-AAFA-4CC5-B26F-AE4D9F48AC3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DB9A213-41D7-438D-9EBF-D2710965795C}"/>
              </a:ext>
            </a:extLst>
          </p:cNvPr>
          <p:cNvSpPr>
            <a:spLocks noGrp="1"/>
          </p:cNvSpPr>
          <p:nvPr>
            <p:ph type="dt" sz="half" idx="10"/>
          </p:nvPr>
        </p:nvSpPr>
        <p:spPr/>
        <p:txBody>
          <a:bodyPr/>
          <a:lstStyle/>
          <a:p>
            <a:fld id="{6CE8AE9A-C3F7-49A6-9A80-03BB6F79EE92}" type="datetimeFigureOut">
              <a:rPr lang="en-US" smtClean="0"/>
              <a:t>6/3/2020</a:t>
            </a:fld>
            <a:endParaRPr lang="en-US"/>
          </a:p>
        </p:txBody>
      </p:sp>
      <p:sp>
        <p:nvSpPr>
          <p:cNvPr id="6" name="Footer Placeholder 5">
            <a:extLst>
              <a:ext uri="{FF2B5EF4-FFF2-40B4-BE49-F238E27FC236}">
                <a16:creationId xmlns:a16="http://schemas.microsoft.com/office/drawing/2014/main" id="{6B1DD408-C3D7-4D7D-B174-7E507665E7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13C10F-7A1D-4700-9B1D-9D45B1376EAD}"/>
              </a:ext>
            </a:extLst>
          </p:cNvPr>
          <p:cNvSpPr>
            <a:spLocks noGrp="1"/>
          </p:cNvSpPr>
          <p:nvPr>
            <p:ph type="sldNum" sz="quarter" idx="12"/>
          </p:nvPr>
        </p:nvSpPr>
        <p:spPr/>
        <p:txBody>
          <a:bodyPr/>
          <a:lstStyle/>
          <a:p>
            <a:fld id="{D319983C-77F6-4897-A40E-27454F8CF36C}" type="slidenum">
              <a:rPr lang="en-US" smtClean="0"/>
              <a:t>‹#›</a:t>
            </a:fld>
            <a:endParaRPr lang="en-US"/>
          </a:p>
        </p:txBody>
      </p:sp>
    </p:spTree>
    <p:extLst>
      <p:ext uri="{BB962C8B-B14F-4D97-AF65-F5344CB8AC3E}">
        <p14:creationId xmlns:p14="http://schemas.microsoft.com/office/powerpoint/2010/main" val="3962510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EE7CB-5E1A-4E1F-863E-E3AC75340EA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77D17D9-0AD1-4CD7-A7E3-4394463F99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C191956-0B92-4169-AB35-C9111B3884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AEDCBAC-E197-42CB-B120-4C43120E03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27AA4DC-2BB1-48DB-A8F8-AC737EE4A6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3FC106-47FB-494C-BDBA-63DA186C03A2}"/>
              </a:ext>
            </a:extLst>
          </p:cNvPr>
          <p:cNvSpPr>
            <a:spLocks noGrp="1"/>
          </p:cNvSpPr>
          <p:nvPr>
            <p:ph type="dt" sz="half" idx="10"/>
          </p:nvPr>
        </p:nvSpPr>
        <p:spPr/>
        <p:txBody>
          <a:bodyPr/>
          <a:lstStyle/>
          <a:p>
            <a:fld id="{6CE8AE9A-C3F7-49A6-9A80-03BB6F79EE92}" type="datetimeFigureOut">
              <a:rPr lang="en-US" smtClean="0"/>
              <a:t>6/3/2020</a:t>
            </a:fld>
            <a:endParaRPr lang="en-US"/>
          </a:p>
        </p:txBody>
      </p:sp>
      <p:sp>
        <p:nvSpPr>
          <p:cNvPr id="8" name="Footer Placeholder 7">
            <a:extLst>
              <a:ext uri="{FF2B5EF4-FFF2-40B4-BE49-F238E27FC236}">
                <a16:creationId xmlns:a16="http://schemas.microsoft.com/office/drawing/2014/main" id="{EB6C2738-AE93-411D-9AA9-84B106D5521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14C634D-6983-4F8A-9E8C-E6608730154E}"/>
              </a:ext>
            </a:extLst>
          </p:cNvPr>
          <p:cNvSpPr>
            <a:spLocks noGrp="1"/>
          </p:cNvSpPr>
          <p:nvPr>
            <p:ph type="sldNum" sz="quarter" idx="12"/>
          </p:nvPr>
        </p:nvSpPr>
        <p:spPr/>
        <p:txBody>
          <a:bodyPr/>
          <a:lstStyle/>
          <a:p>
            <a:fld id="{D319983C-77F6-4897-A40E-27454F8CF36C}" type="slidenum">
              <a:rPr lang="en-US" smtClean="0"/>
              <a:t>‹#›</a:t>
            </a:fld>
            <a:endParaRPr lang="en-US"/>
          </a:p>
        </p:txBody>
      </p:sp>
    </p:spTree>
    <p:extLst>
      <p:ext uri="{BB962C8B-B14F-4D97-AF65-F5344CB8AC3E}">
        <p14:creationId xmlns:p14="http://schemas.microsoft.com/office/powerpoint/2010/main" val="1458337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6B48D-33E2-4424-B72D-F9A23F92AC8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7E3466C-440B-4FD4-A4E1-5EEB7B3260D3}"/>
              </a:ext>
            </a:extLst>
          </p:cNvPr>
          <p:cNvSpPr>
            <a:spLocks noGrp="1"/>
          </p:cNvSpPr>
          <p:nvPr>
            <p:ph type="dt" sz="half" idx="10"/>
          </p:nvPr>
        </p:nvSpPr>
        <p:spPr/>
        <p:txBody>
          <a:bodyPr/>
          <a:lstStyle/>
          <a:p>
            <a:fld id="{6CE8AE9A-C3F7-49A6-9A80-03BB6F79EE92}" type="datetimeFigureOut">
              <a:rPr lang="en-US" smtClean="0"/>
              <a:t>6/3/2020</a:t>
            </a:fld>
            <a:endParaRPr lang="en-US"/>
          </a:p>
        </p:txBody>
      </p:sp>
      <p:sp>
        <p:nvSpPr>
          <p:cNvPr id="4" name="Footer Placeholder 3">
            <a:extLst>
              <a:ext uri="{FF2B5EF4-FFF2-40B4-BE49-F238E27FC236}">
                <a16:creationId xmlns:a16="http://schemas.microsoft.com/office/drawing/2014/main" id="{A884E854-E39F-4B2C-AAFB-299C23E0F06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3BE9FAA-EAE5-4375-AFD0-A3740D2A0B45}"/>
              </a:ext>
            </a:extLst>
          </p:cNvPr>
          <p:cNvSpPr>
            <a:spLocks noGrp="1"/>
          </p:cNvSpPr>
          <p:nvPr>
            <p:ph type="sldNum" sz="quarter" idx="12"/>
          </p:nvPr>
        </p:nvSpPr>
        <p:spPr/>
        <p:txBody>
          <a:bodyPr/>
          <a:lstStyle/>
          <a:p>
            <a:fld id="{D319983C-77F6-4897-A40E-27454F8CF36C}" type="slidenum">
              <a:rPr lang="en-US" smtClean="0"/>
              <a:t>‹#›</a:t>
            </a:fld>
            <a:endParaRPr lang="en-US"/>
          </a:p>
        </p:txBody>
      </p:sp>
    </p:spTree>
    <p:extLst>
      <p:ext uri="{BB962C8B-B14F-4D97-AF65-F5344CB8AC3E}">
        <p14:creationId xmlns:p14="http://schemas.microsoft.com/office/powerpoint/2010/main" val="35333806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00BDF2-3D4D-47D5-9515-C0F7DB72C373}"/>
              </a:ext>
            </a:extLst>
          </p:cNvPr>
          <p:cNvSpPr>
            <a:spLocks noGrp="1"/>
          </p:cNvSpPr>
          <p:nvPr>
            <p:ph type="dt" sz="half" idx="10"/>
          </p:nvPr>
        </p:nvSpPr>
        <p:spPr/>
        <p:txBody>
          <a:bodyPr/>
          <a:lstStyle/>
          <a:p>
            <a:fld id="{6CE8AE9A-C3F7-49A6-9A80-03BB6F79EE92}" type="datetimeFigureOut">
              <a:rPr lang="en-US" smtClean="0"/>
              <a:t>6/3/2020</a:t>
            </a:fld>
            <a:endParaRPr lang="en-US"/>
          </a:p>
        </p:txBody>
      </p:sp>
      <p:sp>
        <p:nvSpPr>
          <p:cNvPr id="3" name="Footer Placeholder 2">
            <a:extLst>
              <a:ext uri="{FF2B5EF4-FFF2-40B4-BE49-F238E27FC236}">
                <a16:creationId xmlns:a16="http://schemas.microsoft.com/office/drawing/2014/main" id="{AA7EC229-F677-4F6B-AA22-B50A9711606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7D92BB6-A005-4D07-9B20-29A7A67949CC}"/>
              </a:ext>
            </a:extLst>
          </p:cNvPr>
          <p:cNvSpPr>
            <a:spLocks noGrp="1"/>
          </p:cNvSpPr>
          <p:nvPr>
            <p:ph type="sldNum" sz="quarter" idx="12"/>
          </p:nvPr>
        </p:nvSpPr>
        <p:spPr/>
        <p:txBody>
          <a:bodyPr/>
          <a:lstStyle/>
          <a:p>
            <a:fld id="{D319983C-77F6-4897-A40E-27454F8CF36C}" type="slidenum">
              <a:rPr lang="en-US" smtClean="0"/>
              <a:t>‹#›</a:t>
            </a:fld>
            <a:endParaRPr lang="en-US"/>
          </a:p>
        </p:txBody>
      </p:sp>
    </p:spTree>
    <p:extLst>
      <p:ext uri="{BB962C8B-B14F-4D97-AF65-F5344CB8AC3E}">
        <p14:creationId xmlns:p14="http://schemas.microsoft.com/office/powerpoint/2010/main" val="2084610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33D03-3227-4F7D-BD18-E07F5506DE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CD4E528-8889-4C29-882F-F7381B0612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59B9E1-7109-4A3D-8E27-6213D0B01C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5B394D-980A-4059-8058-DF2F6B419C61}"/>
              </a:ext>
            </a:extLst>
          </p:cNvPr>
          <p:cNvSpPr>
            <a:spLocks noGrp="1"/>
          </p:cNvSpPr>
          <p:nvPr>
            <p:ph type="dt" sz="half" idx="10"/>
          </p:nvPr>
        </p:nvSpPr>
        <p:spPr/>
        <p:txBody>
          <a:bodyPr/>
          <a:lstStyle/>
          <a:p>
            <a:fld id="{6CE8AE9A-C3F7-49A6-9A80-03BB6F79EE92}" type="datetimeFigureOut">
              <a:rPr lang="en-US" smtClean="0"/>
              <a:t>6/3/2020</a:t>
            </a:fld>
            <a:endParaRPr lang="en-US"/>
          </a:p>
        </p:txBody>
      </p:sp>
      <p:sp>
        <p:nvSpPr>
          <p:cNvPr id="6" name="Footer Placeholder 5">
            <a:extLst>
              <a:ext uri="{FF2B5EF4-FFF2-40B4-BE49-F238E27FC236}">
                <a16:creationId xmlns:a16="http://schemas.microsoft.com/office/drawing/2014/main" id="{92C5803F-80E9-4C0E-B9AB-1DFC0BA560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FCEDD5-BD5E-4668-939C-C713D7A44D2B}"/>
              </a:ext>
            </a:extLst>
          </p:cNvPr>
          <p:cNvSpPr>
            <a:spLocks noGrp="1"/>
          </p:cNvSpPr>
          <p:nvPr>
            <p:ph type="sldNum" sz="quarter" idx="12"/>
          </p:nvPr>
        </p:nvSpPr>
        <p:spPr/>
        <p:txBody>
          <a:bodyPr/>
          <a:lstStyle/>
          <a:p>
            <a:fld id="{D319983C-77F6-4897-A40E-27454F8CF36C}" type="slidenum">
              <a:rPr lang="en-US" smtClean="0"/>
              <a:t>‹#›</a:t>
            </a:fld>
            <a:endParaRPr lang="en-US"/>
          </a:p>
        </p:txBody>
      </p:sp>
    </p:spTree>
    <p:extLst>
      <p:ext uri="{BB962C8B-B14F-4D97-AF65-F5344CB8AC3E}">
        <p14:creationId xmlns:p14="http://schemas.microsoft.com/office/powerpoint/2010/main" val="5320799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25B69-F484-4D62-8DCF-AA7F4C7675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7548C6-761B-4E09-AC1B-71FE44E552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C7B9C0F-F9A3-428E-98A5-68276D2E3C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6C663D-79D6-4BE0-A294-C067493AB7E0}"/>
              </a:ext>
            </a:extLst>
          </p:cNvPr>
          <p:cNvSpPr>
            <a:spLocks noGrp="1"/>
          </p:cNvSpPr>
          <p:nvPr>
            <p:ph type="dt" sz="half" idx="10"/>
          </p:nvPr>
        </p:nvSpPr>
        <p:spPr/>
        <p:txBody>
          <a:bodyPr/>
          <a:lstStyle/>
          <a:p>
            <a:fld id="{6CE8AE9A-C3F7-49A6-9A80-03BB6F79EE92}" type="datetimeFigureOut">
              <a:rPr lang="en-US" smtClean="0"/>
              <a:t>6/3/2020</a:t>
            </a:fld>
            <a:endParaRPr lang="en-US"/>
          </a:p>
        </p:txBody>
      </p:sp>
      <p:sp>
        <p:nvSpPr>
          <p:cNvPr id="6" name="Footer Placeholder 5">
            <a:extLst>
              <a:ext uri="{FF2B5EF4-FFF2-40B4-BE49-F238E27FC236}">
                <a16:creationId xmlns:a16="http://schemas.microsoft.com/office/drawing/2014/main" id="{C598A34F-91F3-47A5-BCAB-F8A15E19A1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CA5289-7522-42F6-80ED-5AA6881C8B1E}"/>
              </a:ext>
            </a:extLst>
          </p:cNvPr>
          <p:cNvSpPr>
            <a:spLocks noGrp="1"/>
          </p:cNvSpPr>
          <p:nvPr>
            <p:ph type="sldNum" sz="quarter" idx="12"/>
          </p:nvPr>
        </p:nvSpPr>
        <p:spPr/>
        <p:txBody>
          <a:bodyPr/>
          <a:lstStyle/>
          <a:p>
            <a:fld id="{D319983C-77F6-4897-A40E-27454F8CF36C}" type="slidenum">
              <a:rPr lang="en-US" smtClean="0"/>
              <a:t>‹#›</a:t>
            </a:fld>
            <a:endParaRPr lang="en-US"/>
          </a:p>
        </p:txBody>
      </p:sp>
    </p:spTree>
    <p:extLst>
      <p:ext uri="{BB962C8B-B14F-4D97-AF65-F5344CB8AC3E}">
        <p14:creationId xmlns:p14="http://schemas.microsoft.com/office/powerpoint/2010/main" val="3086724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811743D-3E47-4D6D-8F99-9C79A62A77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EE50D45-7904-435E-88B4-B64436F91E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FD22BA-E104-43C4-9417-C6A091DBA6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8AE9A-C3F7-49A6-9A80-03BB6F79EE92}" type="datetimeFigureOut">
              <a:rPr lang="en-US" smtClean="0"/>
              <a:t>6/3/2020</a:t>
            </a:fld>
            <a:endParaRPr lang="en-US"/>
          </a:p>
        </p:txBody>
      </p:sp>
      <p:sp>
        <p:nvSpPr>
          <p:cNvPr id="5" name="Footer Placeholder 4">
            <a:extLst>
              <a:ext uri="{FF2B5EF4-FFF2-40B4-BE49-F238E27FC236}">
                <a16:creationId xmlns:a16="http://schemas.microsoft.com/office/drawing/2014/main" id="{B64DCE26-99FB-4BB3-B267-D643EE7165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555D32C-3EBD-4582-A51A-230204A467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19983C-77F6-4897-A40E-27454F8CF36C}" type="slidenum">
              <a:rPr lang="en-US" smtClean="0"/>
              <a:t>‹#›</a:t>
            </a:fld>
            <a:endParaRPr lang="en-US"/>
          </a:p>
        </p:txBody>
      </p:sp>
    </p:spTree>
    <p:extLst>
      <p:ext uri="{BB962C8B-B14F-4D97-AF65-F5344CB8AC3E}">
        <p14:creationId xmlns:p14="http://schemas.microsoft.com/office/powerpoint/2010/main" val="3475835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434D9-7B7A-4E3D-8DA4-4BF1E4A3E2E8}"/>
              </a:ext>
            </a:extLst>
          </p:cNvPr>
          <p:cNvSpPr>
            <a:spLocks noGrp="1"/>
          </p:cNvSpPr>
          <p:nvPr>
            <p:ph type="ctrTitle"/>
          </p:nvPr>
        </p:nvSpPr>
        <p:spPr/>
        <p:txBody>
          <a:bodyPr/>
          <a:lstStyle/>
          <a:p>
            <a:r>
              <a:rPr lang="sv-SE" dirty="0"/>
              <a:t>Way Forward on SCell Dormancy</a:t>
            </a:r>
            <a:endParaRPr lang="en-US" dirty="0"/>
          </a:p>
        </p:txBody>
      </p:sp>
      <p:sp>
        <p:nvSpPr>
          <p:cNvPr id="3" name="Subtitle 2">
            <a:extLst>
              <a:ext uri="{FF2B5EF4-FFF2-40B4-BE49-F238E27FC236}">
                <a16:creationId xmlns:a16="http://schemas.microsoft.com/office/drawing/2014/main" id="{2DBC4FF4-1FC1-436A-877C-58056A298D1F}"/>
              </a:ext>
            </a:extLst>
          </p:cNvPr>
          <p:cNvSpPr>
            <a:spLocks noGrp="1"/>
          </p:cNvSpPr>
          <p:nvPr>
            <p:ph type="subTitle" idx="1"/>
          </p:nvPr>
        </p:nvSpPr>
        <p:spPr/>
        <p:txBody>
          <a:bodyPr/>
          <a:lstStyle/>
          <a:p>
            <a:r>
              <a:rPr lang="sv-SE" dirty="0"/>
              <a:t>Ericsson,</a:t>
            </a:r>
            <a:r>
              <a:rPr lang="sv-SE" dirty="0">
                <a:solidFill>
                  <a:srgbClr val="0070C0"/>
                </a:solidFill>
              </a:rPr>
              <a:t> </a:t>
            </a:r>
            <a:r>
              <a:rPr lang="sv-SE" dirty="0"/>
              <a:t>...</a:t>
            </a:r>
            <a:endParaRPr lang="en-US" dirty="0"/>
          </a:p>
        </p:txBody>
      </p:sp>
      <p:sp>
        <p:nvSpPr>
          <p:cNvPr id="4" name="TextBox 3">
            <a:extLst>
              <a:ext uri="{FF2B5EF4-FFF2-40B4-BE49-F238E27FC236}">
                <a16:creationId xmlns:a16="http://schemas.microsoft.com/office/drawing/2014/main" id="{AB0516AE-7250-4E64-AF44-EC784B22B1A6}"/>
              </a:ext>
            </a:extLst>
          </p:cNvPr>
          <p:cNvSpPr txBox="1"/>
          <p:nvPr/>
        </p:nvSpPr>
        <p:spPr>
          <a:xfrm>
            <a:off x="425885" y="476032"/>
            <a:ext cx="4897677" cy="646331"/>
          </a:xfrm>
          <a:prstGeom prst="rect">
            <a:avLst/>
          </a:prstGeom>
          <a:noFill/>
        </p:spPr>
        <p:txBody>
          <a:bodyPr wrap="square" rtlCol="0">
            <a:spAutoFit/>
          </a:bodyPr>
          <a:lstStyle/>
          <a:p>
            <a:r>
              <a:rPr lang="sv-SE" b="1" dirty="0"/>
              <a:t>3GPP TSG-RAN WG4 Meeting #95-e</a:t>
            </a:r>
          </a:p>
          <a:p>
            <a:r>
              <a:rPr lang="sv-SE" b="1" dirty="0"/>
              <a:t>Electronic Meeting, May 25 – June 5, 2020</a:t>
            </a:r>
            <a:endParaRPr lang="en-US" b="1" dirty="0"/>
          </a:p>
        </p:txBody>
      </p:sp>
      <p:sp>
        <p:nvSpPr>
          <p:cNvPr id="5" name="TextBox 4">
            <a:extLst>
              <a:ext uri="{FF2B5EF4-FFF2-40B4-BE49-F238E27FC236}">
                <a16:creationId xmlns:a16="http://schemas.microsoft.com/office/drawing/2014/main" id="{50A03C48-36DE-4A13-9BDA-7459D109CB5C}"/>
              </a:ext>
            </a:extLst>
          </p:cNvPr>
          <p:cNvSpPr txBox="1"/>
          <p:nvPr/>
        </p:nvSpPr>
        <p:spPr>
          <a:xfrm>
            <a:off x="6868438" y="476032"/>
            <a:ext cx="4897677" cy="646331"/>
          </a:xfrm>
          <a:prstGeom prst="rect">
            <a:avLst/>
          </a:prstGeom>
          <a:noFill/>
        </p:spPr>
        <p:txBody>
          <a:bodyPr wrap="square" rtlCol="0">
            <a:spAutoFit/>
          </a:bodyPr>
          <a:lstStyle/>
          <a:p>
            <a:pPr algn="r"/>
            <a:r>
              <a:rPr lang="sv-SE" b="1" dirty="0"/>
              <a:t>R4-2008607</a:t>
            </a:r>
          </a:p>
          <a:p>
            <a:pPr algn="r"/>
            <a:r>
              <a:rPr lang="sv-SE" b="1" dirty="0"/>
              <a:t>Document for: </a:t>
            </a:r>
            <a:r>
              <a:rPr lang="sv-SE" dirty="0"/>
              <a:t>Approval</a:t>
            </a:r>
            <a:endParaRPr lang="en-US" dirty="0"/>
          </a:p>
        </p:txBody>
      </p:sp>
    </p:spTree>
    <p:extLst>
      <p:ext uri="{BB962C8B-B14F-4D97-AF65-F5344CB8AC3E}">
        <p14:creationId xmlns:p14="http://schemas.microsoft.com/office/powerpoint/2010/main" val="29604234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0EE16-87D1-4820-A399-FE15952F3E1D}"/>
              </a:ext>
            </a:extLst>
          </p:cNvPr>
          <p:cNvSpPr>
            <a:spLocks noGrp="1"/>
          </p:cNvSpPr>
          <p:nvPr>
            <p:ph type="title"/>
          </p:nvPr>
        </p:nvSpPr>
        <p:spPr/>
        <p:txBody>
          <a:bodyPr>
            <a:normAutofit/>
          </a:bodyPr>
          <a:lstStyle/>
          <a:p>
            <a:r>
              <a:rPr lang="en-GB" sz="3200" b="1" dirty="0">
                <a:solidFill>
                  <a:srgbClr val="0070C0"/>
                </a:solidFill>
              </a:rPr>
              <a:t>2-2-1: </a:t>
            </a:r>
            <a:r>
              <a:rPr lang="en-US" sz="3200" b="1" dirty="0">
                <a:solidFill>
                  <a:srgbClr val="0070C0"/>
                </a:solidFill>
              </a:rPr>
              <a:t>Switching delay between dormancy and </a:t>
            </a:r>
            <a:r>
              <a:rPr lang="en-US" sz="3600" b="1" dirty="0">
                <a:solidFill>
                  <a:srgbClr val="0070C0"/>
                </a:solidFill>
              </a:rPr>
              <a:t>non-dormancy</a:t>
            </a:r>
            <a:br>
              <a:rPr lang="en-US" sz="3600" b="1" dirty="0">
                <a:solidFill>
                  <a:srgbClr val="0070C0"/>
                </a:solidFill>
              </a:rPr>
            </a:br>
            <a:r>
              <a:rPr lang="en-US" sz="3600" b="1" dirty="0">
                <a:solidFill>
                  <a:srgbClr val="0070C0"/>
                </a:solidFill>
              </a:rPr>
              <a:t>						             </a:t>
            </a:r>
            <a:r>
              <a:rPr lang="en-US" sz="3200" b="1" dirty="0">
                <a:solidFill>
                  <a:srgbClr val="0070C0"/>
                </a:solidFill>
              </a:rPr>
              <a:t>[Outside active time]</a:t>
            </a:r>
            <a:endParaRPr lang="en-US" sz="3200" dirty="0">
              <a:solidFill>
                <a:srgbClr val="0070C0"/>
              </a:solidFill>
            </a:endParaRPr>
          </a:p>
        </p:txBody>
      </p:sp>
      <p:sp>
        <p:nvSpPr>
          <p:cNvPr id="3" name="Content Placeholder 2">
            <a:extLst>
              <a:ext uri="{FF2B5EF4-FFF2-40B4-BE49-F238E27FC236}">
                <a16:creationId xmlns:a16="http://schemas.microsoft.com/office/drawing/2014/main" id="{92A2D306-2FAF-4183-9F91-888EA80608CB}"/>
              </a:ext>
            </a:extLst>
          </p:cNvPr>
          <p:cNvSpPr>
            <a:spLocks noGrp="1"/>
          </p:cNvSpPr>
          <p:nvPr>
            <p:ph idx="1"/>
          </p:nvPr>
        </p:nvSpPr>
        <p:spPr/>
        <p:txBody>
          <a:bodyPr>
            <a:normAutofit/>
          </a:bodyPr>
          <a:lstStyle/>
          <a:p>
            <a:pPr marL="0" indent="0">
              <a:buNone/>
            </a:pPr>
            <a:r>
              <a:rPr lang="sv-SE" sz="2400" dirty="0">
                <a:highlight>
                  <a:srgbClr val="00FFFF"/>
                </a:highlight>
              </a:rPr>
              <a:t>For further discussion:</a:t>
            </a:r>
          </a:p>
          <a:p>
            <a:pPr>
              <a:buFont typeface="Calibri" panose="020F0502020204030204" pitchFamily="34" charset="0"/>
              <a:buChar char="─"/>
            </a:pPr>
            <a:r>
              <a:rPr lang="en-GB" sz="2000" dirty="0"/>
              <a:t>Option 1: Same set of switch delay requirements shall apply for triggering outside active time (DCI 2_6) as for triggering inside active time (e.g. DCI 0_1).</a:t>
            </a:r>
          </a:p>
          <a:p>
            <a:pPr>
              <a:buFont typeface="Calibri" panose="020F0502020204030204" pitchFamily="34" charset="0"/>
              <a:buChar char="─"/>
            </a:pPr>
            <a:r>
              <a:rPr lang="en-GB" sz="2000" dirty="0"/>
              <a:t>Option 2: BWP switch delay for scheduled and non-scheduled DCI dormancy switch delay would be covered by the DCI BWP switch delay requirement. WUS based dormancy BWP switch does not lead to visible switch delay provided the WUS is received early enough before On-duration.</a:t>
            </a:r>
          </a:p>
          <a:p>
            <a:pPr>
              <a:buFont typeface="Calibri" panose="020F0502020204030204" pitchFamily="34" charset="0"/>
              <a:buChar char="─"/>
            </a:pPr>
            <a:r>
              <a:rPr lang="en-GB" sz="2000" dirty="0"/>
              <a:t>Option 3: RAN4 to further wait for RAN1 conclusion to see if visible delay and interruption requirements are needed.</a:t>
            </a:r>
            <a:endParaRPr lang="en-US" sz="2000" dirty="0"/>
          </a:p>
          <a:p>
            <a:pPr>
              <a:buFont typeface="Calibri" panose="020F0502020204030204" pitchFamily="34" charset="0"/>
              <a:buChar char="─"/>
            </a:pPr>
            <a:endParaRPr lang="en-GB" sz="2000" dirty="0"/>
          </a:p>
          <a:p>
            <a:pPr>
              <a:buFont typeface="Calibri" panose="020F0502020204030204" pitchFamily="34" charset="0"/>
              <a:buChar char="─"/>
            </a:pPr>
            <a:endParaRPr lang="en-GB" sz="2000" dirty="0">
              <a:solidFill>
                <a:srgbClr val="7030A0"/>
              </a:solidFill>
            </a:endParaRPr>
          </a:p>
        </p:txBody>
      </p:sp>
    </p:spTree>
    <p:extLst>
      <p:ext uri="{BB962C8B-B14F-4D97-AF65-F5344CB8AC3E}">
        <p14:creationId xmlns:p14="http://schemas.microsoft.com/office/powerpoint/2010/main" val="1039632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0EE16-87D1-4820-A399-FE15952F3E1D}"/>
              </a:ext>
            </a:extLst>
          </p:cNvPr>
          <p:cNvSpPr>
            <a:spLocks noGrp="1"/>
          </p:cNvSpPr>
          <p:nvPr>
            <p:ph type="title"/>
          </p:nvPr>
        </p:nvSpPr>
        <p:spPr/>
        <p:txBody>
          <a:bodyPr>
            <a:normAutofit/>
          </a:bodyPr>
          <a:lstStyle/>
          <a:p>
            <a:r>
              <a:rPr lang="en-GB" sz="3200" b="1" dirty="0">
                <a:solidFill>
                  <a:srgbClr val="0070C0"/>
                </a:solidFill>
              </a:rPr>
              <a:t>2-2-2: </a:t>
            </a:r>
            <a:r>
              <a:rPr lang="en-US" sz="3200" b="1" dirty="0">
                <a:solidFill>
                  <a:srgbClr val="0070C0"/>
                </a:solidFill>
              </a:rPr>
              <a:t>Interruption at switching between dormancy and non-dormancy                                                     [Outside active time]</a:t>
            </a:r>
            <a:endParaRPr lang="en-US" sz="3200" dirty="0">
              <a:solidFill>
                <a:srgbClr val="0070C0"/>
              </a:solidFill>
            </a:endParaRPr>
          </a:p>
        </p:txBody>
      </p:sp>
      <p:sp>
        <p:nvSpPr>
          <p:cNvPr id="3" name="Content Placeholder 2">
            <a:extLst>
              <a:ext uri="{FF2B5EF4-FFF2-40B4-BE49-F238E27FC236}">
                <a16:creationId xmlns:a16="http://schemas.microsoft.com/office/drawing/2014/main" id="{92A2D306-2FAF-4183-9F91-888EA80608CB}"/>
              </a:ext>
            </a:extLst>
          </p:cNvPr>
          <p:cNvSpPr>
            <a:spLocks noGrp="1"/>
          </p:cNvSpPr>
          <p:nvPr>
            <p:ph idx="1"/>
          </p:nvPr>
        </p:nvSpPr>
        <p:spPr/>
        <p:txBody>
          <a:bodyPr>
            <a:normAutofit/>
          </a:bodyPr>
          <a:lstStyle/>
          <a:p>
            <a:pPr marL="0" indent="0">
              <a:buNone/>
            </a:pPr>
            <a:r>
              <a:rPr lang="sv-SE" sz="2400" dirty="0">
                <a:highlight>
                  <a:srgbClr val="00FFFF"/>
                </a:highlight>
              </a:rPr>
              <a:t>For further discussion:</a:t>
            </a:r>
          </a:p>
          <a:p>
            <a:pPr lvl="0">
              <a:buFont typeface="Calibri" panose="020F0502020204030204" pitchFamily="34" charset="0"/>
              <a:buChar char="─"/>
            </a:pPr>
            <a:r>
              <a:rPr lang="en-GB" sz="2000" dirty="0"/>
              <a:t>Option 1: Same interruption requirement apply for triggering outside as for inside active time.</a:t>
            </a:r>
          </a:p>
          <a:p>
            <a:pPr>
              <a:buFont typeface="Calibri" panose="020F0502020204030204" pitchFamily="34" charset="0"/>
              <a:buChar char="─"/>
            </a:pPr>
            <a:r>
              <a:rPr lang="en-GB" sz="2000" dirty="0"/>
              <a:t>Option 2: RAN4 to wait for RAN1 conclusions before defining interruption requirements for dormancy switch triggered outside DRX active time.</a:t>
            </a:r>
            <a:endParaRPr lang="en-US" sz="2000" dirty="0"/>
          </a:p>
          <a:p>
            <a:pPr lvl="0">
              <a:buFont typeface="Calibri" panose="020F0502020204030204" pitchFamily="34" charset="0"/>
              <a:buChar char="─"/>
            </a:pPr>
            <a:endParaRPr lang="en-US" sz="2000" dirty="0"/>
          </a:p>
          <a:p>
            <a:pPr marL="0" indent="0">
              <a:buNone/>
            </a:pPr>
            <a:endParaRPr lang="sv-SE" dirty="0">
              <a:highlight>
                <a:srgbClr val="FFFF00"/>
              </a:highlight>
            </a:endParaRPr>
          </a:p>
        </p:txBody>
      </p:sp>
    </p:spTree>
    <p:extLst>
      <p:ext uri="{BB962C8B-B14F-4D97-AF65-F5344CB8AC3E}">
        <p14:creationId xmlns:p14="http://schemas.microsoft.com/office/powerpoint/2010/main" val="2387099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0EE16-87D1-4820-A399-FE15952F3E1D}"/>
              </a:ext>
            </a:extLst>
          </p:cNvPr>
          <p:cNvSpPr>
            <a:spLocks noGrp="1"/>
          </p:cNvSpPr>
          <p:nvPr>
            <p:ph type="title"/>
          </p:nvPr>
        </p:nvSpPr>
        <p:spPr/>
        <p:txBody>
          <a:bodyPr>
            <a:normAutofit/>
          </a:bodyPr>
          <a:lstStyle/>
          <a:p>
            <a:r>
              <a:rPr lang="en-GB" sz="3200" b="1" dirty="0">
                <a:solidFill>
                  <a:srgbClr val="0070C0"/>
                </a:solidFill>
              </a:rPr>
              <a:t>2-4-1: </a:t>
            </a:r>
            <a:r>
              <a:rPr lang="en-US" sz="3200" b="1" dirty="0">
                <a:solidFill>
                  <a:srgbClr val="0070C0"/>
                </a:solidFill>
              </a:rPr>
              <a:t>Measurement requirements for CSI and RRM measurements during dormancy</a:t>
            </a:r>
            <a:endParaRPr lang="en-US" sz="3200" dirty="0">
              <a:solidFill>
                <a:srgbClr val="0070C0"/>
              </a:solidFill>
            </a:endParaRPr>
          </a:p>
        </p:txBody>
      </p:sp>
      <p:sp>
        <p:nvSpPr>
          <p:cNvPr id="3" name="Content Placeholder 2">
            <a:extLst>
              <a:ext uri="{FF2B5EF4-FFF2-40B4-BE49-F238E27FC236}">
                <a16:creationId xmlns:a16="http://schemas.microsoft.com/office/drawing/2014/main" id="{92A2D306-2FAF-4183-9F91-888EA80608CB}"/>
              </a:ext>
            </a:extLst>
          </p:cNvPr>
          <p:cNvSpPr>
            <a:spLocks noGrp="1"/>
          </p:cNvSpPr>
          <p:nvPr>
            <p:ph idx="1"/>
          </p:nvPr>
        </p:nvSpPr>
        <p:spPr/>
        <p:txBody>
          <a:bodyPr>
            <a:normAutofit/>
          </a:bodyPr>
          <a:lstStyle/>
          <a:p>
            <a:pPr marL="0" indent="0">
              <a:buNone/>
            </a:pPr>
            <a:r>
              <a:rPr lang="sv-SE" sz="2400" dirty="0">
                <a:highlight>
                  <a:srgbClr val="00FF00"/>
                </a:highlight>
              </a:rPr>
              <a:t>Agreement:</a:t>
            </a:r>
          </a:p>
          <a:p>
            <a:pPr>
              <a:buFont typeface="Calibri" panose="020F0502020204030204" pitchFamily="34" charset="0"/>
              <a:buChar char="─"/>
            </a:pPr>
            <a:r>
              <a:rPr lang="sv-SE" sz="2000" dirty="0"/>
              <a:t>UE measurement requirements are same for dormant as for non-dormant SCell.</a:t>
            </a:r>
          </a:p>
        </p:txBody>
      </p:sp>
    </p:spTree>
    <p:extLst>
      <p:ext uri="{BB962C8B-B14F-4D97-AF65-F5344CB8AC3E}">
        <p14:creationId xmlns:p14="http://schemas.microsoft.com/office/powerpoint/2010/main" val="32957196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0EE16-87D1-4820-A399-FE15952F3E1D}"/>
              </a:ext>
            </a:extLst>
          </p:cNvPr>
          <p:cNvSpPr>
            <a:spLocks noGrp="1"/>
          </p:cNvSpPr>
          <p:nvPr>
            <p:ph type="title"/>
          </p:nvPr>
        </p:nvSpPr>
        <p:spPr/>
        <p:txBody>
          <a:bodyPr>
            <a:normAutofit/>
          </a:bodyPr>
          <a:lstStyle/>
          <a:p>
            <a:r>
              <a:rPr lang="en-GB" sz="3200" b="1" dirty="0">
                <a:solidFill>
                  <a:srgbClr val="0070C0"/>
                </a:solidFill>
              </a:rPr>
              <a:t>2-4-2: </a:t>
            </a:r>
            <a:r>
              <a:rPr lang="en-US" sz="3200" b="1" dirty="0">
                <a:solidFill>
                  <a:srgbClr val="0070C0"/>
                </a:solidFill>
              </a:rPr>
              <a:t>Interruptions for CSI and RRM measurements during dormancy</a:t>
            </a:r>
            <a:endParaRPr lang="en-US" sz="3200" dirty="0">
              <a:solidFill>
                <a:srgbClr val="0070C0"/>
              </a:solidFill>
            </a:endParaRPr>
          </a:p>
        </p:txBody>
      </p:sp>
      <p:sp>
        <p:nvSpPr>
          <p:cNvPr id="3" name="Content Placeholder 2">
            <a:extLst>
              <a:ext uri="{FF2B5EF4-FFF2-40B4-BE49-F238E27FC236}">
                <a16:creationId xmlns:a16="http://schemas.microsoft.com/office/drawing/2014/main" id="{92A2D306-2FAF-4183-9F91-888EA80608CB}"/>
              </a:ext>
            </a:extLst>
          </p:cNvPr>
          <p:cNvSpPr>
            <a:spLocks noGrp="1"/>
          </p:cNvSpPr>
          <p:nvPr>
            <p:ph idx="1"/>
          </p:nvPr>
        </p:nvSpPr>
        <p:spPr/>
        <p:txBody>
          <a:bodyPr numCol="1">
            <a:noAutofit/>
          </a:bodyPr>
          <a:lstStyle/>
          <a:p>
            <a:pPr marL="0" indent="0">
              <a:buNone/>
            </a:pPr>
            <a:r>
              <a:rPr lang="sv-SE" sz="2200" dirty="0">
                <a:highlight>
                  <a:srgbClr val="00FFFF"/>
                </a:highlight>
              </a:rPr>
              <a:t>For further discussion:</a:t>
            </a:r>
          </a:p>
          <a:p>
            <a:pPr>
              <a:buFont typeface="Calibri" panose="020F0502020204030204" pitchFamily="34" charset="0"/>
              <a:buChar char="─"/>
            </a:pPr>
            <a:r>
              <a:rPr lang="sv-SE" sz="2000" dirty="0"/>
              <a:t>Option 1: </a:t>
            </a:r>
            <a:r>
              <a:rPr lang="en-GB" sz="2000" dirty="0"/>
              <a:t>The legacy principle of LTE can be reused and total interruption requirements for CSI and RRM measurement during SCell dormancy shall not exceed a particular percentage value.</a:t>
            </a:r>
          </a:p>
          <a:p>
            <a:pPr>
              <a:buFont typeface="Calibri" panose="020F0502020204030204" pitchFamily="34" charset="0"/>
              <a:buChar char="─"/>
            </a:pPr>
            <a:r>
              <a:rPr lang="sv-SE" sz="2000" dirty="0"/>
              <a:t>Option 2: </a:t>
            </a:r>
            <a:r>
              <a:rPr lang="en-GB" sz="2000" dirty="0"/>
              <a:t>For Interruptions due to SSB-based measurements and CSI-RS reception,</a:t>
            </a:r>
            <a:endParaRPr lang="en-US" sz="2000" dirty="0"/>
          </a:p>
          <a:p>
            <a:pPr lvl="1"/>
            <a:r>
              <a:rPr lang="en-GB" sz="2000" dirty="0"/>
              <a:t>Interruptions are allowed with up to X% probability of missed ACK/NACK with the following conditions</a:t>
            </a:r>
            <a:endParaRPr lang="en-US" sz="2000" dirty="0"/>
          </a:p>
          <a:p>
            <a:pPr lvl="2"/>
            <a:r>
              <a:rPr lang="en-GB" dirty="0"/>
              <a:t>The UE is only allowed to cause interruptions immediately before and after an SMTC. Each interruption shall not exceed requirement in Table 8.2.2.2.2-1 if victim cells are not in the same band as the aggressor SCell. Each interruption shall not exceed requirement in Table 8.2.2.2.2-2 if victim cells is in the same band as the aggressor SCell.</a:t>
            </a:r>
            <a:endParaRPr lang="en-US" dirty="0"/>
          </a:p>
          <a:p>
            <a:pPr lvl="1"/>
            <a:r>
              <a:rPr lang="en-GB" sz="2000" dirty="0"/>
              <a:t>Interruptions are allowed with up to Y% probability of missed ACK/NACK with the following conditions</a:t>
            </a:r>
            <a:endParaRPr lang="en-US" sz="2000" dirty="0"/>
          </a:p>
          <a:p>
            <a:pPr lvl="2"/>
            <a:r>
              <a:rPr lang="en-GB" dirty="0"/>
              <a:t>The UE is only allowed to cause interruptions immediately before and after an CSI-RS OFDM symbol. Each interruption shall not exceed requirement in Table 8.2.2.2.2-1.</a:t>
            </a:r>
          </a:p>
        </p:txBody>
      </p:sp>
    </p:spTree>
    <p:extLst>
      <p:ext uri="{BB962C8B-B14F-4D97-AF65-F5344CB8AC3E}">
        <p14:creationId xmlns:p14="http://schemas.microsoft.com/office/powerpoint/2010/main" val="40591639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94423-4F03-45E4-8BA4-70C5EB791E12}"/>
              </a:ext>
            </a:extLst>
          </p:cNvPr>
          <p:cNvSpPr>
            <a:spLocks noGrp="1"/>
          </p:cNvSpPr>
          <p:nvPr>
            <p:ph type="title"/>
          </p:nvPr>
        </p:nvSpPr>
        <p:spPr/>
        <p:txBody>
          <a:bodyPr/>
          <a:lstStyle/>
          <a:p>
            <a:r>
              <a:rPr lang="sv-SE" dirty="0">
                <a:solidFill>
                  <a:srgbClr val="0070C0"/>
                </a:solidFill>
              </a:rPr>
              <a:t>For RAN4#96e</a:t>
            </a:r>
            <a:endParaRPr lang="en-US" dirty="0">
              <a:solidFill>
                <a:srgbClr val="0070C0"/>
              </a:solidFill>
            </a:endParaRPr>
          </a:p>
        </p:txBody>
      </p:sp>
      <p:sp>
        <p:nvSpPr>
          <p:cNvPr id="3" name="Content Placeholder 2">
            <a:extLst>
              <a:ext uri="{FF2B5EF4-FFF2-40B4-BE49-F238E27FC236}">
                <a16:creationId xmlns:a16="http://schemas.microsoft.com/office/drawing/2014/main" id="{33801D5C-A0FF-402B-B2D5-E4F7C04B6FBA}"/>
              </a:ext>
            </a:extLst>
          </p:cNvPr>
          <p:cNvSpPr>
            <a:spLocks noGrp="1"/>
          </p:cNvSpPr>
          <p:nvPr>
            <p:ph idx="1"/>
          </p:nvPr>
        </p:nvSpPr>
        <p:spPr/>
        <p:txBody>
          <a:bodyPr>
            <a:normAutofit lnSpcReduction="10000"/>
          </a:bodyPr>
          <a:lstStyle/>
          <a:p>
            <a:pPr marL="0" indent="0">
              <a:buNone/>
            </a:pPr>
            <a:r>
              <a:rPr lang="en-US" sz="3200" dirty="0"/>
              <a:t>Interested companies are encouraged to provide further analyses on open issues for:</a:t>
            </a:r>
          </a:p>
          <a:p>
            <a:pPr>
              <a:buFont typeface="Calibri" panose="020F0502020204030204" pitchFamily="34" charset="0"/>
              <a:buChar char="─"/>
            </a:pPr>
            <a:r>
              <a:rPr lang="en-US" sz="2000" dirty="0">
                <a:solidFill>
                  <a:srgbClr val="0070C0"/>
                </a:solidFill>
              </a:rPr>
              <a:t>2-1-1: Switching delay non-dormancy to dormancy, general case </a:t>
            </a:r>
            <a:r>
              <a:rPr lang="en-US" sz="2000" dirty="0" err="1">
                <a:solidFill>
                  <a:srgbClr val="0070C0"/>
                </a:solidFill>
              </a:rPr>
              <a:t>w.r.t.</a:t>
            </a:r>
            <a:r>
              <a:rPr lang="en-US" sz="2000" dirty="0">
                <a:solidFill>
                  <a:srgbClr val="0070C0"/>
                </a:solidFill>
              </a:rPr>
              <a:t> parameter change</a:t>
            </a:r>
          </a:p>
          <a:p>
            <a:pPr lvl="1">
              <a:buFont typeface="Calibri" panose="020F0502020204030204" pitchFamily="34" charset="0"/>
              <a:buChar char="─"/>
            </a:pPr>
            <a:r>
              <a:rPr lang="en-US" sz="1600" dirty="0">
                <a:solidFill>
                  <a:srgbClr val="0070C0"/>
                </a:solidFill>
              </a:rPr>
              <a:t>Value of X. Numerology of Z.</a:t>
            </a:r>
          </a:p>
          <a:p>
            <a:pPr>
              <a:buFont typeface="Calibri" panose="020F0502020204030204" pitchFamily="34" charset="0"/>
              <a:buChar char="─"/>
            </a:pPr>
            <a:r>
              <a:rPr lang="en-US" sz="2000" dirty="0">
                <a:solidFill>
                  <a:srgbClr val="0070C0"/>
                </a:solidFill>
              </a:rPr>
              <a:t>2-1-2: Switching delay non-dormancy to dormancy, optimized </a:t>
            </a:r>
            <a:r>
              <a:rPr lang="en-US" sz="2000" dirty="0" err="1">
                <a:solidFill>
                  <a:srgbClr val="0070C0"/>
                </a:solidFill>
              </a:rPr>
              <a:t>w.r.t.</a:t>
            </a:r>
            <a:r>
              <a:rPr lang="en-US" sz="2000" dirty="0">
                <a:solidFill>
                  <a:srgbClr val="0070C0"/>
                </a:solidFill>
              </a:rPr>
              <a:t> parameter change</a:t>
            </a:r>
          </a:p>
          <a:p>
            <a:pPr lvl="1">
              <a:buFont typeface="Calibri" panose="020F0502020204030204" pitchFamily="34" charset="0"/>
              <a:buChar char="─"/>
            </a:pPr>
            <a:r>
              <a:rPr lang="en-US" sz="1600" dirty="0">
                <a:solidFill>
                  <a:srgbClr val="0070C0"/>
                </a:solidFill>
              </a:rPr>
              <a:t>Whether to have separate requirements for certain parameter changes.</a:t>
            </a:r>
          </a:p>
          <a:p>
            <a:pPr>
              <a:buFont typeface="Calibri" panose="020F0502020204030204" pitchFamily="34" charset="0"/>
              <a:buChar char="─"/>
            </a:pPr>
            <a:r>
              <a:rPr lang="en-GB" sz="2000" dirty="0">
                <a:solidFill>
                  <a:srgbClr val="0070C0"/>
                </a:solidFill>
              </a:rPr>
              <a:t>2-1-5: </a:t>
            </a:r>
            <a:r>
              <a:rPr lang="en-US" sz="2000" dirty="0">
                <a:solidFill>
                  <a:srgbClr val="0070C0"/>
                </a:solidFill>
              </a:rPr>
              <a:t>Interruption at switching between dormancy and non-dormancy</a:t>
            </a:r>
          </a:p>
          <a:p>
            <a:pPr lvl="1">
              <a:buFont typeface="Calibri" panose="020F0502020204030204" pitchFamily="34" charset="0"/>
              <a:buChar char="─"/>
            </a:pPr>
            <a:r>
              <a:rPr lang="en-US" sz="1600" dirty="0">
                <a:solidFill>
                  <a:srgbClr val="0070C0"/>
                </a:solidFill>
              </a:rPr>
              <a:t>Whether toggling RF on/off shall be allowed. Whether SCS change results in cross-FR interruption.</a:t>
            </a:r>
          </a:p>
          <a:p>
            <a:pPr>
              <a:buFont typeface="Calibri" panose="020F0502020204030204" pitchFamily="34" charset="0"/>
              <a:buChar char="─"/>
            </a:pPr>
            <a:r>
              <a:rPr lang="en-GB" sz="2000" dirty="0">
                <a:solidFill>
                  <a:srgbClr val="0070C0"/>
                </a:solidFill>
              </a:rPr>
              <a:t>2-2-1: </a:t>
            </a:r>
            <a:r>
              <a:rPr lang="en-US" sz="2000" dirty="0">
                <a:solidFill>
                  <a:srgbClr val="0070C0"/>
                </a:solidFill>
              </a:rPr>
              <a:t>Switching delay between dormancy and non-dormancy</a:t>
            </a:r>
          </a:p>
          <a:p>
            <a:pPr>
              <a:buFont typeface="Calibri" panose="020F0502020204030204" pitchFamily="34" charset="0"/>
              <a:buChar char="─"/>
            </a:pPr>
            <a:r>
              <a:rPr lang="en-GB" sz="2000" dirty="0">
                <a:solidFill>
                  <a:srgbClr val="0070C0"/>
                </a:solidFill>
              </a:rPr>
              <a:t>2-2-2: </a:t>
            </a:r>
            <a:r>
              <a:rPr lang="en-US" sz="2000" dirty="0">
                <a:solidFill>
                  <a:srgbClr val="0070C0"/>
                </a:solidFill>
              </a:rPr>
              <a:t>Interruption at switching between dormancy and non-dormancy</a:t>
            </a:r>
          </a:p>
          <a:p>
            <a:pPr>
              <a:buFont typeface="Calibri" panose="020F0502020204030204" pitchFamily="34" charset="0"/>
              <a:buChar char="─"/>
            </a:pPr>
            <a:r>
              <a:rPr lang="en-GB" sz="2000" dirty="0">
                <a:solidFill>
                  <a:srgbClr val="0070C0"/>
                </a:solidFill>
              </a:rPr>
              <a:t>2-4-2: </a:t>
            </a:r>
            <a:r>
              <a:rPr lang="en-US" sz="2000" dirty="0">
                <a:solidFill>
                  <a:srgbClr val="0070C0"/>
                </a:solidFill>
              </a:rPr>
              <a:t>Interruptions for CSI and RRM measurements during dormancy</a:t>
            </a:r>
          </a:p>
          <a:p>
            <a:pPr lvl="1">
              <a:buFont typeface="Calibri" panose="020F0502020204030204" pitchFamily="34" charset="0"/>
              <a:buChar char="─"/>
            </a:pPr>
            <a:r>
              <a:rPr lang="en-US" sz="1600" dirty="0">
                <a:solidFill>
                  <a:srgbClr val="0070C0"/>
                </a:solidFill>
              </a:rPr>
              <a:t>Whether to have ACK/NACK rate, or ACK/NACK rate plus interruption window.</a:t>
            </a:r>
          </a:p>
          <a:p>
            <a:pPr>
              <a:buFont typeface="Calibri" panose="020F0502020204030204" pitchFamily="34" charset="0"/>
              <a:buChar char="─"/>
            </a:pPr>
            <a:endParaRPr lang="en-US" sz="2000" dirty="0"/>
          </a:p>
        </p:txBody>
      </p:sp>
    </p:spTree>
    <p:extLst>
      <p:ext uri="{BB962C8B-B14F-4D97-AF65-F5344CB8AC3E}">
        <p14:creationId xmlns:p14="http://schemas.microsoft.com/office/powerpoint/2010/main" val="775317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5FE86-919F-4702-B49F-0723DA312EC1}"/>
              </a:ext>
            </a:extLst>
          </p:cNvPr>
          <p:cNvSpPr>
            <a:spLocks noGrp="1"/>
          </p:cNvSpPr>
          <p:nvPr>
            <p:ph type="title"/>
          </p:nvPr>
        </p:nvSpPr>
        <p:spPr/>
        <p:txBody>
          <a:bodyPr/>
          <a:lstStyle/>
          <a:p>
            <a:r>
              <a:rPr lang="sv-SE" dirty="0">
                <a:solidFill>
                  <a:srgbClr val="0070C0"/>
                </a:solidFill>
              </a:rPr>
              <a:t>Background</a:t>
            </a:r>
            <a:endParaRPr lang="en-US" dirty="0"/>
          </a:p>
        </p:txBody>
      </p:sp>
      <p:sp>
        <p:nvSpPr>
          <p:cNvPr id="3" name="Content Placeholder 2">
            <a:extLst>
              <a:ext uri="{FF2B5EF4-FFF2-40B4-BE49-F238E27FC236}">
                <a16:creationId xmlns:a16="http://schemas.microsoft.com/office/drawing/2014/main" id="{B13C3F84-B908-4EA7-B3EF-757D8ABB7301}"/>
              </a:ext>
            </a:extLst>
          </p:cNvPr>
          <p:cNvSpPr>
            <a:spLocks noGrp="1"/>
          </p:cNvSpPr>
          <p:nvPr>
            <p:ph idx="1"/>
          </p:nvPr>
        </p:nvSpPr>
        <p:spPr/>
        <p:txBody>
          <a:bodyPr>
            <a:normAutofit/>
          </a:bodyPr>
          <a:lstStyle/>
          <a:p>
            <a:r>
              <a:rPr lang="sv-SE" sz="2400" dirty="0"/>
              <a:t>At RAN4#94e, agreements on SCell dormancy were captured in </a:t>
            </a:r>
            <a:r>
              <a:rPr lang="en-US" sz="2400" dirty="0"/>
              <a:t>R4-2002238 “WF on UE RRM requirements for dormancy SCell”</a:t>
            </a:r>
          </a:p>
          <a:p>
            <a:r>
              <a:rPr lang="en-US" sz="2400" dirty="0"/>
              <a:t>At RAN4#94e-Bis, agreements on SCell dormancy were captured in R4-2005329 “Way Forward on SCell Dormancy”</a:t>
            </a:r>
            <a:endParaRPr lang="sv-SE" sz="2400" dirty="0"/>
          </a:p>
        </p:txBody>
      </p:sp>
    </p:spTree>
    <p:extLst>
      <p:ext uri="{BB962C8B-B14F-4D97-AF65-F5344CB8AC3E}">
        <p14:creationId xmlns:p14="http://schemas.microsoft.com/office/powerpoint/2010/main" val="222367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5FE86-919F-4702-B49F-0723DA312EC1}"/>
              </a:ext>
            </a:extLst>
          </p:cNvPr>
          <p:cNvSpPr>
            <a:spLocks noGrp="1"/>
          </p:cNvSpPr>
          <p:nvPr>
            <p:ph type="title"/>
          </p:nvPr>
        </p:nvSpPr>
        <p:spPr/>
        <p:txBody>
          <a:bodyPr/>
          <a:lstStyle/>
          <a:p>
            <a:r>
              <a:rPr lang="sv-SE" dirty="0">
                <a:solidFill>
                  <a:srgbClr val="0070C0"/>
                </a:solidFill>
              </a:rPr>
              <a:t>Background</a:t>
            </a:r>
            <a:endParaRPr lang="en-US" dirty="0"/>
          </a:p>
        </p:txBody>
      </p:sp>
      <p:sp>
        <p:nvSpPr>
          <p:cNvPr id="3" name="Content Placeholder 2">
            <a:extLst>
              <a:ext uri="{FF2B5EF4-FFF2-40B4-BE49-F238E27FC236}">
                <a16:creationId xmlns:a16="http://schemas.microsoft.com/office/drawing/2014/main" id="{B13C3F84-B908-4EA7-B3EF-757D8ABB7301}"/>
              </a:ext>
            </a:extLst>
          </p:cNvPr>
          <p:cNvSpPr>
            <a:spLocks noGrp="1"/>
          </p:cNvSpPr>
          <p:nvPr>
            <p:ph idx="1"/>
          </p:nvPr>
        </p:nvSpPr>
        <p:spPr/>
        <p:txBody>
          <a:bodyPr>
            <a:normAutofit fontScale="77500" lnSpcReduction="20000"/>
          </a:bodyPr>
          <a:lstStyle/>
          <a:p>
            <a:pPr marL="0" indent="0">
              <a:buNone/>
            </a:pPr>
            <a:r>
              <a:rPr lang="sv-SE" sz="3100" dirty="0"/>
              <a:t>At RAN4#95e, the following topics were discussed:</a:t>
            </a:r>
          </a:p>
          <a:p>
            <a:pPr lvl="0" hangingPunct="0">
              <a:buFont typeface="Calibri" panose="020F0502020204030204" pitchFamily="34" charset="0"/>
              <a:buChar char="─"/>
            </a:pPr>
            <a:r>
              <a:rPr lang="en-US" sz="2600" b="1" dirty="0">
                <a:solidFill>
                  <a:srgbClr val="0070C0"/>
                </a:solidFill>
              </a:rPr>
              <a:t>Sub-topic 2-1: Switching of single SCell between dormancy and non-dormancy, triggering inside active time</a:t>
            </a:r>
            <a:endParaRPr lang="en-US" sz="2600" dirty="0">
              <a:solidFill>
                <a:srgbClr val="0070C0"/>
              </a:solidFill>
            </a:endParaRPr>
          </a:p>
          <a:p>
            <a:pPr lvl="1" hangingPunct="0">
              <a:buFont typeface="Wingdings" panose="05000000000000000000" pitchFamily="2" charset="2"/>
              <a:buChar char="§"/>
            </a:pPr>
            <a:r>
              <a:rPr lang="en-US" dirty="0"/>
              <a:t>Issue 2-1-1: </a:t>
            </a:r>
            <a:r>
              <a:rPr lang="en-GB" dirty="0"/>
              <a:t>Switching delay non-dormancy to dormancy, general case </a:t>
            </a:r>
            <a:r>
              <a:rPr lang="en-GB" dirty="0" err="1"/>
              <a:t>w.r.t.</a:t>
            </a:r>
            <a:r>
              <a:rPr lang="en-GB" dirty="0"/>
              <a:t> parameter change</a:t>
            </a:r>
            <a:endParaRPr lang="en-US" dirty="0"/>
          </a:p>
          <a:p>
            <a:pPr lvl="1" hangingPunct="0">
              <a:buFont typeface="Wingdings" panose="05000000000000000000" pitchFamily="2" charset="2"/>
              <a:buChar char="§"/>
            </a:pPr>
            <a:r>
              <a:rPr lang="en-GB" dirty="0"/>
              <a:t>Issue 2-1-2: Switching delay non-dormancy to dormancy, optimized </a:t>
            </a:r>
            <a:r>
              <a:rPr lang="en-GB" dirty="0" err="1"/>
              <a:t>w.r.t.</a:t>
            </a:r>
            <a:r>
              <a:rPr lang="en-GB" dirty="0"/>
              <a:t> parameter change</a:t>
            </a:r>
          </a:p>
          <a:p>
            <a:pPr lvl="1" hangingPunct="0">
              <a:buFont typeface="Wingdings" panose="05000000000000000000" pitchFamily="2" charset="2"/>
              <a:buChar char="§"/>
            </a:pPr>
            <a:r>
              <a:rPr lang="en-GB" dirty="0"/>
              <a:t>Issue 2-1-3: Switching delay dormancy to non-dormancy, general case </a:t>
            </a:r>
            <a:r>
              <a:rPr lang="en-GB" dirty="0" err="1"/>
              <a:t>w.r.t.</a:t>
            </a:r>
            <a:r>
              <a:rPr lang="en-GB" dirty="0"/>
              <a:t> parameter change</a:t>
            </a:r>
            <a:endParaRPr lang="en-US" dirty="0"/>
          </a:p>
          <a:p>
            <a:pPr lvl="1" hangingPunct="0">
              <a:buFont typeface="Wingdings" panose="05000000000000000000" pitchFamily="2" charset="2"/>
              <a:buChar char="§"/>
            </a:pPr>
            <a:r>
              <a:rPr lang="en-GB" dirty="0"/>
              <a:t>Issue 2-1-4: Switching delay dormancy to non-dormancy, optimized </a:t>
            </a:r>
            <a:r>
              <a:rPr lang="en-GB" dirty="0" err="1"/>
              <a:t>w.r.t.</a:t>
            </a:r>
            <a:r>
              <a:rPr lang="en-GB" dirty="0"/>
              <a:t> parameter change</a:t>
            </a:r>
            <a:endParaRPr lang="en-US" dirty="0"/>
          </a:p>
          <a:p>
            <a:pPr lvl="1" hangingPunct="0">
              <a:buFont typeface="Wingdings" panose="05000000000000000000" pitchFamily="2" charset="2"/>
              <a:buChar char="§"/>
            </a:pPr>
            <a:r>
              <a:rPr lang="en-GB" dirty="0"/>
              <a:t>Issue 2-1-5: Interruption at switching between dormancy and non-dormancy</a:t>
            </a:r>
            <a:endParaRPr lang="en-US" dirty="0"/>
          </a:p>
          <a:p>
            <a:pPr lvl="0" hangingPunct="0">
              <a:buFont typeface="Calibri" panose="020F0502020204030204" pitchFamily="34" charset="0"/>
              <a:buChar char="─"/>
            </a:pPr>
            <a:r>
              <a:rPr lang="en-US" sz="2600" b="1" dirty="0">
                <a:solidFill>
                  <a:srgbClr val="0070C0"/>
                </a:solidFill>
              </a:rPr>
              <a:t>Sub-topic 2-2: Switching of single SCell between dormancy and non-dormancy, triggering outside active time</a:t>
            </a:r>
            <a:endParaRPr lang="en-US" sz="2600" dirty="0">
              <a:solidFill>
                <a:srgbClr val="0070C0"/>
              </a:solidFill>
            </a:endParaRPr>
          </a:p>
          <a:p>
            <a:pPr lvl="1" hangingPunct="0">
              <a:buFont typeface="Wingdings" panose="05000000000000000000" pitchFamily="2" charset="2"/>
              <a:buChar char="§"/>
            </a:pPr>
            <a:r>
              <a:rPr lang="en-GB" dirty="0"/>
              <a:t>Issue 2-2-1: Switching delay between dormancy and non-dormancy</a:t>
            </a:r>
            <a:endParaRPr lang="en-US" dirty="0"/>
          </a:p>
          <a:p>
            <a:pPr lvl="1" hangingPunct="0">
              <a:buFont typeface="Wingdings" panose="05000000000000000000" pitchFamily="2" charset="2"/>
              <a:buChar char="§"/>
            </a:pPr>
            <a:r>
              <a:rPr lang="en-GB" dirty="0"/>
              <a:t>Issue 2-2-2: Interruption at switching between dormancy and non-dormancy</a:t>
            </a:r>
            <a:endParaRPr lang="en-US" dirty="0"/>
          </a:p>
          <a:p>
            <a:pPr lvl="0" hangingPunct="0">
              <a:buFont typeface="Calibri" panose="020F0502020204030204" pitchFamily="34" charset="0"/>
              <a:buChar char="─"/>
            </a:pPr>
            <a:r>
              <a:rPr lang="en-GB" sz="2600" b="1" dirty="0">
                <a:solidFill>
                  <a:srgbClr val="0070C0"/>
                </a:solidFill>
              </a:rPr>
              <a:t>Sub-topic 2-4: CSI and RRM measurements during dormancy</a:t>
            </a:r>
            <a:endParaRPr lang="en-US" sz="2600" dirty="0">
              <a:solidFill>
                <a:srgbClr val="0070C0"/>
              </a:solidFill>
            </a:endParaRPr>
          </a:p>
          <a:p>
            <a:pPr lvl="1" hangingPunct="0">
              <a:buFont typeface="Wingdings" panose="05000000000000000000" pitchFamily="2" charset="2"/>
              <a:buChar char="§"/>
            </a:pPr>
            <a:r>
              <a:rPr lang="en-GB" dirty="0"/>
              <a:t>Issue 2-4-1: Measurement requirements</a:t>
            </a:r>
            <a:endParaRPr lang="en-US" dirty="0"/>
          </a:p>
          <a:p>
            <a:pPr lvl="1" hangingPunct="0">
              <a:buFont typeface="Wingdings" panose="05000000000000000000" pitchFamily="2" charset="2"/>
              <a:buChar char="§"/>
            </a:pPr>
            <a:r>
              <a:rPr lang="en-GB" dirty="0"/>
              <a:t>Issue 2-4-2: Interruptions</a:t>
            </a:r>
            <a:endParaRPr lang="en-US" dirty="0"/>
          </a:p>
          <a:p>
            <a:pPr marL="0" indent="0">
              <a:buNone/>
            </a:pPr>
            <a:endParaRPr lang="sv-SE" sz="2400" dirty="0"/>
          </a:p>
        </p:txBody>
      </p:sp>
    </p:spTree>
    <p:extLst>
      <p:ext uri="{BB962C8B-B14F-4D97-AF65-F5344CB8AC3E}">
        <p14:creationId xmlns:p14="http://schemas.microsoft.com/office/powerpoint/2010/main" val="2485485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0EE16-87D1-4820-A399-FE15952F3E1D}"/>
              </a:ext>
            </a:extLst>
          </p:cNvPr>
          <p:cNvSpPr>
            <a:spLocks noGrp="1"/>
          </p:cNvSpPr>
          <p:nvPr>
            <p:ph type="title"/>
          </p:nvPr>
        </p:nvSpPr>
        <p:spPr/>
        <p:txBody>
          <a:bodyPr>
            <a:normAutofit/>
          </a:bodyPr>
          <a:lstStyle/>
          <a:p>
            <a:r>
              <a:rPr lang="en-US" sz="3200" b="1" dirty="0">
                <a:solidFill>
                  <a:srgbClr val="0070C0"/>
                </a:solidFill>
              </a:rPr>
              <a:t>2-1-1: Switching delay non-dormancy to dormancy, general case </a:t>
            </a:r>
            <a:r>
              <a:rPr lang="en-US" sz="3200" b="1" dirty="0" err="1">
                <a:solidFill>
                  <a:srgbClr val="0070C0"/>
                </a:solidFill>
              </a:rPr>
              <a:t>w.r.t.</a:t>
            </a:r>
            <a:r>
              <a:rPr lang="en-US" sz="3200" b="1" dirty="0">
                <a:solidFill>
                  <a:srgbClr val="0070C0"/>
                </a:solidFill>
              </a:rPr>
              <a:t> parameter change (1/2)                            [Inside active time]</a:t>
            </a:r>
            <a:endParaRPr lang="en-US" sz="3200" dirty="0">
              <a:solidFill>
                <a:srgbClr val="0070C0"/>
              </a:solidFill>
            </a:endParaRPr>
          </a:p>
        </p:txBody>
      </p:sp>
      <p:sp>
        <p:nvSpPr>
          <p:cNvPr id="3" name="Content Placeholder 2">
            <a:extLst>
              <a:ext uri="{FF2B5EF4-FFF2-40B4-BE49-F238E27FC236}">
                <a16:creationId xmlns:a16="http://schemas.microsoft.com/office/drawing/2014/main" id="{92A2D306-2FAF-4183-9F91-888EA80608CB}"/>
              </a:ext>
            </a:extLst>
          </p:cNvPr>
          <p:cNvSpPr>
            <a:spLocks noGrp="1"/>
          </p:cNvSpPr>
          <p:nvPr>
            <p:ph idx="1"/>
          </p:nvPr>
        </p:nvSpPr>
        <p:spPr/>
        <p:txBody>
          <a:bodyPr>
            <a:normAutofit/>
          </a:bodyPr>
          <a:lstStyle/>
          <a:p>
            <a:pPr marL="0" indent="0">
              <a:buNone/>
            </a:pPr>
            <a:r>
              <a:rPr lang="sv-SE" sz="2400" dirty="0">
                <a:highlight>
                  <a:srgbClr val="00FF00"/>
                </a:highlight>
              </a:rPr>
              <a:t>Agreement:</a:t>
            </a:r>
          </a:p>
          <a:p>
            <a:pPr>
              <a:buFont typeface="Calibri" panose="020F0502020204030204" pitchFamily="34" charset="0"/>
              <a:buChar char="─"/>
            </a:pPr>
            <a:r>
              <a:rPr lang="en-US" sz="2000" dirty="0"/>
              <a:t>For general case </a:t>
            </a:r>
            <a:r>
              <a:rPr lang="en-US" sz="2000" dirty="0" err="1"/>
              <a:t>w.r.t.</a:t>
            </a:r>
            <a:r>
              <a:rPr lang="en-US" sz="2000" dirty="0"/>
              <a:t> parameter change, and conditioned on that DCI is received within the first 3 OFDM symbols, switching between non-dormancy and dormancy follows the Rel-15 BWP switching time in Table 8.6.2-1.</a:t>
            </a:r>
          </a:p>
        </p:txBody>
      </p:sp>
    </p:spTree>
    <p:extLst>
      <p:ext uri="{BB962C8B-B14F-4D97-AF65-F5344CB8AC3E}">
        <p14:creationId xmlns:p14="http://schemas.microsoft.com/office/powerpoint/2010/main" val="3002244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0EE16-87D1-4820-A399-FE15952F3E1D}"/>
              </a:ext>
            </a:extLst>
          </p:cNvPr>
          <p:cNvSpPr>
            <a:spLocks noGrp="1"/>
          </p:cNvSpPr>
          <p:nvPr>
            <p:ph type="title"/>
          </p:nvPr>
        </p:nvSpPr>
        <p:spPr>
          <a:xfrm>
            <a:off x="838200" y="395605"/>
            <a:ext cx="10515600" cy="1325563"/>
          </a:xfrm>
        </p:spPr>
        <p:txBody>
          <a:bodyPr>
            <a:normAutofit/>
          </a:bodyPr>
          <a:lstStyle/>
          <a:p>
            <a:r>
              <a:rPr lang="en-US" sz="3200" b="1" dirty="0">
                <a:solidFill>
                  <a:srgbClr val="0070C0"/>
                </a:solidFill>
              </a:rPr>
              <a:t>2-1-1: Switching delay non-dormancy to dormancy, general case </a:t>
            </a:r>
            <a:r>
              <a:rPr lang="en-US" sz="3200" b="1" dirty="0" err="1">
                <a:solidFill>
                  <a:srgbClr val="0070C0"/>
                </a:solidFill>
              </a:rPr>
              <a:t>w.r.t.</a:t>
            </a:r>
            <a:r>
              <a:rPr lang="en-US" sz="3200" b="1" dirty="0">
                <a:solidFill>
                  <a:srgbClr val="0070C0"/>
                </a:solidFill>
              </a:rPr>
              <a:t> parameter change (2/2)                            [Inside active time]</a:t>
            </a:r>
            <a:endParaRPr lang="en-US" sz="3200" dirty="0">
              <a:solidFill>
                <a:srgbClr val="0070C0"/>
              </a:solidFill>
            </a:endParaRPr>
          </a:p>
        </p:txBody>
      </p:sp>
      <p:sp>
        <p:nvSpPr>
          <p:cNvPr id="3" name="Content Placeholder 2">
            <a:extLst>
              <a:ext uri="{FF2B5EF4-FFF2-40B4-BE49-F238E27FC236}">
                <a16:creationId xmlns:a16="http://schemas.microsoft.com/office/drawing/2014/main" id="{92A2D306-2FAF-4183-9F91-888EA80608CB}"/>
              </a:ext>
            </a:extLst>
          </p:cNvPr>
          <p:cNvSpPr>
            <a:spLocks noGrp="1"/>
          </p:cNvSpPr>
          <p:nvPr>
            <p:ph idx="1"/>
          </p:nvPr>
        </p:nvSpPr>
        <p:spPr/>
        <p:txBody>
          <a:bodyPr>
            <a:normAutofit fontScale="92500" lnSpcReduction="10000"/>
          </a:bodyPr>
          <a:lstStyle/>
          <a:p>
            <a:pPr marL="0" indent="0">
              <a:buNone/>
            </a:pPr>
            <a:r>
              <a:rPr lang="sv-SE" sz="2600" dirty="0">
                <a:highlight>
                  <a:srgbClr val="00FF00"/>
                </a:highlight>
              </a:rPr>
              <a:t>Agreement:</a:t>
            </a:r>
          </a:p>
          <a:p>
            <a:pPr lvl="1"/>
            <a:r>
              <a:rPr lang="en-GB" sz="2200" dirty="0"/>
              <a:t>For DCI-based triggering with DCI received in any of the first X OFDM symbols of a slot, and for timer-based triggering, the switching delay for transition from non-dormancy to dormancy is given by Table 8.6.2-1.</a:t>
            </a:r>
            <a:endParaRPr lang="en-US" sz="2200" dirty="0"/>
          </a:p>
          <a:p>
            <a:pPr lvl="1"/>
            <a:r>
              <a:rPr lang="en-GB" sz="2200" dirty="0"/>
              <a:t>For DCI-based triggering with DCI received after the first X OFDM symbols of a slot, if applicable, the switching delay for transition from non-dormancy to dormancy is given by Table 8.6.2-1 plus Z additional slot(s).</a:t>
            </a:r>
            <a:endParaRPr lang="en-US" sz="2200" dirty="0"/>
          </a:p>
          <a:p>
            <a:pPr lvl="1"/>
            <a:r>
              <a:rPr lang="en-GB" sz="2200" dirty="0"/>
              <a:t>For value of X:</a:t>
            </a:r>
            <a:endParaRPr lang="en-US" sz="2200" dirty="0"/>
          </a:p>
          <a:p>
            <a:pPr lvl="2"/>
            <a:r>
              <a:rPr lang="en-GB" sz="1900" dirty="0">
                <a:highlight>
                  <a:srgbClr val="00FFFF"/>
                </a:highlight>
              </a:rPr>
              <a:t>Option 1a: X = 3 symbols</a:t>
            </a:r>
            <a:endParaRPr lang="en-US" sz="1900" dirty="0">
              <a:highlight>
                <a:srgbClr val="00FFFF"/>
              </a:highlight>
            </a:endParaRPr>
          </a:p>
          <a:p>
            <a:pPr lvl="2"/>
            <a:r>
              <a:rPr lang="en-GB" sz="1900" dirty="0">
                <a:highlight>
                  <a:srgbClr val="00FFFF"/>
                </a:highlight>
              </a:rPr>
              <a:t>Option 1b: X = 7 symbols</a:t>
            </a:r>
            <a:endParaRPr lang="en-US" sz="1900" dirty="0">
              <a:highlight>
                <a:srgbClr val="00FFFF"/>
              </a:highlight>
            </a:endParaRPr>
          </a:p>
          <a:p>
            <a:pPr lvl="1"/>
            <a:r>
              <a:rPr lang="en-GB" sz="2200" dirty="0"/>
              <a:t>For value of Z:</a:t>
            </a:r>
            <a:endParaRPr lang="en-US" sz="2200" dirty="0"/>
          </a:p>
          <a:p>
            <a:pPr lvl="2"/>
            <a:r>
              <a:rPr lang="en-GB" sz="1900" dirty="0">
                <a:highlight>
                  <a:srgbClr val="00FFFF"/>
                </a:highlight>
              </a:rPr>
              <a:t>Option 2a: Z = 1 slot in numerology for the </a:t>
            </a:r>
            <a:r>
              <a:rPr lang="en-GB" sz="1900" dirty="0" err="1">
                <a:highlight>
                  <a:srgbClr val="00FFFF"/>
                </a:highlight>
              </a:rPr>
              <a:t>spCell</a:t>
            </a:r>
            <a:r>
              <a:rPr lang="en-GB" sz="1900" dirty="0">
                <a:highlight>
                  <a:srgbClr val="00FFFF"/>
                </a:highlight>
              </a:rPr>
              <a:t> in which the triggering DCI was received</a:t>
            </a:r>
          </a:p>
          <a:p>
            <a:pPr lvl="2"/>
            <a:r>
              <a:rPr lang="en-US" sz="1900" dirty="0">
                <a:highlight>
                  <a:srgbClr val="00FFFF"/>
                </a:highlight>
              </a:rPr>
              <a:t>Option 2b: Z = 1 slot in the numerology for the SCell for which the transition is triggered </a:t>
            </a:r>
          </a:p>
          <a:p>
            <a:pPr lvl="1"/>
            <a:r>
              <a:rPr lang="en-GB" sz="2200" dirty="0"/>
              <a:t>In case SCS differs between </a:t>
            </a:r>
            <a:r>
              <a:rPr lang="en-GB" sz="2200" dirty="0" err="1"/>
              <a:t>spCell</a:t>
            </a:r>
            <a:r>
              <a:rPr lang="en-GB" sz="2200" dirty="0"/>
              <a:t> and SCell, the switching delay, except for Z slot(s), associated with the smaller SCS applies.</a:t>
            </a:r>
          </a:p>
        </p:txBody>
      </p:sp>
    </p:spTree>
    <p:extLst>
      <p:ext uri="{BB962C8B-B14F-4D97-AF65-F5344CB8AC3E}">
        <p14:creationId xmlns:p14="http://schemas.microsoft.com/office/powerpoint/2010/main" val="2001381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0EE16-87D1-4820-A399-FE15952F3E1D}"/>
              </a:ext>
            </a:extLst>
          </p:cNvPr>
          <p:cNvSpPr>
            <a:spLocks noGrp="1"/>
          </p:cNvSpPr>
          <p:nvPr>
            <p:ph type="title"/>
          </p:nvPr>
        </p:nvSpPr>
        <p:spPr/>
        <p:txBody>
          <a:bodyPr>
            <a:normAutofit/>
          </a:bodyPr>
          <a:lstStyle/>
          <a:p>
            <a:r>
              <a:rPr lang="en-US" sz="3200" b="1" dirty="0">
                <a:solidFill>
                  <a:srgbClr val="0070C0"/>
                </a:solidFill>
              </a:rPr>
              <a:t>2-1-2: Switching delay non-dormancy to dormancy, optimized </a:t>
            </a:r>
            <a:r>
              <a:rPr lang="en-US" sz="3200" b="1" dirty="0" err="1">
                <a:solidFill>
                  <a:srgbClr val="0070C0"/>
                </a:solidFill>
              </a:rPr>
              <a:t>w.r.t.</a:t>
            </a:r>
            <a:r>
              <a:rPr lang="en-US" sz="3200" b="1" dirty="0">
                <a:solidFill>
                  <a:srgbClr val="0070C0"/>
                </a:solidFill>
              </a:rPr>
              <a:t> parameter change                                 [Inside active time]</a:t>
            </a:r>
            <a:endParaRPr lang="en-US" sz="3200" dirty="0">
              <a:solidFill>
                <a:srgbClr val="0070C0"/>
              </a:solidFill>
            </a:endParaRPr>
          </a:p>
        </p:txBody>
      </p:sp>
      <p:sp>
        <p:nvSpPr>
          <p:cNvPr id="3" name="Content Placeholder 2">
            <a:extLst>
              <a:ext uri="{FF2B5EF4-FFF2-40B4-BE49-F238E27FC236}">
                <a16:creationId xmlns:a16="http://schemas.microsoft.com/office/drawing/2014/main" id="{92A2D306-2FAF-4183-9F91-888EA80608CB}"/>
              </a:ext>
            </a:extLst>
          </p:cNvPr>
          <p:cNvSpPr>
            <a:spLocks noGrp="1"/>
          </p:cNvSpPr>
          <p:nvPr>
            <p:ph idx="1"/>
          </p:nvPr>
        </p:nvSpPr>
        <p:spPr/>
        <p:txBody>
          <a:bodyPr>
            <a:normAutofit/>
          </a:bodyPr>
          <a:lstStyle/>
          <a:p>
            <a:pPr marL="0" indent="0">
              <a:buNone/>
            </a:pPr>
            <a:r>
              <a:rPr lang="sv-SE" sz="2400" dirty="0">
                <a:highlight>
                  <a:srgbClr val="00FFFF"/>
                </a:highlight>
              </a:rPr>
              <a:t>For further discussion:</a:t>
            </a:r>
          </a:p>
          <a:p>
            <a:pPr>
              <a:buFont typeface="Calibri" panose="020F0502020204030204" pitchFamily="34" charset="0"/>
              <a:buChar char="─"/>
            </a:pPr>
            <a:r>
              <a:rPr lang="en-GB" sz="2000" dirty="0"/>
              <a:t>Option 1: Only introduce generic requirements. Optimizations can be introduced as future enhancements.</a:t>
            </a:r>
          </a:p>
          <a:p>
            <a:pPr>
              <a:buFont typeface="Calibri" panose="020F0502020204030204" pitchFamily="34" charset="0"/>
              <a:buChar char="─"/>
            </a:pPr>
            <a:r>
              <a:rPr lang="en-GB" sz="2000" dirty="0"/>
              <a:t>Option 2</a:t>
            </a:r>
            <a:r>
              <a:rPr lang="sv-SE" sz="2000" dirty="0"/>
              <a:t>: </a:t>
            </a:r>
            <a:r>
              <a:rPr lang="en-GB" sz="2000" dirty="0"/>
              <a:t>Rel-15 Type-1 BWP switch delay apply for dormancy switch if only parameters for PDCCH monitoring and CSI-RS reporting differ between regular BWP and dormant BWP.</a:t>
            </a:r>
          </a:p>
          <a:p>
            <a:pPr>
              <a:buFont typeface="Calibri" panose="020F0502020204030204" pitchFamily="34" charset="0"/>
              <a:buChar char="─"/>
            </a:pPr>
            <a:endParaRPr lang="en-GB" dirty="0"/>
          </a:p>
          <a:p>
            <a:pPr>
              <a:buFont typeface="Calibri" panose="020F0502020204030204" pitchFamily="34" charset="0"/>
              <a:buChar char="─"/>
            </a:pPr>
            <a:endParaRPr lang="en-GB" dirty="0"/>
          </a:p>
          <a:p>
            <a:pPr>
              <a:buFont typeface="Calibri" panose="020F0502020204030204" pitchFamily="34" charset="0"/>
              <a:buChar char="─"/>
            </a:pPr>
            <a:endParaRPr lang="en-US" dirty="0">
              <a:highlight>
                <a:srgbClr val="00FFFF"/>
              </a:highlight>
            </a:endParaRPr>
          </a:p>
          <a:p>
            <a:pPr marL="0" indent="0">
              <a:buNone/>
            </a:pPr>
            <a:endParaRPr lang="sv-SE" dirty="0">
              <a:highlight>
                <a:srgbClr val="00FFFF"/>
              </a:highlight>
            </a:endParaRPr>
          </a:p>
          <a:p>
            <a:pPr marL="0" indent="0">
              <a:buNone/>
            </a:pPr>
            <a:endParaRPr lang="sv-SE" dirty="0">
              <a:highlight>
                <a:srgbClr val="FFFF00"/>
              </a:highlight>
            </a:endParaRPr>
          </a:p>
        </p:txBody>
      </p:sp>
    </p:spTree>
    <p:extLst>
      <p:ext uri="{BB962C8B-B14F-4D97-AF65-F5344CB8AC3E}">
        <p14:creationId xmlns:p14="http://schemas.microsoft.com/office/powerpoint/2010/main" val="324293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0EE16-87D1-4820-A399-FE15952F3E1D}"/>
              </a:ext>
            </a:extLst>
          </p:cNvPr>
          <p:cNvSpPr>
            <a:spLocks noGrp="1"/>
          </p:cNvSpPr>
          <p:nvPr>
            <p:ph type="title"/>
          </p:nvPr>
        </p:nvSpPr>
        <p:spPr/>
        <p:txBody>
          <a:bodyPr>
            <a:normAutofit/>
          </a:bodyPr>
          <a:lstStyle/>
          <a:p>
            <a:r>
              <a:rPr lang="en-US" sz="3200" b="1" dirty="0">
                <a:solidFill>
                  <a:srgbClr val="0070C0"/>
                </a:solidFill>
              </a:rPr>
              <a:t>2-1-3: Switching delay dormancy to non-dormancy, general case </a:t>
            </a:r>
            <a:r>
              <a:rPr lang="en-US" sz="3200" b="1" dirty="0" err="1">
                <a:solidFill>
                  <a:srgbClr val="0070C0"/>
                </a:solidFill>
              </a:rPr>
              <a:t>w.r.t.</a:t>
            </a:r>
            <a:r>
              <a:rPr lang="en-US" sz="3200" b="1" dirty="0">
                <a:solidFill>
                  <a:srgbClr val="0070C0"/>
                </a:solidFill>
              </a:rPr>
              <a:t> parameter change                                      [Inside active time]</a:t>
            </a:r>
            <a:endParaRPr lang="en-US" sz="3200" dirty="0">
              <a:solidFill>
                <a:srgbClr val="0070C0"/>
              </a:solidFill>
            </a:endParaRPr>
          </a:p>
        </p:txBody>
      </p:sp>
      <p:sp>
        <p:nvSpPr>
          <p:cNvPr id="3" name="Content Placeholder 2">
            <a:extLst>
              <a:ext uri="{FF2B5EF4-FFF2-40B4-BE49-F238E27FC236}">
                <a16:creationId xmlns:a16="http://schemas.microsoft.com/office/drawing/2014/main" id="{92A2D306-2FAF-4183-9F91-888EA80608CB}"/>
              </a:ext>
            </a:extLst>
          </p:cNvPr>
          <p:cNvSpPr>
            <a:spLocks noGrp="1"/>
          </p:cNvSpPr>
          <p:nvPr>
            <p:ph idx="1"/>
          </p:nvPr>
        </p:nvSpPr>
        <p:spPr/>
        <p:txBody>
          <a:bodyPr>
            <a:normAutofit/>
          </a:bodyPr>
          <a:lstStyle/>
          <a:p>
            <a:pPr marL="0" indent="0">
              <a:buNone/>
            </a:pPr>
            <a:r>
              <a:rPr lang="sv-SE" sz="2400" dirty="0">
                <a:highlight>
                  <a:srgbClr val="00FF00"/>
                </a:highlight>
              </a:rPr>
              <a:t>Agreement:</a:t>
            </a:r>
          </a:p>
          <a:p>
            <a:pPr>
              <a:buFont typeface="Calibri" panose="020F0502020204030204" pitchFamily="34" charset="0"/>
              <a:buChar char="─"/>
            </a:pPr>
            <a:r>
              <a:rPr lang="en-GB" sz="2000" dirty="0"/>
              <a:t>The dormancy switching delay for switching between dormancy and non-dormancy is same as for switching between non-dormancy and dormancy.</a:t>
            </a:r>
            <a:br>
              <a:rPr lang="en-GB" sz="2000" dirty="0"/>
            </a:br>
            <a:r>
              <a:rPr lang="en-GB" sz="2000" dirty="0"/>
              <a:t>(Conclusion for 2-1-1 applies here too) </a:t>
            </a:r>
            <a:endParaRPr lang="en-US" sz="2000" dirty="0"/>
          </a:p>
          <a:p>
            <a:pPr marL="0" indent="0">
              <a:buNone/>
            </a:pPr>
            <a:endParaRPr lang="sv-SE" dirty="0">
              <a:highlight>
                <a:srgbClr val="FFFF00"/>
              </a:highlight>
            </a:endParaRPr>
          </a:p>
        </p:txBody>
      </p:sp>
    </p:spTree>
    <p:extLst>
      <p:ext uri="{BB962C8B-B14F-4D97-AF65-F5344CB8AC3E}">
        <p14:creationId xmlns:p14="http://schemas.microsoft.com/office/powerpoint/2010/main" val="32378112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0EE16-87D1-4820-A399-FE15952F3E1D}"/>
              </a:ext>
            </a:extLst>
          </p:cNvPr>
          <p:cNvSpPr>
            <a:spLocks noGrp="1"/>
          </p:cNvSpPr>
          <p:nvPr>
            <p:ph type="title"/>
          </p:nvPr>
        </p:nvSpPr>
        <p:spPr/>
        <p:txBody>
          <a:bodyPr>
            <a:normAutofit/>
          </a:bodyPr>
          <a:lstStyle/>
          <a:p>
            <a:r>
              <a:rPr lang="en-GB" sz="3200" b="1" dirty="0">
                <a:solidFill>
                  <a:srgbClr val="0070C0"/>
                </a:solidFill>
              </a:rPr>
              <a:t>2-1-4: </a:t>
            </a:r>
            <a:r>
              <a:rPr lang="en-US" sz="3200" b="1" dirty="0">
                <a:solidFill>
                  <a:srgbClr val="0070C0"/>
                </a:solidFill>
              </a:rPr>
              <a:t>Switching delay dormancy to non-dormancy, optimized </a:t>
            </a:r>
            <a:r>
              <a:rPr lang="en-US" sz="3200" b="1" dirty="0" err="1">
                <a:solidFill>
                  <a:srgbClr val="0070C0"/>
                </a:solidFill>
              </a:rPr>
              <a:t>w.r.t.</a:t>
            </a:r>
            <a:r>
              <a:rPr lang="en-US" sz="3200" b="1" dirty="0">
                <a:solidFill>
                  <a:srgbClr val="0070C0"/>
                </a:solidFill>
              </a:rPr>
              <a:t> parameter change                                 [Inside active time]</a:t>
            </a:r>
            <a:endParaRPr lang="en-US" sz="3200" dirty="0">
              <a:solidFill>
                <a:srgbClr val="0070C0"/>
              </a:solidFill>
            </a:endParaRPr>
          </a:p>
        </p:txBody>
      </p:sp>
      <p:sp>
        <p:nvSpPr>
          <p:cNvPr id="3" name="Content Placeholder 2">
            <a:extLst>
              <a:ext uri="{FF2B5EF4-FFF2-40B4-BE49-F238E27FC236}">
                <a16:creationId xmlns:a16="http://schemas.microsoft.com/office/drawing/2014/main" id="{92A2D306-2FAF-4183-9F91-888EA80608CB}"/>
              </a:ext>
            </a:extLst>
          </p:cNvPr>
          <p:cNvSpPr>
            <a:spLocks noGrp="1"/>
          </p:cNvSpPr>
          <p:nvPr>
            <p:ph idx="1"/>
          </p:nvPr>
        </p:nvSpPr>
        <p:spPr/>
        <p:txBody>
          <a:bodyPr>
            <a:normAutofit/>
          </a:bodyPr>
          <a:lstStyle/>
          <a:p>
            <a:pPr marL="0" indent="0">
              <a:buNone/>
            </a:pPr>
            <a:r>
              <a:rPr lang="sv-SE" sz="2400" dirty="0">
                <a:highlight>
                  <a:srgbClr val="00FF00"/>
                </a:highlight>
              </a:rPr>
              <a:t>Agreement: </a:t>
            </a:r>
          </a:p>
          <a:p>
            <a:pPr>
              <a:buFont typeface="Calibri" panose="020F0502020204030204" pitchFamily="34" charset="0"/>
              <a:buChar char="─"/>
            </a:pPr>
            <a:r>
              <a:rPr lang="en-GB" sz="2000" dirty="0"/>
              <a:t>The dormancy switching delay for switching between dormancy and non-dormancy is same as for switching between non-dormancy and dormancy.</a:t>
            </a:r>
            <a:br>
              <a:rPr lang="en-GB" sz="2000" dirty="0"/>
            </a:br>
            <a:r>
              <a:rPr lang="en-GB" sz="2000" dirty="0"/>
              <a:t>(Conclusion for 2-1-2 applies here too) </a:t>
            </a:r>
            <a:endParaRPr lang="en-US" sz="2000" dirty="0"/>
          </a:p>
          <a:p>
            <a:pPr>
              <a:buFont typeface="Calibri" panose="020F0502020204030204" pitchFamily="34" charset="0"/>
              <a:buChar char="─"/>
            </a:pPr>
            <a:endParaRPr lang="en-US" sz="2400" dirty="0"/>
          </a:p>
          <a:p>
            <a:pPr marL="0" indent="0">
              <a:buNone/>
            </a:pPr>
            <a:endParaRPr lang="sv-SE" dirty="0">
              <a:highlight>
                <a:srgbClr val="FFFF00"/>
              </a:highlight>
            </a:endParaRPr>
          </a:p>
        </p:txBody>
      </p:sp>
    </p:spTree>
    <p:extLst>
      <p:ext uri="{BB962C8B-B14F-4D97-AF65-F5344CB8AC3E}">
        <p14:creationId xmlns:p14="http://schemas.microsoft.com/office/powerpoint/2010/main" val="23294463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0EE16-87D1-4820-A399-FE15952F3E1D}"/>
              </a:ext>
            </a:extLst>
          </p:cNvPr>
          <p:cNvSpPr>
            <a:spLocks noGrp="1"/>
          </p:cNvSpPr>
          <p:nvPr>
            <p:ph type="title"/>
          </p:nvPr>
        </p:nvSpPr>
        <p:spPr/>
        <p:txBody>
          <a:bodyPr>
            <a:normAutofit/>
          </a:bodyPr>
          <a:lstStyle/>
          <a:p>
            <a:r>
              <a:rPr lang="en-GB" sz="3200" b="1" dirty="0">
                <a:solidFill>
                  <a:srgbClr val="0070C0"/>
                </a:solidFill>
              </a:rPr>
              <a:t>2-1-5: </a:t>
            </a:r>
            <a:r>
              <a:rPr lang="en-US" sz="3200" b="1" dirty="0">
                <a:solidFill>
                  <a:srgbClr val="0070C0"/>
                </a:solidFill>
              </a:rPr>
              <a:t>Interruption at switching between dormancy and non-dormancy                                                        [Inside active time]</a:t>
            </a:r>
            <a:endParaRPr lang="en-US" sz="3200" dirty="0">
              <a:solidFill>
                <a:srgbClr val="0070C0"/>
              </a:solidFill>
            </a:endParaRPr>
          </a:p>
        </p:txBody>
      </p:sp>
      <p:sp>
        <p:nvSpPr>
          <p:cNvPr id="3" name="Content Placeholder 2">
            <a:extLst>
              <a:ext uri="{FF2B5EF4-FFF2-40B4-BE49-F238E27FC236}">
                <a16:creationId xmlns:a16="http://schemas.microsoft.com/office/drawing/2014/main" id="{92A2D306-2FAF-4183-9F91-888EA80608CB}"/>
              </a:ext>
            </a:extLst>
          </p:cNvPr>
          <p:cNvSpPr>
            <a:spLocks noGrp="1"/>
          </p:cNvSpPr>
          <p:nvPr>
            <p:ph idx="1"/>
          </p:nvPr>
        </p:nvSpPr>
        <p:spPr/>
        <p:txBody>
          <a:bodyPr>
            <a:normAutofit/>
          </a:bodyPr>
          <a:lstStyle/>
          <a:p>
            <a:pPr marL="0" indent="0">
              <a:buNone/>
            </a:pPr>
            <a:r>
              <a:rPr lang="sv-SE" sz="2400" dirty="0">
                <a:highlight>
                  <a:srgbClr val="00FFFF"/>
                </a:highlight>
              </a:rPr>
              <a:t>For further discussion:</a:t>
            </a:r>
          </a:p>
          <a:p>
            <a:pPr lvl="0">
              <a:buFont typeface="Calibri" panose="020F0502020204030204" pitchFamily="34" charset="0"/>
              <a:buChar char="─"/>
            </a:pPr>
            <a:r>
              <a:rPr lang="en-GB" sz="2000" dirty="0"/>
              <a:t>Option 1: Rel-15 BWP switch interruption requirements apply for dormancy switch triggered within DRX active time. Interruption additionally allowed for toggling RF on/off.</a:t>
            </a:r>
          </a:p>
          <a:p>
            <a:pPr lvl="0">
              <a:buFont typeface="Calibri" panose="020F0502020204030204" pitchFamily="34" charset="0"/>
              <a:buChar char="─"/>
            </a:pPr>
            <a:r>
              <a:rPr lang="en-GB" sz="2000" dirty="0"/>
              <a:t>Option 2: Interruption length as in Table 8.2.2.2.5-1 applies. The interruption time window is confined within the BWP switching delay for transition between dormancy and non-dormancy. If UE is capable of per-FR gap, UE is allowed to cause interruption of up to X slot to other active serving cells in the same frequency range. If UE is not capable of per-FR gap, UE is allowed to cause interruption of up to X slot to other active serving cells. Interruptions are allowed regardless of which parameters change between dormancy and non-dormancy.</a:t>
            </a:r>
          </a:p>
          <a:p>
            <a:pPr lvl="0">
              <a:buFont typeface="Calibri" panose="020F0502020204030204" pitchFamily="34" charset="0"/>
              <a:buChar char="─"/>
            </a:pPr>
            <a:r>
              <a:rPr lang="en-GB" sz="2000" dirty="0"/>
              <a:t>Option 3: Follow normal BWP change interruption requirements, i.e., no interruption when neither of </a:t>
            </a:r>
            <a:r>
              <a:rPr lang="en-GB" sz="2000" i="1" dirty="0" err="1"/>
              <a:t>locationAndBandwidth</a:t>
            </a:r>
            <a:r>
              <a:rPr lang="en-GB" sz="2000" dirty="0"/>
              <a:t>, </a:t>
            </a:r>
            <a:r>
              <a:rPr lang="en-GB" sz="2000" i="1" dirty="0" err="1"/>
              <a:t>nrofSRS</a:t>
            </a:r>
            <a:r>
              <a:rPr lang="en-GB" sz="2000" i="1" dirty="0"/>
              <a:t>-Ports, </a:t>
            </a:r>
            <a:r>
              <a:rPr lang="en-GB" sz="2000" i="1" dirty="0" err="1"/>
              <a:t>maxMIMO</a:t>
            </a:r>
            <a:r>
              <a:rPr lang="en-GB" sz="2000" i="1" dirty="0"/>
              <a:t>-Layers, or SCS</a:t>
            </a:r>
            <a:r>
              <a:rPr lang="en-GB" sz="2000" dirty="0"/>
              <a:t>, changes.  </a:t>
            </a:r>
            <a:endParaRPr lang="en-US" sz="2000" dirty="0"/>
          </a:p>
          <a:p>
            <a:pPr marL="0" indent="0">
              <a:buNone/>
            </a:pPr>
            <a:endParaRPr lang="sv-SE" dirty="0">
              <a:highlight>
                <a:srgbClr val="FFFF00"/>
              </a:highlight>
            </a:endParaRPr>
          </a:p>
        </p:txBody>
      </p:sp>
    </p:spTree>
    <p:extLst>
      <p:ext uri="{BB962C8B-B14F-4D97-AF65-F5344CB8AC3E}">
        <p14:creationId xmlns:p14="http://schemas.microsoft.com/office/powerpoint/2010/main" val="30975142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897</TotalTime>
  <Words>1345</Words>
  <Application>Microsoft Office PowerPoint</Application>
  <PresentationFormat>Widescreen</PresentationFormat>
  <Paragraphs>87</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Wingdings</vt:lpstr>
      <vt:lpstr>Office Theme</vt:lpstr>
      <vt:lpstr>Way Forward on SCell Dormancy</vt:lpstr>
      <vt:lpstr>Background</vt:lpstr>
      <vt:lpstr>Background</vt:lpstr>
      <vt:lpstr>2-1-1: Switching delay non-dormancy to dormancy, general case w.r.t. parameter change (1/2)                            [Inside active time]</vt:lpstr>
      <vt:lpstr>2-1-1: Switching delay non-dormancy to dormancy, general case w.r.t. parameter change (2/2)                            [Inside active time]</vt:lpstr>
      <vt:lpstr>2-1-2: Switching delay non-dormancy to dormancy, optimized w.r.t. parameter change                                 [Inside active time]</vt:lpstr>
      <vt:lpstr>2-1-3: Switching delay dormancy to non-dormancy, general case w.r.t. parameter change                                      [Inside active time]</vt:lpstr>
      <vt:lpstr>2-1-4: Switching delay dormancy to non-dormancy, optimized w.r.t. parameter change                                 [Inside active time]</vt:lpstr>
      <vt:lpstr>2-1-5: Interruption at switching between dormancy and non-dormancy                                                        [Inside active time]</vt:lpstr>
      <vt:lpstr>2-2-1: Switching delay between dormancy and non-dormancy                    [Outside active time]</vt:lpstr>
      <vt:lpstr>2-2-2: Interruption at switching between dormancy and non-dormancy                                                     [Outside active time]</vt:lpstr>
      <vt:lpstr>2-4-1: Measurement requirements for CSI and RRM measurements during dormancy</vt:lpstr>
      <vt:lpstr>2-4-2: Interruptions for CSI and RRM measurements during dormancy</vt:lpstr>
      <vt:lpstr>For RAN4#96e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dc:title>
  <dc:creator>Ericsson</dc:creator>
  <cp:lastModifiedBy>Ericsson</cp:lastModifiedBy>
  <cp:revision>343</cp:revision>
  <dcterms:created xsi:type="dcterms:W3CDTF">2020-04-27T11:27:36Z</dcterms:created>
  <dcterms:modified xsi:type="dcterms:W3CDTF">2020-06-03T15:20:37Z</dcterms:modified>
</cp:coreProperties>
</file>