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 id="2147483751" r:id="rId2"/>
  </p:sldMasterIdLst>
  <p:notesMasterIdLst>
    <p:notesMasterId r:id="rId10"/>
  </p:notesMasterIdLst>
  <p:handoutMasterIdLst>
    <p:handoutMasterId r:id="rId11"/>
  </p:handoutMasterIdLst>
  <p:sldIdLst>
    <p:sldId id="258" r:id="rId3"/>
    <p:sldId id="293" r:id="rId4"/>
    <p:sldId id="284" r:id="rId5"/>
    <p:sldId id="288" r:id="rId6"/>
    <p:sldId id="290" r:id="rId7"/>
    <p:sldId id="292" r:id="rId8"/>
    <p:sldId id="295" r:id="rId9"/>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o Alvarino, Alberto" initials="RAA" lastIdx="19" clrIdx="0">
    <p:extLst>
      <p:ext uri="{19B8F6BF-5375-455C-9EA6-DF929625EA0E}">
        <p15:presenceInfo xmlns:p15="http://schemas.microsoft.com/office/powerpoint/2012/main" userId="S-1-5-21-945540591-4024260831-3861152641-9853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08" autoAdjust="0"/>
    <p:restoredTop sz="94364" autoAdjust="0"/>
  </p:normalViewPr>
  <p:slideViewPr>
    <p:cSldViewPr snapToGrid="0" snapToObjects="1">
      <p:cViewPr varScale="1">
        <p:scale>
          <a:sx n="100" d="100"/>
          <a:sy n="100" d="100"/>
        </p:scale>
        <p:origin x="846" y="108"/>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6/1/2020</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a:solidFill>
                    <a:schemeClr val="bg1"/>
                  </a:solidFill>
                  <a:latin typeface="Qualcomm Office Regular" pitchFamily="34" charset="0"/>
                </a:rPr>
                <a:t>Qualcomm is a trademark of Qualcomm Incorporated, registered in the United States and other countries. </a:t>
              </a:r>
              <a:br>
                <a:rPr lang="en-US" sz="1000" spc="10" baseline="0" dirty="0">
                  <a:solidFill>
                    <a:schemeClr val="bg1"/>
                  </a:solidFill>
                  <a:latin typeface="Qualcomm Office Regular" pitchFamily="34" charset="0"/>
                </a:rPr>
              </a:br>
              <a:r>
                <a:rPr lang="en-US" sz="1000" spc="10" baseline="0" dirty="0">
                  <a:solidFill>
                    <a:schemeClr val="bg1"/>
                  </a:solidFill>
                  <a:latin typeface="Qualcomm Office Regular" pitchFamily="34" charset="0"/>
                </a:rPr>
                <a:t>Other products and brand names may be trademarks or registered trademarks of their respective owners</a:t>
              </a:r>
              <a:endParaRPr lang="en-US" sz="1000" kern="1200" spc="10" baseline="0" dirty="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2725389"/>
            <a:ext cx="9141619" cy="784574"/>
          </a:xfrm>
        </p:spPr>
        <p:txBody>
          <a:bodyPr anchor="b"/>
          <a:lstStyle>
            <a:lvl1pPr algn="ctr">
              <a:defRPr sz="5998"/>
            </a:lvl1pPr>
          </a:lstStyle>
          <a:p>
            <a:r>
              <a:rPr lang="en-US"/>
              <a:t>Click to edit Master title style</a:t>
            </a:r>
            <a:endParaRPr lang="en-GB"/>
          </a:p>
        </p:txBody>
      </p:sp>
      <p:sp>
        <p:nvSpPr>
          <p:cNvPr id="3" name="Subtitle 2"/>
          <p:cNvSpPr>
            <a:spLocks noGrp="1"/>
          </p:cNvSpPr>
          <p:nvPr>
            <p:ph type="subTitle" idx="1"/>
          </p:nvPr>
        </p:nvSpPr>
        <p:spPr>
          <a:xfrm>
            <a:off x="1523603" y="3602038"/>
            <a:ext cx="9141619" cy="443070"/>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A95DDA-0464-4E28-A4FB-3299E5DB28FF}"/>
              </a:ext>
            </a:extLst>
          </p:cNvPr>
          <p:cNvSpPr>
            <a:spLocks noGrp="1"/>
          </p:cNvSpPr>
          <p:nvPr>
            <p:ph type="dt" sz="half" idx="10"/>
          </p:nvPr>
        </p:nvSpPr>
        <p:spPr/>
        <p:txBody>
          <a:bodyPr/>
          <a:lstStyle>
            <a:lvl1pPr>
              <a:defRPr/>
            </a:lvl1pPr>
          </a:lstStyle>
          <a:p>
            <a:pPr>
              <a:defRPr/>
            </a:pPr>
            <a:fld id="{26EDCE97-07EF-4B97-8C2C-1792284BC84F}" type="datetimeFigureOut">
              <a:rPr lang="en-GB" altLang="zh-CN"/>
              <a:pPr>
                <a:defRPr/>
              </a:pPr>
              <a:t>01/06/2020</a:t>
            </a:fld>
            <a:endParaRPr lang="en-GB" altLang="zh-CN"/>
          </a:p>
        </p:txBody>
      </p:sp>
      <p:sp>
        <p:nvSpPr>
          <p:cNvPr id="5" name="Footer Placeholder 4">
            <a:extLst>
              <a:ext uri="{FF2B5EF4-FFF2-40B4-BE49-F238E27FC236}">
                <a16:creationId xmlns:a16="http://schemas.microsoft.com/office/drawing/2014/main" id="{BEC14FCB-6B55-4627-BF99-630D4DA26894}"/>
              </a:ext>
            </a:extLst>
          </p:cNvPr>
          <p:cNvSpPr>
            <a:spLocks noGrp="1"/>
          </p:cNvSpPr>
          <p:nvPr>
            <p:ph type="ftr" sz="quarter" idx="11"/>
          </p:nvPr>
        </p:nvSpPr>
        <p:spPr/>
        <p:txBody>
          <a:bodyPr/>
          <a:lstStyle>
            <a:lvl1pPr>
              <a:defRPr/>
            </a:lvl1pPr>
          </a:lstStyle>
          <a:p>
            <a:pPr>
              <a:defRPr/>
            </a:pPr>
            <a:endParaRPr lang="en-GB" altLang="zh-CN"/>
          </a:p>
        </p:txBody>
      </p:sp>
      <p:sp>
        <p:nvSpPr>
          <p:cNvPr id="6" name="Slide Number Placeholder 5">
            <a:extLst>
              <a:ext uri="{FF2B5EF4-FFF2-40B4-BE49-F238E27FC236}">
                <a16:creationId xmlns:a16="http://schemas.microsoft.com/office/drawing/2014/main" id="{DDF3A61D-7846-4A4E-8520-B2E31F5DFB11}"/>
              </a:ext>
            </a:extLst>
          </p:cNvPr>
          <p:cNvSpPr>
            <a:spLocks noGrp="1"/>
          </p:cNvSpPr>
          <p:nvPr>
            <p:ph type="sldNum" sz="quarter" idx="12"/>
          </p:nvPr>
        </p:nvSpPr>
        <p:spPr/>
        <p:txBody>
          <a:bodyPr/>
          <a:lstStyle>
            <a:lvl1pPr>
              <a:defRPr/>
            </a:lvl1pPr>
          </a:lstStyle>
          <a:p>
            <a:pPr>
              <a:defRPr/>
            </a:pPr>
            <a:fld id="{D9D04E58-05CC-4B26-9B8F-5CD798C225FE}" type="slidenum">
              <a:rPr lang="en-GB" altLang="zh-CN"/>
              <a:pPr>
                <a:defRPr/>
              </a:pPr>
              <a:t>‹#›</a:t>
            </a:fld>
            <a:endParaRPr lang="en-GB" altLang="zh-CN"/>
          </a:p>
        </p:txBody>
      </p:sp>
    </p:spTree>
    <p:extLst>
      <p:ext uri="{BB962C8B-B14F-4D97-AF65-F5344CB8AC3E}">
        <p14:creationId xmlns:p14="http://schemas.microsoft.com/office/powerpoint/2010/main" val="3833240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798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059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4678E9A-3B1A-44CA-A4BF-6F2BB3EB5CBD}"/>
              </a:ext>
            </a:extLst>
          </p:cNvPr>
          <p:cNvSpPr>
            <a:spLocks noGrp="1"/>
          </p:cNvSpPr>
          <p:nvPr>
            <p:ph type="dt" sz="half" idx="10"/>
          </p:nvPr>
        </p:nvSpPr>
        <p:spPr/>
        <p:txBody>
          <a:bodyPr/>
          <a:lstStyle>
            <a:lvl1pPr>
              <a:defRPr/>
            </a:lvl1pPr>
          </a:lstStyle>
          <a:p>
            <a:pPr>
              <a:defRPr/>
            </a:pPr>
            <a:fld id="{61627588-F349-4BD5-8F8B-0AF465D0EFCD}" type="datetimeFigureOut">
              <a:rPr lang="en-GB" altLang="zh-CN"/>
              <a:pPr>
                <a:defRPr/>
              </a:pPr>
              <a:t>01/06/2020</a:t>
            </a:fld>
            <a:endParaRPr lang="en-GB" altLang="zh-CN"/>
          </a:p>
        </p:txBody>
      </p:sp>
      <p:sp>
        <p:nvSpPr>
          <p:cNvPr id="6" name="Footer Placeholder 4">
            <a:extLst>
              <a:ext uri="{FF2B5EF4-FFF2-40B4-BE49-F238E27FC236}">
                <a16:creationId xmlns:a16="http://schemas.microsoft.com/office/drawing/2014/main" id="{C94AAEF1-BFCE-40FB-8982-C2BFED292330}"/>
              </a:ext>
            </a:extLst>
          </p:cNvPr>
          <p:cNvSpPr>
            <a:spLocks noGrp="1"/>
          </p:cNvSpPr>
          <p:nvPr>
            <p:ph type="ftr" sz="quarter" idx="11"/>
          </p:nvPr>
        </p:nvSpPr>
        <p:spPr/>
        <p:txBody>
          <a:bodyPr/>
          <a:lstStyle>
            <a:lvl1pPr>
              <a:defRPr/>
            </a:lvl1pPr>
          </a:lstStyle>
          <a:p>
            <a:pPr>
              <a:defRPr/>
            </a:pPr>
            <a:endParaRPr lang="en-GB" altLang="zh-CN"/>
          </a:p>
        </p:txBody>
      </p:sp>
      <p:sp>
        <p:nvSpPr>
          <p:cNvPr id="7" name="Slide Number Placeholder 5">
            <a:extLst>
              <a:ext uri="{FF2B5EF4-FFF2-40B4-BE49-F238E27FC236}">
                <a16:creationId xmlns:a16="http://schemas.microsoft.com/office/drawing/2014/main" id="{A7D74E69-4670-40BF-9177-4CD69619313B}"/>
              </a:ext>
            </a:extLst>
          </p:cNvPr>
          <p:cNvSpPr>
            <a:spLocks noGrp="1"/>
          </p:cNvSpPr>
          <p:nvPr>
            <p:ph type="sldNum" sz="quarter" idx="12"/>
          </p:nvPr>
        </p:nvSpPr>
        <p:spPr/>
        <p:txBody>
          <a:bodyPr/>
          <a:lstStyle>
            <a:lvl1pPr>
              <a:defRPr/>
            </a:lvl1pPr>
          </a:lstStyle>
          <a:p>
            <a:pPr>
              <a:defRPr/>
            </a:pPr>
            <a:fld id="{390A0273-4AC2-4B53-B0CA-FD8B76B6F96E}" type="slidenum">
              <a:rPr lang="en-GB" altLang="zh-CN"/>
              <a:pPr>
                <a:defRPr/>
              </a:pPr>
              <a:t>‹#›</a:t>
            </a:fld>
            <a:endParaRPr lang="en-GB" altLang="zh-CN"/>
          </a:p>
        </p:txBody>
      </p:sp>
    </p:spTree>
    <p:extLst>
      <p:ext uri="{BB962C8B-B14F-4D97-AF65-F5344CB8AC3E}">
        <p14:creationId xmlns:p14="http://schemas.microsoft.com/office/powerpoint/2010/main" val="3357713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TextBox 4"/>
          <p:cNvSpPr txBox="1"/>
          <p:nvPr userDrawn="1"/>
        </p:nvSpPr>
        <p:spPr>
          <a:xfrm>
            <a:off x="265176" y="6345055"/>
            <a:ext cx="4586241" cy="313932"/>
          </a:xfrm>
          <a:prstGeom prst="rect">
            <a:avLst/>
          </a:prstGeom>
          <a:noFill/>
        </p:spPr>
        <p:txBody>
          <a:bodyPr wrap="square" rtlCol="0">
            <a:spAutoFit/>
          </a:bodyPr>
          <a:lstStyle/>
          <a:p>
            <a:pPr>
              <a:lnSpc>
                <a:spcPct val="90000"/>
              </a:lnSpc>
              <a:spcAft>
                <a:spcPts val="300"/>
              </a:spcAft>
            </a:pPr>
            <a:r>
              <a:rPr lang="en-US" sz="1600" dirty="0">
                <a:solidFill>
                  <a:schemeClr val="bg1">
                    <a:lumMod val="85000"/>
                  </a:schemeClr>
                </a:solidFill>
                <a:latin typeface="Calibre Semibold" pitchFamily="34" charset="0"/>
              </a:rPr>
              <a:t>Qualcomm proprietary and confidential</a:t>
            </a:r>
          </a:p>
        </p:txBody>
      </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487447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6148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984395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a:solidFill>
                    <a:srgbClr val="FFFFFF"/>
                  </a:solidFill>
                  <a:latin typeface="Qualcomm Office Regular" pitchFamily="34" charset="0"/>
                </a:rPr>
                <a:t>QCT</a:t>
              </a:r>
              <a:r>
                <a:rPr sz="1000" spc="10" dirty="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a:t>Device slide</a:t>
            </a:r>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
        <p:nvSpPr>
          <p:cNvPr id="9" name="TextBox 8"/>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7" name="TextBox 6"/>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 id="2147483769" r:id="rId15"/>
    <p:sldLayoutId id="2147483770"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ubtitle 4">
            <a:extLst>
              <a:ext uri="{FF2B5EF4-FFF2-40B4-BE49-F238E27FC236}">
                <a16:creationId xmlns:a16="http://schemas.microsoft.com/office/drawing/2014/main" id="{C7920727-4FB4-483F-94AA-BA050166EB0E}"/>
              </a:ext>
            </a:extLst>
          </p:cNvPr>
          <p:cNvSpPr>
            <a:spLocks noGrp="1"/>
          </p:cNvSpPr>
          <p:nvPr>
            <p:ph type="subTitle" idx="1"/>
          </p:nvPr>
        </p:nvSpPr>
        <p:spPr>
          <a:xfrm>
            <a:off x="1523603" y="4120970"/>
            <a:ext cx="9141619" cy="443070"/>
          </a:xfrm>
        </p:spPr>
        <p:txBody>
          <a:bodyPr/>
          <a:lstStyle/>
          <a:p>
            <a:pPr eaLnBrk="1" hangingPunct="1"/>
            <a:r>
              <a:rPr lang="en-GB" altLang="zh-CN" dirty="0">
                <a:ea typeface="宋体" panose="02010600030101010101" pitchFamily="2" charset="-122"/>
              </a:rPr>
              <a:t>Qualcomm</a:t>
            </a:r>
          </a:p>
        </p:txBody>
      </p:sp>
      <p:sp>
        <p:nvSpPr>
          <p:cNvPr id="2052" name="TextBox 5">
            <a:extLst>
              <a:ext uri="{FF2B5EF4-FFF2-40B4-BE49-F238E27FC236}">
                <a16:creationId xmlns:a16="http://schemas.microsoft.com/office/drawing/2014/main" id="{A4678F5C-5F72-4B33-BE7C-8A2F5960FF7F}"/>
              </a:ext>
            </a:extLst>
          </p:cNvPr>
          <p:cNvSpPr txBox="1">
            <a:spLocks noChangeArrowheads="1"/>
          </p:cNvSpPr>
          <p:nvPr/>
        </p:nvSpPr>
        <p:spPr bwMode="auto">
          <a:xfrm>
            <a:off x="557068" y="365924"/>
            <a:ext cx="10341293" cy="64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zh-CN" sz="1799" b="1" dirty="0"/>
              <a:t>3GPP TSG-RAN WG4 NR #95e								</a:t>
            </a:r>
          </a:p>
          <a:p>
            <a:pPr>
              <a:lnSpc>
                <a:spcPct val="100000"/>
              </a:lnSpc>
              <a:spcBef>
                <a:spcPct val="0"/>
              </a:spcBef>
              <a:buNone/>
            </a:pPr>
            <a:r>
              <a:rPr lang="de-DE" sz="1799" b="1" dirty="0"/>
              <a:t>25th May - 5th June 2020</a:t>
            </a:r>
            <a:endParaRPr lang="en-GB" altLang="zh-CN" sz="1799" b="1" dirty="0"/>
          </a:p>
        </p:txBody>
      </p:sp>
      <p:sp>
        <p:nvSpPr>
          <p:cNvPr id="2053" name="矩形 5">
            <a:extLst>
              <a:ext uri="{FF2B5EF4-FFF2-40B4-BE49-F238E27FC236}">
                <a16:creationId xmlns:a16="http://schemas.microsoft.com/office/drawing/2014/main" id="{9D5974A4-D998-4FA4-B8E6-82803E801259}"/>
              </a:ext>
            </a:extLst>
          </p:cNvPr>
          <p:cNvSpPr>
            <a:spLocks noChangeArrowheads="1"/>
          </p:cNvSpPr>
          <p:nvPr/>
        </p:nvSpPr>
        <p:spPr bwMode="auto">
          <a:xfrm>
            <a:off x="10090696" y="318310"/>
            <a:ext cx="145424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zh-CN" sz="1799" b="1" dirty="0">
                <a:latin typeface="Arial" panose="020B0604020202020204" pitchFamily="34" charset="0"/>
              </a:rPr>
              <a:t>R4-2008441</a:t>
            </a:r>
            <a:endParaRPr lang="zh-CN" altLang="en-US" sz="1799" b="1" dirty="0">
              <a:latin typeface="Arial" panose="020B0604020202020204" pitchFamily="34" charset="0"/>
            </a:endParaRPr>
          </a:p>
        </p:txBody>
      </p:sp>
      <p:sp>
        <p:nvSpPr>
          <p:cNvPr id="4" name="Title 3">
            <a:extLst>
              <a:ext uri="{FF2B5EF4-FFF2-40B4-BE49-F238E27FC236}">
                <a16:creationId xmlns:a16="http://schemas.microsoft.com/office/drawing/2014/main" id="{B8D63201-26E4-4EE0-B78B-AF113F81B25D}"/>
              </a:ext>
            </a:extLst>
          </p:cNvPr>
          <p:cNvSpPr>
            <a:spLocks noGrp="1" noChangeArrowheads="1"/>
          </p:cNvSpPr>
          <p:nvPr>
            <p:ph type="ctrTitle"/>
          </p:nvPr>
        </p:nvSpPr>
        <p:spPr bwMode="auto">
          <a:xfrm>
            <a:off x="1260393" y="2767280"/>
            <a:ext cx="9608721"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GB" altLang="en-US" sz="4000" b="0" i="0"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WF on MPR/A-MPR requirements for S-SSB</a:t>
            </a:r>
            <a:br>
              <a:rPr kumimoji="0" lang="en-GB" altLang="en-US" sz="4000" b="0" i="0"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r>
              <a:rPr kumimoji="0" lang="en-GB" altLang="en-US" sz="4000" b="0" i="0"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transmission</a:t>
            </a:r>
            <a:r>
              <a:rPr kumimoji="0" lang="en-US" altLang="en-US" sz="4000" b="0" i="0" strike="noStrike" cap="none" normalizeH="0" baseline="0" dirty="0">
                <a:ln>
                  <a:noFill/>
                </a:ln>
                <a:solidFill>
                  <a:schemeClr val="tx1"/>
                </a:solidFill>
                <a:effectLst/>
              </a:rPr>
              <a:t> </a:t>
            </a:r>
            <a:endParaRPr kumimoji="0" lang="en-US" altLang="en-US" sz="4000" b="0" i="0"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01D7161-A5C2-4D1D-9337-B433B34A0E54}"/>
              </a:ext>
            </a:extLst>
          </p:cNvPr>
          <p:cNvSpPr>
            <a:spLocks noGrp="1"/>
          </p:cNvSpPr>
          <p:nvPr>
            <p:ph idx="1"/>
          </p:nvPr>
        </p:nvSpPr>
        <p:spPr>
          <a:xfrm>
            <a:off x="231004" y="1269585"/>
            <a:ext cx="11430000" cy="4789003"/>
          </a:xfrm>
        </p:spPr>
        <p:txBody>
          <a:bodyPr/>
          <a:lstStyle/>
          <a:p>
            <a:r>
              <a:rPr lang="en-GB" sz="1800" b="1" u="sng" dirty="0"/>
              <a:t>Issue 1-3-1: </a:t>
            </a:r>
            <a:r>
              <a:rPr lang="en-US" b="1" i="1" dirty="0"/>
              <a:t>MPR for S-SSB transmission</a:t>
            </a:r>
            <a:endParaRPr lang="en-US" sz="1800" dirty="0"/>
          </a:p>
          <a:p>
            <a:pPr lvl="0"/>
            <a:r>
              <a:rPr lang="en-GB" dirty="0"/>
              <a:t>Proposals</a:t>
            </a:r>
            <a:endParaRPr lang="en-US" dirty="0"/>
          </a:p>
          <a:p>
            <a:pPr lvl="1"/>
            <a:r>
              <a:rPr lang="en-GB" dirty="0"/>
              <a:t>Option 1: Define the allowed MPR for NR V2X S-SSB in LGE paper (R4-2006746). The format and level are almost same as Huawei proposal.</a:t>
            </a:r>
            <a:endParaRPr lang="en-US" dirty="0"/>
          </a:p>
          <a:p>
            <a:pPr lvl="1"/>
            <a:r>
              <a:rPr lang="en-GB" dirty="0"/>
              <a:t>Option 2: Define the allowed MPR for NR V2X S-SSB in QC paper (R4-2006820). </a:t>
            </a:r>
          </a:p>
          <a:p>
            <a:pPr lvl="1"/>
            <a:r>
              <a:rPr lang="en-GB" dirty="0"/>
              <a:t>Option 3: compromise MPR based on two options</a:t>
            </a:r>
          </a:p>
          <a:p>
            <a:r>
              <a:rPr lang="en-GB" sz="1800" b="1" u="sng" dirty="0"/>
              <a:t>Issue 1-3-2: </a:t>
            </a:r>
            <a:r>
              <a:rPr lang="en-US" b="1" i="1" dirty="0"/>
              <a:t>A-MPR for S-SSB transmission</a:t>
            </a:r>
            <a:endParaRPr lang="en-US" sz="1800" dirty="0"/>
          </a:p>
          <a:p>
            <a:pPr lvl="0"/>
            <a:r>
              <a:rPr lang="en-GB" dirty="0"/>
              <a:t>Proposals</a:t>
            </a:r>
            <a:endParaRPr lang="en-US" dirty="0"/>
          </a:p>
          <a:p>
            <a:pPr lvl="1"/>
            <a:r>
              <a:rPr lang="en-GB" dirty="0"/>
              <a:t>Option 1: A-MPR for update ETSI regulation will be defined with </a:t>
            </a:r>
            <a:r>
              <a:rPr lang="en-GB" dirty="0" err="1"/>
              <a:t>new_NS</a:t>
            </a:r>
            <a:r>
              <a:rPr lang="en-GB" dirty="0"/>
              <a:t> in TS38.101-1 when ETSI releases the updated regulation requirement.</a:t>
            </a:r>
            <a:endParaRPr lang="en-US" dirty="0"/>
          </a:p>
          <a:p>
            <a:pPr lvl="1"/>
            <a:r>
              <a:rPr lang="en-GB" dirty="0"/>
              <a:t>Option 2: A-MPR for update ETSI regulation will be defined with existing NS_33 to comply updated A-SE in TS38.101-1 when ETSI releases the updated regulation requirement.</a:t>
            </a:r>
            <a:endParaRPr lang="en-US" dirty="0"/>
          </a:p>
          <a:p>
            <a:endParaRPr lang="en-US" dirty="0"/>
          </a:p>
        </p:txBody>
      </p:sp>
      <p:sp>
        <p:nvSpPr>
          <p:cNvPr id="4" name="Title 3">
            <a:extLst>
              <a:ext uri="{FF2B5EF4-FFF2-40B4-BE49-F238E27FC236}">
                <a16:creationId xmlns:a16="http://schemas.microsoft.com/office/drawing/2014/main" id="{DF76B732-701B-4E42-81E7-47303F7A3F0D}"/>
              </a:ext>
            </a:extLst>
          </p:cNvPr>
          <p:cNvSpPr>
            <a:spLocks noGrp="1"/>
          </p:cNvSpPr>
          <p:nvPr>
            <p:ph type="title"/>
          </p:nvPr>
        </p:nvSpPr>
        <p:spPr>
          <a:xfrm>
            <a:off x="231004" y="0"/>
            <a:ext cx="11430000" cy="525850"/>
          </a:xfrm>
        </p:spPr>
        <p:txBody>
          <a:bodyPr/>
          <a:lstStyle/>
          <a:p>
            <a:r>
              <a:rPr lang="en-US" dirty="0"/>
              <a:t>Open Issues</a:t>
            </a:r>
          </a:p>
        </p:txBody>
      </p:sp>
      <p:sp>
        <p:nvSpPr>
          <p:cNvPr id="6" name="Text Placeholder 5">
            <a:extLst>
              <a:ext uri="{FF2B5EF4-FFF2-40B4-BE49-F238E27FC236}">
                <a16:creationId xmlns:a16="http://schemas.microsoft.com/office/drawing/2014/main" id="{1DBB7D32-CAFA-497E-9EB7-8F9238A6F618}"/>
              </a:ext>
            </a:extLst>
          </p:cNvPr>
          <p:cNvSpPr>
            <a:spLocks noGrp="1"/>
          </p:cNvSpPr>
          <p:nvPr>
            <p:ph type="body" idx="13"/>
          </p:nvPr>
        </p:nvSpPr>
        <p:spPr>
          <a:xfrm>
            <a:off x="283464" y="703325"/>
            <a:ext cx="11430000" cy="350865"/>
          </a:xfrm>
        </p:spPr>
        <p:txBody>
          <a:bodyPr/>
          <a:lstStyle/>
          <a:p>
            <a:endParaRPr lang="en-US"/>
          </a:p>
        </p:txBody>
      </p:sp>
    </p:spTree>
    <p:extLst>
      <p:ext uri="{BB962C8B-B14F-4D97-AF65-F5344CB8AC3E}">
        <p14:creationId xmlns:p14="http://schemas.microsoft.com/office/powerpoint/2010/main" val="2006377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5" y="58031"/>
            <a:ext cx="11422655" cy="522900"/>
          </a:xfrm>
        </p:spPr>
        <p:txBody>
          <a:bodyPr/>
          <a:lstStyle/>
          <a:p>
            <a:r>
              <a:rPr lang="en-GB"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WF on MPR/A-MPR requirements for S-SSB transmission</a:t>
            </a:r>
            <a:r>
              <a:rPr lang="en-US" altLang="en-US" dirty="0">
                <a:solidFill>
                  <a:schemeClr val="tx1"/>
                </a:solidFill>
              </a:rPr>
              <a:t> </a:t>
            </a:r>
            <a:endParaRPr lang="zh-CN" altLang="en-US" dirty="0">
              <a:solidFill>
                <a:schemeClr val="tx1"/>
              </a:solidFill>
            </a:endParaRPr>
          </a:p>
        </p:txBody>
      </p:sp>
      <p:sp>
        <p:nvSpPr>
          <p:cNvPr id="3" name="内容占位符 2"/>
          <p:cNvSpPr>
            <a:spLocks noGrp="1"/>
          </p:cNvSpPr>
          <p:nvPr>
            <p:ph sz="half" idx="1"/>
          </p:nvPr>
        </p:nvSpPr>
        <p:spPr>
          <a:xfrm>
            <a:off x="463717" y="565876"/>
            <a:ext cx="11422655" cy="1926681"/>
          </a:xfrm>
        </p:spPr>
        <p:txBody>
          <a:bodyPr/>
          <a:lstStyle/>
          <a:p>
            <a:pPr>
              <a:buFont typeface="Arial" panose="020B0604020202020204" pitchFamily="34" charset="0"/>
              <a:buChar char="•"/>
            </a:pPr>
            <a:r>
              <a:rPr lang="en-US" altLang="zh-CN" dirty="0">
                <a:solidFill>
                  <a:schemeClr val="tx1"/>
                </a:solidFill>
              </a:rPr>
              <a:t>The following tables are suggested as a </a:t>
            </a:r>
            <a:r>
              <a:rPr lang="en-GB"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WF on MPR/A-MPR requirements for S-SSB transmission</a:t>
            </a:r>
            <a:r>
              <a:rPr lang="en-US"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a:t>
            </a:r>
            <a:endParaRPr lang="en-US" altLang="zh-CN"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a:p>
            <a:pPr>
              <a:buFont typeface="Arial" panose="020B0604020202020204" pitchFamily="34" charset="0"/>
              <a:buChar char="•"/>
            </a:pPr>
            <a:r>
              <a:rPr lang="en-US" b="1" i="1" dirty="0"/>
              <a:t>MPR for S-SSB transmission</a:t>
            </a:r>
          </a:p>
          <a:p>
            <a:pPr lvl="1">
              <a:buFont typeface="Arial" panose="020B0604020202020204" pitchFamily="34" charset="0"/>
              <a:buChar char="•"/>
            </a:pPr>
            <a:endParaRPr lang="en-US" b="1" i="1" dirty="0"/>
          </a:p>
          <a:p>
            <a:pPr lvl="1">
              <a:buFont typeface="Arial" panose="020B0604020202020204" pitchFamily="34" charset="0"/>
              <a:buChar char="•"/>
            </a:pPr>
            <a:endParaRPr lang="en-US" altLang="zh-CN" dirty="0">
              <a:solidFill>
                <a:schemeClr val="tx1"/>
              </a:solidFill>
            </a:endParaRPr>
          </a:p>
        </p:txBody>
      </p:sp>
      <p:sp>
        <p:nvSpPr>
          <p:cNvPr id="5" name="TextBox 4">
            <a:extLst>
              <a:ext uri="{FF2B5EF4-FFF2-40B4-BE49-F238E27FC236}">
                <a16:creationId xmlns:a16="http://schemas.microsoft.com/office/drawing/2014/main" id="{9A78AC36-2E65-4423-985C-121D8AA7E3EE}"/>
              </a:ext>
            </a:extLst>
          </p:cNvPr>
          <p:cNvSpPr txBox="1"/>
          <p:nvPr/>
        </p:nvSpPr>
        <p:spPr>
          <a:xfrm>
            <a:off x="3106992" y="4639168"/>
            <a:ext cx="5958170"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Table 1- S-SSB MPR requirements SCS= 15 kHz, 30 kHz, 60 kHz</a:t>
            </a:r>
          </a:p>
        </p:txBody>
      </p:sp>
      <p:sp>
        <p:nvSpPr>
          <p:cNvPr id="6" name="Rectangle 5">
            <a:extLst>
              <a:ext uri="{FF2B5EF4-FFF2-40B4-BE49-F238E27FC236}">
                <a16:creationId xmlns:a16="http://schemas.microsoft.com/office/drawing/2014/main" id="{375851FC-2858-453F-A1E3-2C95F98E1C1B}"/>
              </a:ext>
            </a:extLst>
          </p:cNvPr>
          <p:cNvSpPr/>
          <p:nvPr/>
        </p:nvSpPr>
        <p:spPr>
          <a:xfrm>
            <a:off x="21894" y="6348603"/>
            <a:ext cx="7333486" cy="369332"/>
          </a:xfrm>
          <a:prstGeom prst="rect">
            <a:avLst/>
          </a:prstGeom>
        </p:spPr>
        <p:txBody>
          <a:bodyPr wrap="square">
            <a:spAutoFit/>
          </a:bodyPr>
          <a:lstStyle/>
          <a:p>
            <a:pPr marL="400050" lvl="1" indent="0">
              <a:buNone/>
            </a:pPr>
            <a:r>
              <a:rPr lang="en-US" sz="1600" dirty="0"/>
              <a:t>Note</a:t>
            </a:r>
            <a:r>
              <a:rPr lang="en-GB" dirty="0"/>
              <a:t>1: Inner and outer allocations based on sect. 6.2.2 TS38.101-1</a:t>
            </a:r>
          </a:p>
        </p:txBody>
      </p:sp>
      <p:graphicFrame>
        <p:nvGraphicFramePr>
          <p:cNvPr id="7" name="Table 6">
            <a:extLst>
              <a:ext uri="{FF2B5EF4-FFF2-40B4-BE49-F238E27FC236}">
                <a16:creationId xmlns:a16="http://schemas.microsoft.com/office/drawing/2014/main" id="{1DDFD9E3-5D9E-4442-927F-EBD072322A9E}"/>
              </a:ext>
            </a:extLst>
          </p:cNvPr>
          <p:cNvGraphicFramePr>
            <a:graphicFrameLocks noGrp="1"/>
          </p:cNvGraphicFramePr>
          <p:nvPr>
            <p:extLst>
              <p:ext uri="{D42A27DB-BD31-4B8C-83A1-F6EECF244321}">
                <p14:modId xmlns:p14="http://schemas.microsoft.com/office/powerpoint/2010/main" val="1243299504"/>
              </p:ext>
            </p:extLst>
          </p:nvPr>
        </p:nvGraphicFramePr>
        <p:xfrm>
          <a:off x="3662503" y="2591170"/>
          <a:ext cx="4798138" cy="1747193"/>
        </p:xfrm>
        <a:graphic>
          <a:graphicData uri="http://schemas.openxmlformats.org/drawingml/2006/table">
            <a:tbl>
              <a:tblPr firstRow="1" firstCol="1" bandRow="1">
                <a:tableStyleId>{5C22544A-7EE6-4342-B048-85BDC9FD1C3A}</a:tableStyleId>
              </a:tblPr>
              <a:tblGrid>
                <a:gridCol w="1678218">
                  <a:extLst>
                    <a:ext uri="{9D8B030D-6E8A-4147-A177-3AD203B41FA5}">
                      <a16:colId xmlns:a16="http://schemas.microsoft.com/office/drawing/2014/main" val="2710545127"/>
                    </a:ext>
                  </a:extLst>
                </a:gridCol>
                <a:gridCol w="1559960">
                  <a:extLst>
                    <a:ext uri="{9D8B030D-6E8A-4147-A177-3AD203B41FA5}">
                      <a16:colId xmlns:a16="http://schemas.microsoft.com/office/drawing/2014/main" val="3533123012"/>
                    </a:ext>
                  </a:extLst>
                </a:gridCol>
                <a:gridCol w="1559960">
                  <a:extLst>
                    <a:ext uri="{9D8B030D-6E8A-4147-A177-3AD203B41FA5}">
                      <a16:colId xmlns:a16="http://schemas.microsoft.com/office/drawing/2014/main" val="3712502640"/>
                    </a:ext>
                  </a:extLst>
                </a:gridCol>
              </a:tblGrid>
              <a:tr h="331087">
                <a:tc rowSpan="2">
                  <a:txBody>
                    <a:bodyPr/>
                    <a:lstStyle/>
                    <a:p>
                      <a:pPr marL="0" marR="0" algn="ctr">
                        <a:spcBef>
                          <a:spcPts val="0"/>
                        </a:spcBef>
                        <a:spcAft>
                          <a:spcPts val="0"/>
                        </a:spcAft>
                      </a:pPr>
                      <a:r>
                        <a:rPr lang="en-US" sz="1200" dirty="0">
                          <a:effectLst/>
                        </a:rPr>
                        <a:t>Channel</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2865" marR="62865" marT="0" marB="0" anchor="ctr"/>
                </a:tc>
                <a:tc gridSpan="2">
                  <a:txBody>
                    <a:bodyPr/>
                    <a:lstStyle/>
                    <a:p>
                      <a:pPr marL="0" marR="0" algn="ctr">
                        <a:spcBef>
                          <a:spcPts val="0"/>
                        </a:spcBef>
                        <a:spcAft>
                          <a:spcPts val="0"/>
                        </a:spcAft>
                      </a:pPr>
                      <a:r>
                        <a:rPr lang="en-US" sz="1200">
                          <a:effectLst/>
                        </a:rPr>
                        <a:t>MPR (dB)</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2865" marR="62865" marT="0" marB="0" anchor="ctr"/>
                </a:tc>
                <a:tc hMerge="1">
                  <a:txBody>
                    <a:bodyPr/>
                    <a:lstStyle/>
                    <a:p>
                      <a:endParaRPr lang="en-US"/>
                    </a:p>
                  </a:txBody>
                  <a:tcPr/>
                </a:tc>
                <a:extLst>
                  <a:ext uri="{0D108BD9-81ED-4DB2-BD59-A6C34878D82A}">
                    <a16:rowId xmlns:a16="http://schemas.microsoft.com/office/drawing/2014/main" val="1188378898"/>
                  </a:ext>
                </a:extLst>
              </a:tr>
              <a:tr h="468089">
                <a:tc vMerge="1">
                  <a:txBody>
                    <a:bodyPr/>
                    <a:lstStyle/>
                    <a:p>
                      <a:endParaRPr lang="en-US"/>
                    </a:p>
                  </a:txBody>
                  <a:tcPr/>
                </a:tc>
                <a:tc>
                  <a:txBody>
                    <a:bodyPr/>
                    <a:lstStyle/>
                    <a:p>
                      <a:pPr marL="0" marR="0" algn="ctr">
                        <a:spcBef>
                          <a:spcPts val="0"/>
                        </a:spcBef>
                        <a:spcAft>
                          <a:spcPts val="0"/>
                        </a:spcAft>
                      </a:pPr>
                      <a:r>
                        <a:rPr lang="en-US" sz="1200" dirty="0">
                          <a:effectLst/>
                        </a:rPr>
                        <a:t>Outer RB allocations</a:t>
                      </a:r>
                      <a:r>
                        <a:rPr lang="en-US" sz="1200" baseline="30000" dirty="0">
                          <a:effectLst/>
                        </a:rPr>
                        <a:t>1</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2865" marR="62865" marT="0" marB="0" anchor="ctr"/>
                </a:tc>
                <a:tc>
                  <a:txBody>
                    <a:bodyPr/>
                    <a:lstStyle/>
                    <a:p>
                      <a:pPr marL="0" marR="0" algn="ctr">
                        <a:spcBef>
                          <a:spcPts val="0"/>
                        </a:spcBef>
                        <a:spcAft>
                          <a:spcPts val="0"/>
                        </a:spcAft>
                      </a:pPr>
                      <a:r>
                        <a:rPr lang="en-US" sz="1200">
                          <a:effectLst/>
                        </a:rPr>
                        <a:t>Inner RB allocations</a:t>
                      </a:r>
                      <a:r>
                        <a:rPr lang="en-US" sz="1200" baseline="30000">
                          <a:effectLst/>
                        </a:rPr>
                        <a:t>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2865" marR="62865" marT="0" marB="0" anchor="ctr"/>
                </a:tc>
                <a:extLst>
                  <a:ext uri="{0D108BD9-81ED-4DB2-BD59-A6C34878D82A}">
                    <a16:rowId xmlns:a16="http://schemas.microsoft.com/office/drawing/2014/main" val="1780746264"/>
                  </a:ext>
                </a:extLst>
              </a:tr>
              <a:tr h="582257">
                <a:tc>
                  <a:txBody>
                    <a:bodyPr/>
                    <a:lstStyle/>
                    <a:p>
                      <a:pPr marL="0" marR="0" algn="ctr">
                        <a:spcBef>
                          <a:spcPts val="0"/>
                        </a:spcBef>
                        <a:spcAft>
                          <a:spcPts val="0"/>
                        </a:spcAft>
                      </a:pPr>
                      <a:r>
                        <a:rPr lang="en-US" sz="1200">
                          <a:effectLst/>
                        </a:rPr>
                        <a:t>S-SSB</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2865" marR="62865" marT="0" marB="0" anchor="ctr"/>
                </a:tc>
                <a:tc>
                  <a:txBody>
                    <a:bodyPr/>
                    <a:lstStyle/>
                    <a:p>
                      <a:pPr marL="0" marR="0" algn="ctr">
                        <a:spcBef>
                          <a:spcPts val="0"/>
                        </a:spcBef>
                        <a:spcAft>
                          <a:spcPts val="0"/>
                        </a:spcAft>
                      </a:pPr>
                      <a:r>
                        <a:rPr lang="ko-KR" sz="1200" dirty="0">
                          <a:effectLst/>
                        </a:rPr>
                        <a:t>≤</a:t>
                      </a:r>
                      <a:r>
                        <a:rPr lang="en-US" sz="1200" dirty="0">
                          <a:effectLst/>
                        </a:rPr>
                        <a:t> [6.0]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2865" marR="62865" marT="0" marB="0" anchor="ctr"/>
                </a:tc>
                <a:tc>
                  <a:txBody>
                    <a:bodyPr/>
                    <a:lstStyle/>
                    <a:p>
                      <a:pPr marL="0" marR="0" algn="ctr">
                        <a:spcBef>
                          <a:spcPts val="0"/>
                        </a:spcBef>
                        <a:spcAft>
                          <a:spcPts val="0"/>
                        </a:spcAft>
                      </a:pPr>
                      <a:r>
                        <a:rPr lang="ko-KR" sz="1200" dirty="0">
                          <a:effectLst/>
                        </a:rPr>
                        <a:t>≤</a:t>
                      </a:r>
                      <a:r>
                        <a:rPr lang="en-US" sz="1200" dirty="0">
                          <a:effectLst/>
                        </a:rPr>
                        <a:t> [2.5]</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2865" marR="62865" marT="0" marB="0" anchor="ctr"/>
                </a:tc>
                <a:extLst>
                  <a:ext uri="{0D108BD9-81ED-4DB2-BD59-A6C34878D82A}">
                    <a16:rowId xmlns:a16="http://schemas.microsoft.com/office/drawing/2014/main" val="3868060735"/>
                  </a:ext>
                </a:extLst>
              </a:tr>
              <a:tr h="266392">
                <a:tc gridSpan="3">
                  <a:txBody>
                    <a:bodyPr/>
                    <a:lstStyle/>
                    <a:p>
                      <a:pPr marL="0" marR="0">
                        <a:spcBef>
                          <a:spcPts val="0"/>
                        </a:spcBef>
                        <a:spcAft>
                          <a:spcPts val="0"/>
                        </a:spcAft>
                      </a:pPr>
                      <a:r>
                        <a:rPr lang="en-US" sz="1200" dirty="0">
                          <a:effectLst/>
                        </a:rPr>
                        <a:t>NOTE 1: Inner and Outer RB allocations are defined in section 6.2.2 TS38.101-1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2865" marR="6286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35964204"/>
                  </a:ext>
                </a:extLst>
              </a:tr>
            </a:tbl>
          </a:graphicData>
        </a:graphic>
      </p:graphicFrame>
    </p:spTree>
    <p:extLst>
      <p:ext uri="{BB962C8B-B14F-4D97-AF65-F5344CB8AC3E}">
        <p14:creationId xmlns:p14="http://schemas.microsoft.com/office/powerpoint/2010/main" val="40096154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5" y="58031"/>
            <a:ext cx="11422655" cy="522900"/>
          </a:xfrm>
        </p:spPr>
        <p:txBody>
          <a:bodyPr/>
          <a:lstStyle/>
          <a:p>
            <a:r>
              <a:rPr lang="en-GB"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WF on MPR/A-MPR requirements for S-SSB transmission</a:t>
            </a:r>
            <a:r>
              <a:rPr lang="en-US" altLang="en-US" dirty="0">
                <a:solidFill>
                  <a:schemeClr val="tx1"/>
                </a:solidFill>
              </a:rPr>
              <a:t> </a:t>
            </a:r>
            <a:endParaRPr lang="zh-CN" altLang="en-US" dirty="0">
              <a:solidFill>
                <a:schemeClr val="tx1"/>
              </a:solidFill>
            </a:endParaRPr>
          </a:p>
        </p:txBody>
      </p:sp>
      <p:sp>
        <p:nvSpPr>
          <p:cNvPr id="3" name="内容占位符 2"/>
          <p:cNvSpPr>
            <a:spLocks noGrp="1"/>
          </p:cNvSpPr>
          <p:nvPr>
            <p:ph sz="half" idx="1"/>
          </p:nvPr>
        </p:nvSpPr>
        <p:spPr>
          <a:xfrm>
            <a:off x="513177" y="737965"/>
            <a:ext cx="11422655" cy="443198"/>
          </a:xfrm>
        </p:spPr>
        <p:txBody>
          <a:bodyPr/>
          <a:lstStyle/>
          <a:p>
            <a:pPr>
              <a:buFont typeface="Arial" panose="020B0604020202020204" pitchFamily="34" charset="0"/>
              <a:buChar char="•"/>
            </a:pPr>
            <a:r>
              <a:rPr lang="en-US" b="1" i="1" dirty="0"/>
              <a:t>A-MPR for NS_33 S-SSB transmission</a:t>
            </a:r>
            <a:endParaRPr lang="en-GB" b="1" u="sng" dirty="0"/>
          </a:p>
        </p:txBody>
      </p:sp>
      <p:graphicFrame>
        <p:nvGraphicFramePr>
          <p:cNvPr id="4" name="Table 3">
            <a:extLst>
              <a:ext uri="{FF2B5EF4-FFF2-40B4-BE49-F238E27FC236}">
                <a16:creationId xmlns:a16="http://schemas.microsoft.com/office/drawing/2014/main" id="{A2FDF94B-6DE2-419E-B0BF-55C2EB74EA9F}"/>
              </a:ext>
            </a:extLst>
          </p:cNvPr>
          <p:cNvGraphicFramePr>
            <a:graphicFrameLocks noGrp="1"/>
          </p:cNvGraphicFramePr>
          <p:nvPr>
            <p:extLst>
              <p:ext uri="{D42A27DB-BD31-4B8C-83A1-F6EECF244321}">
                <p14:modId xmlns:p14="http://schemas.microsoft.com/office/powerpoint/2010/main" val="1035817392"/>
              </p:ext>
            </p:extLst>
          </p:nvPr>
        </p:nvGraphicFramePr>
        <p:xfrm>
          <a:off x="4501103" y="1503364"/>
          <a:ext cx="3622180" cy="3315838"/>
        </p:xfrm>
        <a:graphic>
          <a:graphicData uri="http://schemas.openxmlformats.org/drawingml/2006/table">
            <a:tbl>
              <a:tblPr firstRow="1" firstCol="1" bandRow="1">
                <a:tableStyleId>{5C22544A-7EE6-4342-B048-85BDC9FD1C3A}</a:tableStyleId>
              </a:tblPr>
              <a:tblGrid>
                <a:gridCol w="1235093">
                  <a:extLst>
                    <a:ext uri="{9D8B030D-6E8A-4147-A177-3AD203B41FA5}">
                      <a16:colId xmlns:a16="http://schemas.microsoft.com/office/drawing/2014/main" val="1545673364"/>
                    </a:ext>
                  </a:extLst>
                </a:gridCol>
                <a:gridCol w="796215">
                  <a:extLst>
                    <a:ext uri="{9D8B030D-6E8A-4147-A177-3AD203B41FA5}">
                      <a16:colId xmlns:a16="http://schemas.microsoft.com/office/drawing/2014/main" val="2990912057"/>
                    </a:ext>
                  </a:extLst>
                </a:gridCol>
                <a:gridCol w="796215">
                  <a:extLst>
                    <a:ext uri="{9D8B030D-6E8A-4147-A177-3AD203B41FA5}">
                      <a16:colId xmlns:a16="http://schemas.microsoft.com/office/drawing/2014/main" val="1139535878"/>
                    </a:ext>
                  </a:extLst>
                </a:gridCol>
                <a:gridCol w="794657">
                  <a:extLst>
                    <a:ext uri="{9D8B030D-6E8A-4147-A177-3AD203B41FA5}">
                      <a16:colId xmlns:a16="http://schemas.microsoft.com/office/drawing/2014/main" val="3335613393"/>
                    </a:ext>
                  </a:extLst>
                </a:gridCol>
              </a:tblGrid>
              <a:tr h="467925">
                <a:tc>
                  <a:txBody>
                    <a:bodyPr/>
                    <a:lstStyle/>
                    <a:p>
                      <a:pPr marL="0" marR="0" algn="ctr" fontAlgn="base" hangingPunct="0">
                        <a:spcBef>
                          <a:spcPts val="0"/>
                        </a:spcBef>
                        <a:spcAft>
                          <a:spcPts val="0"/>
                        </a:spcAft>
                      </a:pPr>
                      <a:r>
                        <a:rPr lang="en-GB" sz="1200" u="sng" dirty="0">
                          <a:effectLst/>
                        </a:rPr>
                        <a:t>Carrier Frequency (MHz)</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err="1">
                          <a:effectLst/>
                        </a:rPr>
                        <a:t>RB</a:t>
                      </a:r>
                      <a:r>
                        <a:rPr lang="en-GB" sz="1200" u="sng" baseline="-25000" dirty="0" err="1">
                          <a:effectLst/>
                        </a:rPr>
                        <a:t>Start</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a:effectLst/>
                        </a:rPr>
                        <a:t>A-MPR</a:t>
                      </a:r>
                      <a:r>
                        <a:rPr lang="en-GB" sz="1200" u="sng" baseline="-25000">
                          <a:effectLst/>
                        </a:rPr>
                        <a:t>Base</a:t>
                      </a:r>
                      <a:r>
                        <a:rPr lang="en-GB" sz="1200" u="sng">
                          <a:effectLst/>
                        </a:rPr>
                        <a:t> (dB)</a:t>
                      </a:r>
                      <a:endParaRPr lang="en-US" sz="120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err="1">
                          <a:effectLst/>
                        </a:rPr>
                        <a:t>AMPR</a:t>
                      </a:r>
                      <a:r>
                        <a:rPr lang="en-GB" sz="1200" u="sng" baseline="-25000" dirty="0" err="1">
                          <a:effectLst/>
                        </a:rPr>
                        <a:t>Step</a:t>
                      </a:r>
                      <a:r>
                        <a:rPr lang="en-GB" sz="1200" u="sng" dirty="0">
                          <a:effectLst/>
                        </a:rPr>
                        <a:t> (dB)</a:t>
                      </a:r>
                      <a:endParaRPr lang="en-US" sz="1200" dirty="0">
                        <a:effectLst/>
                        <a:latin typeface="Times New Roman" panose="02020603050405020304" pitchFamily="18" charset="0"/>
                        <a:ea typeface="SimSun" panose="02010600030101010101" pitchFamily="2" charset="-122"/>
                      </a:endParaRPr>
                    </a:p>
                  </a:txBody>
                  <a:tcPr marL="48283" marR="48283" marT="0" marB="0"/>
                </a:tc>
                <a:extLst>
                  <a:ext uri="{0D108BD9-81ED-4DB2-BD59-A6C34878D82A}">
                    <a16:rowId xmlns:a16="http://schemas.microsoft.com/office/drawing/2014/main" val="2634062568"/>
                  </a:ext>
                </a:extLst>
              </a:tr>
              <a:tr h="233963">
                <a:tc rowSpan="5">
                  <a:txBody>
                    <a:bodyPr/>
                    <a:lstStyle/>
                    <a:p>
                      <a:pPr marL="0" marR="0" algn="ctr" fontAlgn="base" hangingPunct="0">
                        <a:spcBef>
                          <a:spcPts val="0"/>
                        </a:spcBef>
                        <a:spcAft>
                          <a:spcPts val="600"/>
                        </a:spcAft>
                      </a:pPr>
                      <a:r>
                        <a:rPr lang="en-GB" sz="1200" u="sng" dirty="0">
                          <a:effectLst/>
                        </a:rPr>
                        <a:t>5860</a:t>
                      </a:r>
                      <a:endParaRPr lang="en-US" sz="1200" dirty="0">
                        <a:effectLst/>
                        <a:latin typeface="Times New Roman" panose="02020603050405020304" pitchFamily="18" charset="0"/>
                        <a:ea typeface="SimSun" panose="02010600030101010101" pitchFamily="2" charset="-122"/>
                      </a:endParaRPr>
                    </a:p>
                  </a:txBody>
                  <a:tcPr marL="48283" marR="48283" marT="0" marB="0" anchor="ctr"/>
                </a:tc>
                <a:tc>
                  <a:txBody>
                    <a:bodyPr/>
                    <a:lstStyle/>
                    <a:p>
                      <a:pPr marL="0" marR="0" algn="ctr" fontAlgn="base" hangingPunct="0">
                        <a:spcBef>
                          <a:spcPts val="0"/>
                        </a:spcBef>
                        <a:spcAft>
                          <a:spcPts val="600"/>
                        </a:spcAft>
                      </a:pPr>
                      <a:r>
                        <a:rPr lang="en-GB" sz="1200" u="sng" dirty="0">
                          <a:effectLst/>
                        </a:rPr>
                        <a:t>0 to 1</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a:effectLst/>
                        </a:rPr>
                        <a:t>≤ 25</a:t>
                      </a:r>
                      <a:endParaRPr lang="en-US" sz="120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US" sz="1200" dirty="0">
                          <a:effectLst/>
                          <a:latin typeface="Times New Roman" panose="02020603050405020304" pitchFamily="18" charset="0"/>
                          <a:ea typeface="SimSun" panose="02010600030101010101" pitchFamily="2" charset="-122"/>
                        </a:rPr>
                        <a:t>0</a:t>
                      </a:r>
                    </a:p>
                  </a:txBody>
                  <a:tcPr marL="48283" marR="48283" marT="0" marB="0" anchor="ctr"/>
                </a:tc>
                <a:extLst>
                  <a:ext uri="{0D108BD9-81ED-4DB2-BD59-A6C34878D82A}">
                    <a16:rowId xmlns:a16="http://schemas.microsoft.com/office/drawing/2014/main" val="1298590638"/>
                  </a:ext>
                </a:extLst>
              </a:tr>
              <a:tr h="233963">
                <a:tc vMerge="1">
                  <a:txBody>
                    <a:bodyPr/>
                    <a:lstStyle/>
                    <a:p>
                      <a:endParaRPr lang="en-US"/>
                    </a:p>
                  </a:txBody>
                  <a:tcPr/>
                </a:tc>
                <a:tc>
                  <a:txBody>
                    <a:bodyPr/>
                    <a:lstStyle/>
                    <a:p>
                      <a:pPr marL="0" marR="0" algn="ctr" fontAlgn="base" hangingPunct="0">
                        <a:spcBef>
                          <a:spcPts val="0"/>
                        </a:spcBef>
                        <a:spcAft>
                          <a:spcPts val="600"/>
                        </a:spcAft>
                      </a:pPr>
                      <a:r>
                        <a:rPr lang="en-GB" sz="1200" u="sng">
                          <a:effectLst/>
                        </a:rPr>
                        <a:t>2 to 4</a:t>
                      </a:r>
                      <a:endParaRPr lang="en-US" sz="120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a:effectLst/>
                        </a:rPr>
                        <a:t>≤ 12</a:t>
                      </a:r>
                      <a:endParaRPr lang="en-US" sz="120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US" sz="1200" dirty="0">
                          <a:effectLst/>
                          <a:latin typeface="Times New Roman" panose="02020603050405020304" pitchFamily="18" charset="0"/>
                          <a:ea typeface="SimSun" panose="02010600030101010101" pitchFamily="2" charset="-122"/>
                        </a:rPr>
                        <a:t>0.20</a:t>
                      </a:r>
                    </a:p>
                  </a:txBody>
                  <a:tcPr marL="48283" marR="48283" marT="0" marB="0" anchor="ctr"/>
                </a:tc>
                <a:extLst>
                  <a:ext uri="{0D108BD9-81ED-4DB2-BD59-A6C34878D82A}">
                    <a16:rowId xmlns:a16="http://schemas.microsoft.com/office/drawing/2014/main" val="885835426"/>
                  </a:ext>
                </a:extLst>
              </a:tr>
              <a:tr h="233963">
                <a:tc vMerge="1">
                  <a:txBody>
                    <a:bodyPr/>
                    <a:lstStyle/>
                    <a:p>
                      <a:endParaRPr lang="en-US"/>
                    </a:p>
                  </a:txBody>
                  <a:tcPr/>
                </a:tc>
                <a:tc>
                  <a:txBody>
                    <a:bodyPr/>
                    <a:lstStyle/>
                    <a:p>
                      <a:pPr marL="0" marR="0" algn="ctr" fontAlgn="base" hangingPunct="0">
                        <a:spcBef>
                          <a:spcPts val="0"/>
                        </a:spcBef>
                        <a:spcAft>
                          <a:spcPts val="600"/>
                        </a:spcAft>
                      </a:pPr>
                      <a:r>
                        <a:rPr lang="en-GB" sz="1200" u="sng">
                          <a:effectLst/>
                        </a:rPr>
                        <a:t>5 to 7</a:t>
                      </a:r>
                      <a:endParaRPr lang="en-US" sz="120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a:effectLst/>
                        </a:rPr>
                        <a:t>≤ 10.5</a:t>
                      </a:r>
                      <a:endParaRPr lang="en-US" sz="120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US" sz="1200" dirty="0">
                          <a:effectLst/>
                          <a:latin typeface="Times New Roman" panose="02020603050405020304" pitchFamily="18" charset="0"/>
                          <a:ea typeface="SimSun" panose="02010600030101010101" pitchFamily="2" charset="-122"/>
                        </a:rPr>
                        <a:t>0.30</a:t>
                      </a:r>
                    </a:p>
                  </a:txBody>
                  <a:tcPr marL="48283" marR="48283" marT="0" marB="0" anchor="ctr"/>
                </a:tc>
                <a:extLst>
                  <a:ext uri="{0D108BD9-81ED-4DB2-BD59-A6C34878D82A}">
                    <a16:rowId xmlns:a16="http://schemas.microsoft.com/office/drawing/2014/main" val="1522821441"/>
                  </a:ext>
                </a:extLst>
              </a:tr>
              <a:tr h="233963">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8 to 10</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a:effectLst/>
                        </a:rPr>
                        <a:t>≤ 8</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US" sz="1200" dirty="0">
                          <a:effectLst/>
                          <a:latin typeface="Times New Roman" panose="02020603050405020304" pitchFamily="18" charset="0"/>
                          <a:ea typeface="SimSun" panose="02010600030101010101" pitchFamily="2" charset="-122"/>
                        </a:rPr>
                        <a:t>0.35</a:t>
                      </a:r>
                    </a:p>
                  </a:txBody>
                  <a:tcPr marL="48283" marR="48283" marT="0" marB="0" anchor="ctr"/>
                </a:tc>
                <a:extLst>
                  <a:ext uri="{0D108BD9-81ED-4DB2-BD59-A6C34878D82A}">
                    <a16:rowId xmlns:a16="http://schemas.microsoft.com/office/drawing/2014/main" val="840362021"/>
                  </a:ext>
                </a:extLst>
              </a:tr>
              <a:tr h="233963">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11 to 13</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a:effectLst/>
                        </a:rPr>
                        <a:t>≤ 7</a:t>
                      </a:r>
                      <a:endParaRPr lang="en-US" sz="120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US" sz="1200" dirty="0">
                          <a:effectLst/>
                          <a:latin typeface="Times New Roman" panose="02020603050405020304" pitchFamily="18" charset="0"/>
                          <a:ea typeface="SimSun" panose="02010600030101010101" pitchFamily="2" charset="-122"/>
                        </a:rPr>
                        <a:t>0.4</a:t>
                      </a:r>
                    </a:p>
                  </a:txBody>
                  <a:tcPr marL="48283" marR="48283" marT="0" marB="0" anchor="ctr"/>
                </a:tc>
                <a:extLst>
                  <a:ext uri="{0D108BD9-81ED-4DB2-BD59-A6C34878D82A}">
                    <a16:rowId xmlns:a16="http://schemas.microsoft.com/office/drawing/2014/main" val="3972341074"/>
                  </a:ext>
                </a:extLst>
              </a:tr>
              <a:tr h="233963">
                <a:tc rowSpan="7">
                  <a:txBody>
                    <a:bodyPr/>
                    <a:lstStyle/>
                    <a:p>
                      <a:pPr marL="0" marR="0" algn="ctr" fontAlgn="base" hangingPunct="0">
                        <a:spcBef>
                          <a:spcPts val="0"/>
                        </a:spcBef>
                        <a:spcAft>
                          <a:spcPts val="600"/>
                        </a:spcAft>
                      </a:pPr>
                      <a:r>
                        <a:rPr lang="en-GB" sz="1200" u="sng" dirty="0">
                          <a:solidFill>
                            <a:schemeClr val="bg1"/>
                          </a:solidFill>
                          <a:effectLst/>
                        </a:rPr>
                        <a:t>5870, 5880, 5890, 5900,5910</a:t>
                      </a:r>
                      <a:r>
                        <a:rPr lang="en-GB" sz="1200" u="sng" dirty="0">
                          <a:effectLst/>
                        </a:rPr>
                        <a:t>, 5920</a:t>
                      </a:r>
                      <a:endParaRPr lang="en-US" sz="1200" dirty="0">
                        <a:effectLst/>
                        <a:latin typeface="Times New Roman" panose="02020603050405020304" pitchFamily="18" charset="0"/>
                        <a:ea typeface="SimSun" panose="02010600030101010101" pitchFamily="2" charset="-122"/>
                      </a:endParaRPr>
                    </a:p>
                  </a:txBody>
                  <a:tcPr marL="48283" marR="48283" marT="0" marB="0" anchor="ctr"/>
                </a:tc>
                <a:tc>
                  <a:txBody>
                    <a:bodyPr/>
                    <a:lstStyle/>
                    <a:p>
                      <a:pPr marL="0" marR="0" algn="ctr" fontAlgn="base" hangingPunct="0">
                        <a:spcBef>
                          <a:spcPts val="0"/>
                        </a:spcBef>
                        <a:spcAft>
                          <a:spcPts val="600"/>
                        </a:spcAft>
                      </a:pPr>
                      <a:r>
                        <a:rPr lang="en-GB" sz="1200" u="sng" dirty="0">
                          <a:effectLst/>
                        </a:rPr>
                        <a:t>0 to 1</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a:effectLst/>
                        </a:rPr>
                        <a:t>≤ 5.5</a:t>
                      </a:r>
                      <a:endParaRPr lang="en-US" sz="1200" dirty="0">
                        <a:effectLst/>
                        <a:latin typeface="Times New Roman" panose="02020603050405020304" pitchFamily="18" charset="0"/>
                        <a:ea typeface="SimSun" panose="02010600030101010101" pitchFamily="2" charset="-122"/>
                      </a:endParaRPr>
                    </a:p>
                  </a:txBody>
                  <a:tcPr marL="48283" marR="48283" marT="0" marB="0"/>
                </a:tc>
                <a:tc rowSpan="7">
                  <a:txBody>
                    <a:bodyPr/>
                    <a:lstStyle/>
                    <a:p>
                      <a:pPr marL="0" marR="0" algn="ctr" fontAlgn="base" hangingPunct="0">
                        <a:spcBef>
                          <a:spcPts val="0"/>
                        </a:spcBef>
                        <a:spcAft>
                          <a:spcPts val="600"/>
                        </a:spcAft>
                      </a:pPr>
                      <a:r>
                        <a:rPr lang="en-GB" sz="1200" u="sng" dirty="0">
                          <a:effectLst/>
                        </a:rPr>
                        <a:t>0.4</a:t>
                      </a:r>
                      <a:endParaRPr lang="en-US" sz="1200" dirty="0">
                        <a:effectLst/>
                        <a:latin typeface="Times New Roman" panose="02020603050405020304" pitchFamily="18" charset="0"/>
                        <a:ea typeface="SimSun" panose="02010600030101010101" pitchFamily="2" charset="-122"/>
                      </a:endParaRPr>
                    </a:p>
                  </a:txBody>
                  <a:tcPr marL="48283" marR="48283" marT="0" marB="0" anchor="ctr"/>
                </a:tc>
                <a:extLst>
                  <a:ext uri="{0D108BD9-81ED-4DB2-BD59-A6C34878D82A}">
                    <a16:rowId xmlns:a16="http://schemas.microsoft.com/office/drawing/2014/main" val="316556401"/>
                  </a:ext>
                </a:extLst>
              </a:tr>
              <a:tr h="233963">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2 to 4</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a:effectLst/>
                        </a:rPr>
                        <a:t>≤ 4.5</a:t>
                      </a:r>
                      <a:endParaRPr lang="en-US" sz="1200" dirty="0">
                        <a:effectLst/>
                        <a:latin typeface="Times New Roman" panose="02020603050405020304" pitchFamily="18" charset="0"/>
                        <a:ea typeface="SimSun" panose="02010600030101010101" pitchFamily="2" charset="-122"/>
                      </a:endParaRPr>
                    </a:p>
                  </a:txBody>
                  <a:tcPr marL="48283" marR="48283" marT="0" marB="0"/>
                </a:tc>
                <a:tc vMerge="1">
                  <a:txBody>
                    <a:bodyPr/>
                    <a:lstStyle/>
                    <a:p>
                      <a:endParaRPr lang="en-US"/>
                    </a:p>
                  </a:txBody>
                  <a:tcPr/>
                </a:tc>
                <a:extLst>
                  <a:ext uri="{0D108BD9-81ED-4DB2-BD59-A6C34878D82A}">
                    <a16:rowId xmlns:a16="http://schemas.microsoft.com/office/drawing/2014/main" val="3529065635"/>
                  </a:ext>
                </a:extLst>
              </a:tr>
              <a:tr h="233963">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5 to 6</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a:effectLst/>
                        </a:rPr>
                        <a:t>≤ 3.0</a:t>
                      </a:r>
                      <a:endParaRPr lang="en-US" sz="1200" dirty="0">
                        <a:effectLst/>
                        <a:latin typeface="Times New Roman" panose="02020603050405020304" pitchFamily="18" charset="0"/>
                        <a:ea typeface="SimSun" panose="02010600030101010101" pitchFamily="2" charset="-122"/>
                      </a:endParaRPr>
                    </a:p>
                  </a:txBody>
                  <a:tcPr marL="48283" marR="48283" marT="0" marB="0"/>
                </a:tc>
                <a:tc vMerge="1">
                  <a:txBody>
                    <a:bodyPr/>
                    <a:lstStyle/>
                    <a:p>
                      <a:endParaRPr lang="en-US"/>
                    </a:p>
                  </a:txBody>
                  <a:tcPr/>
                </a:tc>
                <a:extLst>
                  <a:ext uri="{0D108BD9-81ED-4DB2-BD59-A6C34878D82A}">
                    <a16:rowId xmlns:a16="http://schemas.microsoft.com/office/drawing/2014/main" val="4285632013"/>
                  </a:ext>
                </a:extLst>
              </a:tr>
              <a:tr h="233963">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7 </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kern="1200" dirty="0">
                          <a:solidFill>
                            <a:schemeClr val="dk1"/>
                          </a:solidFill>
                          <a:effectLst/>
                          <a:latin typeface="+mn-lt"/>
                          <a:ea typeface="+mn-ea"/>
                          <a:cs typeface="+mn-cs"/>
                        </a:rPr>
                        <a:t>≤ 2.5</a:t>
                      </a:r>
                      <a:endParaRPr lang="en-US" sz="1200" dirty="0">
                        <a:effectLst/>
                        <a:latin typeface="Times New Roman" panose="02020603050405020304" pitchFamily="18" charset="0"/>
                        <a:ea typeface="SimSun" panose="02010600030101010101" pitchFamily="2" charset="-122"/>
                      </a:endParaRPr>
                    </a:p>
                  </a:txBody>
                  <a:tcPr marL="48283" marR="48283" marT="0" marB="0"/>
                </a:tc>
                <a:tc vMerge="1">
                  <a:txBody>
                    <a:bodyPr/>
                    <a:lstStyle/>
                    <a:p>
                      <a:endParaRPr lang="en-US"/>
                    </a:p>
                  </a:txBody>
                  <a:tcPr/>
                </a:tc>
                <a:extLst>
                  <a:ext uri="{0D108BD9-81ED-4DB2-BD59-A6C34878D82A}">
                    <a16:rowId xmlns:a16="http://schemas.microsoft.com/office/drawing/2014/main" val="1737102263"/>
                  </a:ext>
                </a:extLst>
              </a:tr>
              <a:tr h="259779">
                <a:tc vMerge="1">
                  <a:txBody>
                    <a:bodyPr/>
                    <a:lstStyle/>
                    <a:p>
                      <a:endParaRPr lang="en-US"/>
                    </a:p>
                  </a:txBody>
                  <a:tcPr/>
                </a:tc>
                <a:tc>
                  <a:txBody>
                    <a:bodyPr/>
                    <a:lstStyle/>
                    <a:p>
                      <a:pPr algn="ctr"/>
                      <a:r>
                        <a:rPr lang="en-US" sz="1200" u="sng" kern="1200" dirty="0">
                          <a:solidFill>
                            <a:schemeClr val="dk1"/>
                          </a:solidFill>
                          <a:effectLst/>
                          <a:latin typeface="+mn-lt"/>
                          <a:ea typeface="+mn-ea"/>
                          <a:cs typeface="+mn-cs"/>
                        </a:rPr>
                        <a:t>8 to 9</a:t>
                      </a:r>
                    </a:p>
                  </a:txBody>
                  <a:tcPr marL="48283" marR="48283"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 </a:t>
                      </a:r>
                      <a:r>
                        <a:rPr lang="en-GB" sz="1200" u="sng" kern="1200" dirty="0">
                          <a:solidFill>
                            <a:schemeClr val="dk1"/>
                          </a:solidFill>
                          <a:effectLst/>
                          <a:latin typeface="+mn-lt"/>
                          <a:ea typeface="+mn-ea"/>
                          <a:cs typeface="+mn-cs"/>
                        </a:rPr>
                        <a:t>≤ 3.0</a:t>
                      </a:r>
                      <a:endParaRPr lang="en-US" sz="1200" u="sng" kern="1200" dirty="0">
                        <a:solidFill>
                          <a:schemeClr val="dk1"/>
                        </a:solidFill>
                        <a:effectLst/>
                        <a:latin typeface="+mn-lt"/>
                        <a:ea typeface="+mn-ea"/>
                        <a:cs typeface="+mn-cs"/>
                      </a:endParaRPr>
                    </a:p>
                  </a:txBody>
                  <a:tcPr marL="48283" marR="48283" marT="0" marB="0"/>
                </a:tc>
                <a:tc vMerge="1">
                  <a:txBody>
                    <a:bodyPr/>
                    <a:lstStyle/>
                    <a:p>
                      <a:endParaRPr lang="en-US"/>
                    </a:p>
                  </a:txBody>
                  <a:tcPr/>
                </a:tc>
                <a:extLst>
                  <a:ext uri="{0D108BD9-81ED-4DB2-BD59-A6C34878D82A}">
                    <a16:rowId xmlns:a16="http://schemas.microsoft.com/office/drawing/2014/main" val="4005805816"/>
                  </a:ext>
                </a:extLst>
              </a:tr>
              <a:tr h="233963">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10 to 11</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a:effectLst/>
                        </a:rPr>
                        <a:t>≤ 4.5</a:t>
                      </a:r>
                      <a:endParaRPr lang="en-US" sz="1200" dirty="0">
                        <a:effectLst/>
                        <a:latin typeface="Times New Roman" panose="02020603050405020304" pitchFamily="18" charset="0"/>
                        <a:ea typeface="SimSun" panose="02010600030101010101" pitchFamily="2" charset="-122"/>
                      </a:endParaRPr>
                    </a:p>
                  </a:txBody>
                  <a:tcPr marL="48283" marR="48283" marT="0" marB="0"/>
                </a:tc>
                <a:tc vMerge="1">
                  <a:txBody>
                    <a:bodyPr/>
                    <a:lstStyle/>
                    <a:p>
                      <a:endParaRPr lang="en-US"/>
                    </a:p>
                  </a:txBody>
                  <a:tcPr/>
                </a:tc>
                <a:extLst>
                  <a:ext uri="{0D108BD9-81ED-4DB2-BD59-A6C34878D82A}">
                    <a16:rowId xmlns:a16="http://schemas.microsoft.com/office/drawing/2014/main" val="1250308492"/>
                  </a:ext>
                </a:extLst>
              </a:tr>
              <a:tr h="233963">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12 to 13</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a:effectLst/>
                        </a:rPr>
                        <a:t>≤ 6.0</a:t>
                      </a:r>
                      <a:endParaRPr lang="en-US" sz="1200" dirty="0">
                        <a:effectLst/>
                        <a:latin typeface="Times New Roman" panose="02020603050405020304" pitchFamily="18" charset="0"/>
                        <a:ea typeface="SimSun" panose="02010600030101010101" pitchFamily="2" charset="-122"/>
                      </a:endParaRPr>
                    </a:p>
                  </a:txBody>
                  <a:tcPr marL="48283" marR="48283" marT="0" marB="0"/>
                </a:tc>
                <a:tc vMerge="1">
                  <a:txBody>
                    <a:bodyPr/>
                    <a:lstStyle/>
                    <a:p>
                      <a:endParaRPr lang="en-US"/>
                    </a:p>
                  </a:txBody>
                  <a:tcPr/>
                </a:tc>
                <a:extLst>
                  <a:ext uri="{0D108BD9-81ED-4DB2-BD59-A6C34878D82A}">
                    <a16:rowId xmlns:a16="http://schemas.microsoft.com/office/drawing/2014/main" val="3727975350"/>
                  </a:ext>
                </a:extLst>
              </a:tr>
            </a:tbl>
          </a:graphicData>
        </a:graphic>
      </p:graphicFrame>
      <p:sp>
        <p:nvSpPr>
          <p:cNvPr id="7" name="TextBox 6">
            <a:extLst>
              <a:ext uri="{FF2B5EF4-FFF2-40B4-BE49-F238E27FC236}">
                <a16:creationId xmlns:a16="http://schemas.microsoft.com/office/drawing/2014/main" id="{D66F7EAC-C25B-4B6C-A62B-2FDC5F44A522}"/>
              </a:ext>
            </a:extLst>
          </p:cNvPr>
          <p:cNvSpPr txBox="1"/>
          <p:nvPr/>
        </p:nvSpPr>
        <p:spPr>
          <a:xfrm>
            <a:off x="5986093" y="4829809"/>
            <a:ext cx="1261884"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SCS=30 kHz</a:t>
            </a:r>
          </a:p>
        </p:txBody>
      </p:sp>
      <p:graphicFrame>
        <p:nvGraphicFramePr>
          <p:cNvPr id="8" name="Table 7">
            <a:extLst>
              <a:ext uri="{FF2B5EF4-FFF2-40B4-BE49-F238E27FC236}">
                <a16:creationId xmlns:a16="http://schemas.microsoft.com/office/drawing/2014/main" id="{8AF8DC9D-968D-42BB-9D30-346B2F3B807E}"/>
              </a:ext>
            </a:extLst>
          </p:cNvPr>
          <p:cNvGraphicFramePr>
            <a:graphicFrameLocks noGrp="1"/>
          </p:cNvGraphicFramePr>
          <p:nvPr>
            <p:extLst>
              <p:ext uri="{D42A27DB-BD31-4B8C-83A1-F6EECF244321}">
                <p14:modId xmlns:p14="http://schemas.microsoft.com/office/powerpoint/2010/main" val="3565429397"/>
              </p:ext>
            </p:extLst>
          </p:nvPr>
        </p:nvGraphicFramePr>
        <p:xfrm>
          <a:off x="350245" y="1161602"/>
          <a:ext cx="3848044" cy="4067162"/>
        </p:xfrm>
        <a:graphic>
          <a:graphicData uri="http://schemas.openxmlformats.org/drawingml/2006/table">
            <a:tbl>
              <a:tblPr firstRow="1" firstCol="1" bandRow="1">
                <a:tableStyleId>{5C22544A-7EE6-4342-B048-85BDC9FD1C3A}</a:tableStyleId>
              </a:tblPr>
              <a:tblGrid>
                <a:gridCol w="1312108">
                  <a:extLst>
                    <a:ext uri="{9D8B030D-6E8A-4147-A177-3AD203B41FA5}">
                      <a16:colId xmlns:a16="http://schemas.microsoft.com/office/drawing/2014/main" val="1004887273"/>
                    </a:ext>
                  </a:extLst>
                </a:gridCol>
                <a:gridCol w="845864">
                  <a:extLst>
                    <a:ext uri="{9D8B030D-6E8A-4147-A177-3AD203B41FA5}">
                      <a16:colId xmlns:a16="http://schemas.microsoft.com/office/drawing/2014/main" val="1023204024"/>
                    </a:ext>
                  </a:extLst>
                </a:gridCol>
                <a:gridCol w="857260">
                  <a:extLst>
                    <a:ext uri="{9D8B030D-6E8A-4147-A177-3AD203B41FA5}">
                      <a16:colId xmlns:a16="http://schemas.microsoft.com/office/drawing/2014/main" val="865169563"/>
                    </a:ext>
                  </a:extLst>
                </a:gridCol>
                <a:gridCol w="832812">
                  <a:extLst>
                    <a:ext uri="{9D8B030D-6E8A-4147-A177-3AD203B41FA5}">
                      <a16:colId xmlns:a16="http://schemas.microsoft.com/office/drawing/2014/main" val="772506197"/>
                    </a:ext>
                  </a:extLst>
                </a:gridCol>
              </a:tblGrid>
              <a:tr h="299550">
                <a:tc>
                  <a:txBody>
                    <a:bodyPr/>
                    <a:lstStyle/>
                    <a:p>
                      <a:pPr marL="0" marR="0" algn="ctr" fontAlgn="base" hangingPunct="0">
                        <a:spcBef>
                          <a:spcPts val="0"/>
                        </a:spcBef>
                        <a:spcAft>
                          <a:spcPts val="0"/>
                        </a:spcAft>
                      </a:pPr>
                      <a:r>
                        <a:rPr lang="en-GB" sz="1200" u="sng" dirty="0">
                          <a:effectLst/>
                        </a:rPr>
                        <a:t>Carrier Frequency (MHz)</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a:effectLst/>
                        </a:rPr>
                        <a:t>RB</a:t>
                      </a:r>
                      <a:r>
                        <a:rPr lang="en-GB" sz="1200" u="sng" baseline="-25000">
                          <a:effectLst/>
                        </a:rPr>
                        <a:t>Start</a:t>
                      </a:r>
                      <a:endParaRPr lang="en-US" sz="120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a:effectLst/>
                        </a:rPr>
                        <a:t>A-MPR</a:t>
                      </a:r>
                      <a:r>
                        <a:rPr lang="en-GB" sz="1200" u="sng" baseline="-25000">
                          <a:effectLst/>
                        </a:rPr>
                        <a:t>Base</a:t>
                      </a:r>
                      <a:r>
                        <a:rPr lang="en-GB" sz="1200" u="sng">
                          <a:effectLst/>
                        </a:rPr>
                        <a:t> (dB)</a:t>
                      </a:r>
                      <a:endParaRPr lang="en-US" sz="120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err="1">
                          <a:effectLst/>
                        </a:rPr>
                        <a:t>AMPR</a:t>
                      </a:r>
                      <a:r>
                        <a:rPr lang="en-GB" sz="1200" u="sng" baseline="-25000" dirty="0" err="1">
                          <a:effectLst/>
                        </a:rPr>
                        <a:t>Step</a:t>
                      </a:r>
                      <a:r>
                        <a:rPr lang="en-GB" sz="1200" u="sng" dirty="0">
                          <a:effectLst/>
                        </a:rPr>
                        <a:t> (dB)</a:t>
                      </a:r>
                      <a:endParaRPr lang="en-US" sz="1200" dirty="0">
                        <a:effectLst/>
                        <a:latin typeface="Times New Roman" panose="02020603050405020304" pitchFamily="18" charset="0"/>
                        <a:ea typeface="SimSun" panose="02010600030101010101" pitchFamily="2" charset="-122"/>
                      </a:endParaRPr>
                    </a:p>
                  </a:txBody>
                  <a:tcPr marL="36481" marR="36481" marT="0" marB="0"/>
                </a:tc>
                <a:extLst>
                  <a:ext uri="{0D108BD9-81ED-4DB2-BD59-A6C34878D82A}">
                    <a16:rowId xmlns:a16="http://schemas.microsoft.com/office/drawing/2014/main" val="3287349093"/>
                  </a:ext>
                </a:extLst>
              </a:tr>
              <a:tr h="149775">
                <a:tc rowSpan="9">
                  <a:txBody>
                    <a:bodyPr/>
                    <a:lstStyle/>
                    <a:p>
                      <a:pPr marL="0" marR="0" algn="ctr" fontAlgn="base" hangingPunct="0">
                        <a:spcBef>
                          <a:spcPts val="0"/>
                        </a:spcBef>
                        <a:spcAft>
                          <a:spcPts val="600"/>
                        </a:spcAft>
                      </a:pPr>
                      <a:r>
                        <a:rPr lang="en-GB" sz="1200" u="sng" dirty="0">
                          <a:effectLst/>
                        </a:rPr>
                        <a:t>5860</a:t>
                      </a:r>
                      <a:endParaRPr lang="en-US" sz="1200" dirty="0">
                        <a:effectLst/>
                        <a:latin typeface="Times New Roman" panose="02020603050405020304" pitchFamily="18" charset="0"/>
                        <a:ea typeface="SimSun" panose="02010600030101010101" pitchFamily="2" charset="-122"/>
                      </a:endParaRPr>
                    </a:p>
                  </a:txBody>
                  <a:tcPr marL="36481" marR="36481" marT="0" marB="0" anchor="ctr"/>
                </a:tc>
                <a:tc>
                  <a:txBody>
                    <a:bodyPr/>
                    <a:lstStyle/>
                    <a:p>
                      <a:pPr marL="0" marR="0" algn="ctr" fontAlgn="base" hangingPunct="0">
                        <a:spcBef>
                          <a:spcPts val="0"/>
                        </a:spcBef>
                        <a:spcAft>
                          <a:spcPts val="600"/>
                        </a:spcAft>
                      </a:pPr>
                      <a:r>
                        <a:rPr lang="en-GB" sz="1200" u="sng">
                          <a:effectLst/>
                        </a:rPr>
                        <a:t>0 to 1</a:t>
                      </a:r>
                      <a:endParaRPr lang="en-US" sz="120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25</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defTabSz="914400" rtl="0" eaLnBrk="1" fontAlgn="base" latinLnBrk="0" hangingPunct="0">
                        <a:spcBef>
                          <a:spcPts val="0"/>
                        </a:spcBef>
                        <a:spcAft>
                          <a:spcPts val="600"/>
                        </a:spcAft>
                      </a:pPr>
                      <a:r>
                        <a:rPr lang="en-US" sz="1200" u="sng" kern="1200" dirty="0">
                          <a:solidFill>
                            <a:schemeClr val="dk1"/>
                          </a:solidFill>
                          <a:effectLst/>
                          <a:latin typeface="+mn-lt"/>
                          <a:ea typeface="+mn-ea"/>
                          <a:cs typeface="+mn-cs"/>
                        </a:rPr>
                        <a:t>0</a:t>
                      </a:r>
                    </a:p>
                  </a:txBody>
                  <a:tcPr marL="36481" marR="36481" marT="0" marB="0" anchor="ctr"/>
                </a:tc>
                <a:extLst>
                  <a:ext uri="{0D108BD9-81ED-4DB2-BD59-A6C34878D82A}">
                    <a16:rowId xmlns:a16="http://schemas.microsoft.com/office/drawing/2014/main" val="1365093148"/>
                  </a:ext>
                </a:extLst>
              </a:tr>
              <a:tr h="224662">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2 to 3</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17</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defTabSz="914400" rtl="0" eaLnBrk="1" fontAlgn="base" latinLnBrk="0" hangingPunct="0">
                        <a:spcBef>
                          <a:spcPts val="0"/>
                        </a:spcBef>
                        <a:spcAft>
                          <a:spcPts val="600"/>
                        </a:spcAft>
                      </a:pPr>
                      <a:r>
                        <a:rPr lang="en-US" sz="1200" u="sng" kern="1200" dirty="0">
                          <a:solidFill>
                            <a:schemeClr val="dk1"/>
                          </a:solidFill>
                          <a:effectLst/>
                          <a:latin typeface="+mn-lt"/>
                          <a:ea typeface="+mn-ea"/>
                          <a:cs typeface="+mn-cs"/>
                        </a:rPr>
                        <a:t>0.1</a:t>
                      </a:r>
                    </a:p>
                  </a:txBody>
                  <a:tcPr marL="36481" marR="36481" marT="0" marB="0" anchor="ctr"/>
                </a:tc>
                <a:extLst>
                  <a:ext uri="{0D108BD9-81ED-4DB2-BD59-A6C34878D82A}">
                    <a16:rowId xmlns:a16="http://schemas.microsoft.com/office/drawing/2014/main" val="408551067"/>
                  </a:ext>
                </a:extLst>
              </a:tr>
              <a:tr h="224662">
                <a:tc vMerge="1">
                  <a:txBody>
                    <a:bodyPr/>
                    <a:lstStyle/>
                    <a:p>
                      <a:endParaRPr lang="en-US"/>
                    </a:p>
                  </a:txBody>
                  <a:tcPr/>
                </a:tc>
                <a:tc>
                  <a:txBody>
                    <a:bodyPr/>
                    <a:lstStyle/>
                    <a:p>
                      <a:pPr marL="0" marR="0" algn="ctr" fontAlgn="base" hangingPunct="0">
                        <a:spcBef>
                          <a:spcPts val="0"/>
                        </a:spcBef>
                        <a:spcAft>
                          <a:spcPts val="600"/>
                        </a:spcAft>
                      </a:pPr>
                      <a:r>
                        <a:rPr lang="en-GB" sz="1200" u="sng" dirty="0">
                          <a:solidFill>
                            <a:schemeClr val="tx1"/>
                          </a:solidFill>
                          <a:effectLst/>
                        </a:rPr>
                        <a:t>4 to 7</a:t>
                      </a:r>
                      <a:endParaRPr lang="en-US" sz="1200" dirty="0">
                        <a:solidFill>
                          <a:schemeClr val="tx1"/>
                        </a:solidFill>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14</a:t>
                      </a:r>
                      <a:endParaRPr lang="en-US" sz="1200" dirty="0">
                        <a:solidFill>
                          <a:srgbClr val="FF0000"/>
                        </a:solidFill>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defTabSz="914400" rtl="0" eaLnBrk="1" fontAlgn="base" latinLnBrk="0" hangingPunct="0">
                        <a:spcBef>
                          <a:spcPts val="0"/>
                        </a:spcBef>
                        <a:spcAft>
                          <a:spcPts val="600"/>
                        </a:spcAft>
                      </a:pPr>
                      <a:r>
                        <a:rPr lang="en-US" sz="1200" u="sng" kern="1200" dirty="0">
                          <a:solidFill>
                            <a:schemeClr val="dk1"/>
                          </a:solidFill>
                          <a:effectLst/>
                          <a:latin typeface="+mn-lt"/>
                          <a:ea typeface="+mn-ea"/>
                          <a:cs typeface="+mn-cs"/>
                        </a:rPr>
                        <a:t>0.15</a:t>
                      </a:r>
                    </a:p>
                  </a:txBody>
                  <a:tcPr marL="36481" marR="36481" marT="0" marB="0" anchor="ctr"/>
                </a:tc>
                <a:extLst>
                  <a:ext uri="{0D108BD9-81ED-4DB2-BD59-A6C34878D82A}">
                    <a16:rowId xmlns:a16="http://schemas.microsoft.com/office/drawing/2014/main" val="4077966066"/>
                  </a:ext>
                </a:extLst>
              </a:tr>
              <a:tr h="224662">
                <a:tc vMerge="1">
                  <a:txBody>
                    <a:bodyPr/>
                    <a:lstStyle/>
                    <a:p>
                      <a:endParaRPr lang="en-US"/>
                    </a:p>
                  </a:txBody>
                  <a:tcPr/>
                </a:tc>
                <a:tc>
                  <a:txBody>
                    <a:bodyPr/>
                    <a:lstStyle/>
                    <a:p>
                      <a:pPr marL="0" marR="0" algn="ctr" fontAlgn="base" hangingPunct="0">
                        <a:spcBef>
                          <a:spcPts val="0"/>
                        </a:spcBef>
                        <a:spcAft>
                          <a:spcPts val="600"/>
                        </a:spcAft>
                      </a:pPr>
                      <a:r>
                        <a:rPr lang="en-GB" sz="1200" u="sng" dirty="0">
                          <a:solidFill>
                            <a:schemeClr val="tx1"/>
                          </a:solidFill>
                          <a:effectLst/>
                        </a:rPr>
                        <a:t>8 to 10</a:t>
                      </a:r>
                      <a:endParaRPr lang="en-US" sz="1200" dirty="0">
                        <a:solidFill>
                          <a:schemeClr val="tx1"/>
                        </a:solidFill>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8.5</a:t>
                      </a:r>
                      <a:endParaRPr lang="en-US" sz="1200" dirty="0">
                        <a:solidFill>
                          <a:srgbClr val="FF0000"/>
                        </a:solidFill>
                        <a:effectLst/>
                        <a:latin typeface="Times New Roman" panose="02020603050405020304" pitchFamily="18" charset="0"/>
                        <a:ea typeface="SimSun" panose="02010600030101010101" pitchFamily="2" charset="-122"/>
                      </a:endParaRPr>
                    </a:p>
                  </a:txBody>
                  <a:tcPr marL="36481" marR="36481" marT="0" marB="0"/>
                </a:tc>
                <a:tc>
                  <a:txBody>
                    <a:bodyPr/>
                    <a:lstStyle/>
                    <a:p>
                      <a:pPr marL="0" marR="0" lvl="0" indent="0" algn="ctr" defTabSz="914400" rtl="0" eaLnBrk="1" fontAlgn="base" latinLnBrk="0" hangingPunct="0">
                        <a:lnSpc>
                          <a:spcPct val="100000"/>
                        </a:lnSpc>
                        <a:spcBef>
                          <a:spcPts val="0"/>
                        </a:spcBef>
                        <a:spcAft>
                          <a:spcPts val="600"/>
                        </a:spcAft>
                        <a:buClrTx/>
                        <a:buSzTx/>
                        <a:buFontTx/>
                        <a:buNone/>
                        <a:tabLst/>
                        <a:defRPr/>
                      </a:pPr>
                      <a:r>
                        <a:rPr lang="en-US" sz="1200" u="sng" kern="1200" dirty="0">
                          <a:solidFill>
                            <a:schemeClr val="dk1"/>
                          </a:solidFill>
                          <a:effectLst/>
                          <a:latin typeface="+mn-lt"/>
                          <a:ea typeface="+mn-ea"/>
                          <a:cs typeface="+mn-cs"/>
                        </a:rPr>
                        <a:t>0.20</a:t>
                      </a:r>
                    </a:p>
                  </a:txBody>
                  <a:tcPr marL="36481" marR="36481" marT="0" marB="0" anchor="ctr"/>
                </a:tc>
                <a:extLst>
                  <a:ext uri="{0D108BD9-81ED-4DB2-BD59-A6C34878D82A}">
                    <a16:rowId xmlns:a16="http://schemas.microsoft.com/office/drawing/2014/main" val="3725170314"/>
                  </a:ext>
                </a:extLst>
              </a:tr>
              <a:tr h="224662">
                <a:tc vMerge="1">
                  <a:txBody>
                    <a:bodyPr/>
                    <a:lstStyle/>
                    <a:p>
                      <a:endParaRPr lang="en-US"/>
                    </a:p>
                  </a:txBody>
                  <a:tcPr/>
                </a:tc>
                <a:tc>
                  <a:txBody>
                    <a:bodyPr/>
                    <a:lstStyle/>
                    <a:p>
                      <a:pPr marL="0" marR="0" algn="ctr" defTabSz="914400" rtl="0" eaLnBrk="1" fontAlgn="base" latinLnBrk="0" hangingPunct="0">
                        <a:spcBef>
                          <a:spcPts val="0"/>
                        </a:spcBef>
                        <a:spcAft>
                          <a:spcPts val="600"/>
                        </a:spcAft>
                      </a:pPr>
                      <a:r>
                        <a:rPr lang="en-US" sz="1200" u="sng" kern="1200" dirty="0">
                          <a:solidFill>
                            <a:schemeClr val="tx1"/>
                          </a:solidFill>
                          <a:effectLst/>
                          <a:latin typeface="+mn-lt"/>
                          <a:ea typeface="+mn-ea"/>
                          <a:cs typeface="+mn-cs"/>
                        </a:rPr>
                        <a:t>11 to 15</a:t>
                      </a:r>
                    </a:p>
                  </a:txBody>
                  <a:tcPr marL="36481" marR="36481"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u="sng" dirty="0">
                          <a:effectLst/>
                        </a:rPr>
                        <a:t>≤ 7.5</a:t>
                      </a:r>
                      <a:endParaRPr lang="en-US" sz="1200" dirty="0">
                        <a:solidFill>
                          <a:srgbClr val="FF0000"/>
                        </a:solidFill>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defTabSz="914400" rtl="0" eaLnBrk="1" fontAlgn="base" latinLnBrk="0" hangingPunct="0">
                        <a:spcBef>
                          <a:spcPts val="0"/>
                        </a:spcBef>
                        <a:spcAft>
                          <a:spcPts val="600"/>
                        </a:spcAft>
                      </a:pPr>
                      <a:r>
                        <a:rPr lang="en-US" sz="1200" u="sng" kern="1200" dirty="0">
                          <a:solidFill>
                            <a:schemeClr val="dk1"/>
                          </a:solidFill>
                          <a:effectLst/>
                          <a:latin typeface="+mn-lt"/>
                          <a:ea typeface="+mn-ea"/>
                          <a:cs typeface="+mn-cs"/>
                        </a:rPr>
                        <a:t>0.25</a:t>
                      </a:r>
                    </a:p>
                  </a:txBody>
                  <a:tcPr marL="36481" marR="36481" marT="0" marB="0" anchor="ctr"/>
                </a:tc>
                <a:extLst>
                  <a:ext uri="{0D108BD9-81ED-4DB2-BD59-A6C34878D82A}">
                    <a16:rowId xmlns:a16="http://schemas.microsoft.com/office/drawing/2014/main" val="1462590021"/>
                  </a:ext>
                </a:extLst>
              </a:tr>
              <a:tr h="320947">
                <a:tc vMerge="1">
                  <a:txBody>
                    <a:bodyPr/>
                    <a:lstStyle/>
                    <a:p>
                      <a:endParaRPr lang="en-US"/>
                    </a:p>
                  </a:txBody>
                  <a:tcPr/>
                </a:tc>
                <a:tc>
                  <a:txBody>
                    <a:bodyPr/>
                    <a:lstStyle/>
                    <a:p>
                      <a:pPr marL="0" marR="0" algn="ctr" defTabSz="914400" rtl="0" eaLnBrk="1" fontAlgn="base" latinLnBrk="0" hangingPunct="0">
                        <a:spcBef>
                          <a:spcPts val="0"/>
                        </a:spcBef>
                        <a:spcAft>
                          <a:spcPts val="600"/>
                        </a:spcAft>
                      </a:pPr>
                      <a:r>
                        <a:rPr lang="en-US" sz="1200" u="sng" kern="1200" dirty="0">
                          <a:solidFill>
                            <a:schemeClr val="tx1"/>
                          </a:solidFill>
                          <a:effectLst/>
                          <a:latin typeface="+mn-lt"/>
                          <a:ea typeface="+mn-ea"/>
                          <a:cs typeface="+mn-cs"/>
                        </a:rPr>
                        <a:t>16 to 20</a:t>
                      </a:r>
                    </a:p>
                  </a:txBody>
                  <a:tcPr marL="36481" marR="36481" marT="0" marB="0"/>
                </a:tc>
                <a:tc>
                  <a:txBody>
                    <a:bodyPr/>
                    <a:lstStyle/>
                    <a:p>
                      <a:pPr marL="0" marR="0" lvl="0" indent="0" algn="ctr" defTabSz="914400" rtl="0" eaLnBrk="1" fontAlgn="base" latinLnBrk="0" hangingPunct="0">
                        <a:lnSpc>
                          <a:spcPct val="100000"/>
                        </a:lnSpc>
                        <a:spcBef>
                          <a:spcPts val="0"/>
                        </a:spcBef>
                        <a:spcAft>
                          <a:spcPts val="600"/>
                        </a:spcAft>
                        <a:buClrTx/>
                        <a:buSzTx/>
                        <a:buFontTx/>
                        <a:buNone/>
                        <a:tabLst/>
                        <a:defRPr/>
                      </a:pPr>
                      <a:r>
                        <a:rPr lang="en-GB" sz="1200" u="sng" dirty="0">
                          <a:effectLst/>
                        </a:rPr>
                        <a:t>≤ 4.5</a:t>
                      </a:r>
                      <a:endParaRPr lang="en-US" sz="1200" dirty="0">
                        <a:solidFill>
                          <a:srgbClr val="FF0000"/>
                        </a:solidFill>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defTabSz="914400" rtl="0" eaLnBrk="1" fontAlgn="base" latinLnBrk="0" hangingPunct="0">
                        <a:spcBef>
                          <a:spcPts val="0"/>
                        </a:spcBef>
                        <a:spcAft>
                          <a:spcPts val="600"/>
                        </a:spcAft>
                      </a:pPr>
                      <a:r>
                        <a:rPr lang="en-US" sz="1200" u="sng" kern="1200" dirty="0">
                          <a:solidFill>
                            <a:schemeClr val="dk1"/>
                          </a:solidFill>
                          <a:effectLst/>
                          <a:latin typeface="+mn-lt"/>
                          <a:ea typeface="+mn-ea"/>
                          <a:cs typeface="+mn-cs"/>
                        </a:rPr>
                        <a:t>0.35</a:t>
                      </a:r>
                    </a:p>
                  </a:txBody>
                  <a:tcPr marL="36481" marR="36481" marT="0" marB="0" anchor="ctr"/>
                </a:tc>
                <a:extLst>
                  <a:ext uri="{0D108BD9-81ED-4DB2-BD59-A6C34878D82A}">
                    <a16:rowId xmlns:a16="http://schemas.microsoft.com/office/drawing/2014/main" val="2840228378"/>
                  </a:ext>
                </a:extLst>
              </a:tr>
              <a:tr h="170577">
                <a:tc vMerge="1">
                  <a:txBody>
                    <a:bodyPr/>
                    <a:lstStyle/>
                    <a:p>
                      <a:endParaRPr lang="en-US"/>
                    </a:p>
                  </a:txBody>
                  <a:tcPr/>
                </a:tc>
                <a:tc>
                  <a:txBody>
                    <a:bodyPr/>
                    <a:lstStyle/>
                    <a:p>
                      <a:pPr marL="0" marR="0" algn="ctr" fontAlgn="base" hangingPunct="0">
                        <a:spcBef>
                          <a:spcPts val="0"/>
                        </a:spcBef>
                        <a:spcAft>
                          <a:spcPts val="600"/>
                        </a:spcAft>
                      </a:pPr>
                      <a:r>
                        <a:rPr lang="en-GB" sz="1200" u="sng" dirty="0">
                          <a:solidFill>
                            <a:schemeClr val="tx1"/>
                          </a:solidFill>
                          <a:effectLst/>
                        </a:rPr>
                        <a:t>21 to 30</a:t>
                      </a:r>
                      <a:endParaRPr lang="en-US" sz="1200" dirty="0">
                        <a:solidFill>
                          <a:schemeClr val="tx1"/>
                        </a:solidFill>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3.0</a:t>
                      </a:r>
                      <a:endParaRPr lang="en-US" sz="1200" dirty="0">
                        <a:solidFill>
                          <a:srgbClr val="FF0000"/>
                        </a:solidFill>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defTabSz="914400" rtl="0" eaLnBrk="1" fontAlgn="base" latinLnBrk="0" hangingPunct="0">
                        <a:spcBef>
                          <a:spcPts val="0"/>
                        </a:spcBef>
                        <a:spcAft>
                          <a:spcPts val="600"/>
                        </a:spcAft>
                      </a:pPr>
                      <a:r>
                        <a:rPr lang="en-US" sz="1200" u="sng" kern="1200" dirty="0">
                          <a:solidFill>
                            <a:schemeClr val="dk1"/>
                          </a:solidFill>
                          <a:effectLst/>
                          <a:latin typeface="+mn-lt"/>
                          <a:ea typeface="+mn-ea"/>
                          <a:cs typeface="+mn-cs"/>
                        </a:rPr>
                        <a:t>0.45</a:t>
                      </a:r>
                    </a:p>
                  </a:txBody>
                  <a:tcPr marL="36481" marR="36481" marT="0" marB="0" anchor="ctr"/>
                </a:tc>
                <a:extLst>
                  <a:ext uri="{0D108BD9-81ED-4DB2-BD59-A6C34878D82A}">
                    <a16:rowId xmlns:a16="http://schemas.microsoft.com/office/drawing/2014/main" val="376419769"/>
                  </a:ext>
                </a:extLst>
              </a:tr>
              <a:tr h="245465">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31 to 35</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3.5</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defTabSz="914400" rtl="0" eaLnBrk="1" fontAlgn="base" latinLnBrk="0" hangingPunct="0">
                        <a:spcBef>
                          <a:spcPts val="0"/>
                        </a:spcBef>
                        <a:spcAft>
                          <a:spcPts val="600"/>
                        </a:spcAft>
                      </a:pPr>
                      <a:r>
                        <a:rPr lang="en-US" sz="1200" u="sng" kern="1200" dirty="0">
                          <a:solidFill>
                            <a:schemeClr val="dk1"/>
                          </a:solidFill>
                          <a:effectLst/>
                          <a:latin typeface="+mn-lt"/>
                          <a:ea typeface="+mn-ea"/>
                          <a:cs typeface="+mn-cs"/>
                        </a:rPr>
                        <a:t>0.55</a:t>
                      </a:r>
                    </a:p>
                  </a:txBody>
                  <a:tcPr marL="36481" marR="36481" marT="0" marB="0" anchor="ctr"/>
                </a:tc>
                <a:extLst>
                  <a:ext uri="{0D108BD9-81ED-4DB2-BD59-A6C34878D82A}">
                    <a16:rowId xmlns:a16="http://schemas.microsoft.com/office/drawing/2014/main" val="2241710642"/>
                  </a:ext>
                </a:extLst>
              </a:tr>
              <a:tr h="224662">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36 to 40</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7.5</a:t>
                      </a:r>
                      <a:endParaRPr lang="en-US" sz="1200" dirty="0">
                        <a:solidFill>
                          <a:srgbClr val="FF0000"/>
                        </a:solidFill>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defTabSz="914400" rtl="0" eaLnBrk="1" fontAlgn="base" latinLnBrk="0" hangingPunct="0">
                        <a:spcBef>
                          <a:spcPts val="0"/>
                        </a:spcBef>
                        <a:spcAft>
                          <a:spcPts val="600"/>
                        </a:spcAft>
                      </a:pPr>
                      <a:r>
                        <a:rPr lang="en-US" sz="1200" u="sng" kern="1200" dirty="0">
                          <a:solidFill>
                            <a:schemeClr val="dk1"/>
                          </a:solidFill>
                          <a:effectLst/>
                          <a:latin typeface="+mn-lt"/>
                          <a:ea typeface="+mn-ea"/>
                          <a:cs typeface="+mn-cs"/>
                        </a:rPr>
                        <a:t>0.6</a:t>
                      </a:r>
                    </a:p>
                  </a:txBody>
                  <a:tcPr marL="36481" marR="36481" marT="0" marB="0" anchor="ctr"/>
                </a:tc>
                <a:extLst>
                  <a:ext uri="{0D108BD9-81ED-4DB2-BD59-A6C34878D82A}">
                    <a16:rowId xmlns:a16="http://schemas.microsoft.com/office/drawing/2014/main" val="2069082497"/>
                  </a:ext>
                </a:extLst>
              </a:tr>
              <a:tr h="149775">
                <a:tc rowSpan="9">
                  <a:txBody>
                    <a:bodyPr/>
                    <a:lstStyle/>
                    <a:p>
                      <a:pPr marL="0" marR="0" algn="ctr" fontAlgn="base" hangingPunct="0">
                        <a:spcBef>
                          <a:spcPts val="0"/>
                        </a:spcBef>
                        <a:spcAft>
                          <a:spcPts val="600"/>
                        </a:spcAft>
                      </a:pPr>
                      <a:r>
                        <a:rPr lang="en-GB" sz="1200" u="sng" dirty="0">
                          <a:solidFill>
                            <a:schemeClr val="bg1"/>
                          </a:solidFill>
                          <a:effectLst/>
                        </a:rPr>
                        <a:t>5870, 5880, 5890, 5900, </a:t>
                      </a:r>
                      <a:r>
                        <a:rPr lang="en-GB" sz="1200" u="sng" dirty="0">
                          <a:effectLst/>
                        </a:rPr>
                        <a:t>5910, 5920</a:t>
                      </a:r>
                      <a:endParaRPr lang="en-US" sz="1200" dirty="0">
                        <a:effectLst/>
                        <a:latin typeface="Times New Roman" panose="02020603050405020304" pitchFamily="18" charset="0"/>
                        <a:ea typeface="SimSun" panose="02010600030101010101" pitchFamily="2" charset="-122"/>
                      </a:endParaRPr>
                    </a:p>
                  </a:txBody>
                  <a:tcPr marL="36481" marR="36481" marT="0" marB="0" anchor="ctr"/>
                </a:tc>
                <a:tc>
                  <a:txBody>
                    <a:bodyPr/>
                    <a:lstStyle/>
                    <a:p>
                      <a:pPr marL="0" marR="0" algn="ctr" fontAlgn="base" hangingPunct="0">
                        <a:spcBef>
                          <a:spcPts val="0"/>
                        </a:spcBef>
                        <a:spcAft>
                          <a:spcPts val="600"/>
                        </a:spcAft>
                      </a:pPr>
                      <a:r>
                        <a:rPr lang="en-GB" sz="1200" u="sng" dirty="0">
                          <a:effectLst/>
                        </a:rPr>
                        <a:t>0 to 1</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6</a:t>
                      </a:r>
                      <a:endParaRPr lang="en-US" sz="1200" dirty="0">
                        <a:effectLst/>
                        <a:latin typeface="Times New Roman" panose="02020603050405020304" pitchFamily="18" charset="0"/>
                        <a:ea typeface="SimSun" panose="02010600030101010101" pitchFamily="2" charset="-122"/>
                      </a:endParaRPr>
                    </a:p>
                  </a:txBody>
                  <a:tcPr marL="36481" marR="36481" marT="0" marB="0"/>
                </a:tc>
                <a:tc rowSpan="9">
                  <a:txBody>
                    <a:bodyPr/>
                    <a:lstStyle/>
                    <a:p>
                      <a:pPr marL="0" marR="0" algn="ctr" fontAlgn="base" hangingPunct="0">
                        <a:spcBef>
                          <a:spcPts val="0"/>
                        </a:spcBef>
                        <a:spcAft>
                          <a:spcPts val="600"/>
                        </a:spcAft>
                      </a:pPr>
                      <a:r>
                        <a:rPr lang="en-GB" sz="1200" u="sng" dirty="0">
                          <a:effectLst/>
                        </a:rPr>
                        <a:t>0.7</a:t>
                      </a:r>
                      <a:endParaRPr lang="en-US" sz="1200" dirty="0">
                        <a:effectLst/>
                        <a:latin typeface="Times New Roman" panose="02020603050405020304" pitchFamily="18" charset="0"/>
                        <a:ea typeface="SimSun" panose="02010600030101010101" pitchFamily="2" charset="-122"/>
                      </a:endParaRPr>
                    </a:p>
                  </a:txBody>
                  <a:tcPr marL="36481" marR="36481" marT="0" marB="0" anchor="ctr"/>
                </a:tc>
                <a:extLst>
                  <a:ext uri="{0D108BD9-81ED-4DB2-BD59-A6C34878D82A}">
                    <a16:rowId xmlns:a16="http://schemas.microsoft.com/office/drawing/2014/main" val="3216432909"/>
                  </a:ext>
                </a:extLst>
              </a:tr>
              <a:tr h="149775">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2 to 7</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5.0</a:t>
                      </a:r>
                      <a:endParaRPr lang="en-US" sz="1200" dirty="0">
                        <a:effectLst/>
                        <a:latin typeface="Times New Roman" panose="02020603050405020304" pitchFamily="18" charset="0"/>
                        <a:ea typeface="SimSun" panose="02010600030101010101" pitchFamily="2" charset="-122"/>
                      </a:endParaRPr>
                    </a:p>
                  </a:txBody>
                  <a:tcPr marL="36481" marR="36481" marT="0" marB="0"/>
                </a:tc>
                <a:tc vMerge="1">
                  <a:txBody>
                    <a:bodyPr/>
                    <a:lstStyle/>
                    <a:p>
                      <a:endParaRPr lang="en-US"/>
                    </a:p>
                  </a:txBody>
                  <a:tcPr/>
                </a:tc>
                <a:extLst>
                  <a:ext uri="{0D108BD9-81ED-4DB2-BD59-A6C34878D82A}">
                    <a16:rowId xmlns:a16="http://schemas.microsoft.com/office/drawing/2014/main" val="2767105388"/>
                  </a:ext>
                </a:extLst>
              </a:tr>
              <a:tr h="149775">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8 to 11</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4.0</a:t>
                      </a:r>
                      <a:endParaRPr lang="en-US" sz="1200" dirty="0">
                        <a:effectLst/>
                        <a:latin typeface="Times New Roman" panose="02020603050405020304" pitchFamily="18" charset="0"/>
                        <a:ea typeface="SimSun" panose="02010600030101010101" pitchFamily="2" charset="-122"/>
                      </a:endParaRPr>
                    </a:p>
                  </a:txBody>
                  <a:tcPr marL="36481" marR="36481" marT="0" marB="0"/>
                </a:tc>
                <a:tc vMerge="1">
                  <a:txBody>
                    <a:bodyPr/>
                    <a:lstStyle/>
                    <a:p>
                      <a:endParaRPr lang="en-US"/>
                    </a:p>
                  </a:txBody>
                  <a:tcPr/>
                </a:tc>
                <a:extLst>
                  <a:ext uri="{0D108BD9-81ED-4DB2-BD59-A6C34878D82A}">
                    <a16:rowId xmlns:a16="http://schemas.microsoft.com/office/drawing/2014/main" val="2049693800"/>
                  </a:ext>
                </a:extLst>
              </a:tr>
              <a:tr h="149775">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12 to 13</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2.5</a:t>
                      </a:r>
                      <a:endParaRPr lang="en-US" sz="1200" dirty="0">
                        <a:effectLst/>
                        <a:latin typeface="Times New Roman" panose="02020603050405020304" pitchFamily="18" charset="0"/>
                        <a:ea typeface="SimSun" panose="02010600030101010101" pitchFamily="2" charset="-122"/>
                      </a:endParaRPr>
                    </a:p>
                  </a:txBody>
                  <a:tcPr marL="36481" marR="36481" marT="0" marB="0"/>
                </a:tc>
                <a:tc vMerge="1">
                  <a:txBody>
                    <a:bodyPr/>
                    <a:lstStyle/>
                    <a:p>
                      <a:endParaRPr lang="en-US"/>
                    </a:p>
                  </a:txBody>
                  <a:tcPr/>
                </a:tc>
                <a:extLst>
                  <a:ext uri="{0D108BD9-81ED-4DB2-BD59-A6C34878D82A}">
                    <a16:rowId xmlns:a16="http://schemas.microsoft.com/office/drawing/2014/main" val="2278728476"/>
                  </a:ext>
                </a:extLst>
              </a:tr>
              <a:tr h="149775">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14 to 25</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0</a:t>
                      </a:r>
                      <a:endParaRPr lang="en-US" sz="1200" dirty="0">
                        <a:effectLst/>
                        <a:latin typeface="Times New Roman" panose="02020603050405020304" pitchFamily="18" charset="0"/>
                        <a:ea typeface="SimSun" panose="02010600030101010101" pitchFamily="2" charset="-122"/>
                      </a:endParaRPr>
                    </a:p>
                  </a:txBody>
                  <a:tcPr marL="36481" marR="36481" marT="0" marB="0"/>
                </a:tc>
                <a:tc vMerge="1">
                  <a:txBody>
                    <a:bodyPr/>
                    <a:lstStyle/>
                    <a:p>
                      <a:endParaRPr lang="en-US"/>
                    </a:p>
                  </a:txBody>
                  <a:tcPr/>
                </a:tc>
                <a:extLst>
                  <a:ext uri="{0D108BD9-81ED-4DB2-BD59-A6C34878D82A}">
                    <a16:rowId xmlns:a16="http://schemas.microsoft.com/office/drawing/2014/main" val="3368486259"/>
                  </a:ext>
                </a:extLst>
              </a:tr>
              <a:tr h="149775">
                <a:tc vMerge="1">
                  <a:txBody>
                    <a:bodyPr/>
                    <a:lstStyle/>
                    <a:p>
                      <a:endParaRPr lang="en-US"/>
                    </a:p>
                  </a:txBody>
                  <a:tcPr/>
                </a:tc>
                <a:tc>
                  <a:txBody>
                    <a:bodyPr/>
                    <a:lstStyle/>
                    <a:p>
                      <a:pPr marL="0" marR="0" algn="ctr" fontAlgn="base" hangingPunct="0">
                        <a:spcBef>
                          <a:spcPts val="0"/>
                        </a:spcBef>
                        <a:spcAft>
                          <a:spcPts val="600"/>
                        </a:spcAft>
                      </a:pPr>
                      <a:r>
                        <a:rPr lang="en-GB" sz="1200" u="sng">
                          <a:effectLst/>
                        </a:rPr>
                        <a:t>26 to 29</a:t>
                      </a:r>
                      <a:endParaRPr lang="en-US" sz="120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2.0</a:t>
                      </a:r>
                      <a:endParaRPr lang="en-US" sz="1200" dirty="0">
                        <a:effectLst/>
                        <a:latin typeface="Times New Roman" panose="02020603050405020304" pitchFamily="18" charset="0"/>
                        <a:ea typeface="SimSun" panose="02010600030101010101" pitchFamily="2" charset="-122"/>
                      </a:endParaRPr>
                    </a:p>
                  </a:txBody>
                  <a:tcPr marL="36481" marR="36481" marT="0" marB="0"/>
                </a:tc>
                <a:tc vMerge="1">
                  <a:txBody>
                    <a:bodyPr/>
                    <a:lstStyle/>
                    <a:p>
                      <a:endParaRPr lang="en-US"/>
                    </a:p>
                  </a:txBody>
                  <a:tcPr/>
                </a:tc>
                <a:extLst>
                  <a:ext uri="{0D108BD9-81ED-4DB2-BD59-A6C34878D82A}">
                    <a16:rowId xmlns:a16="http://schemas.microsoft.com/office/drawing/2014/main" val="4139510591"/>
                  </a:ext>
                </a:extLst>
              </a:tr>
              <a:tr h="149775">
                <a:tc vMerge="1">
                  <a:txBody>
                    <a:bodyPr/>
                    <a:lstStyle/>
                    <a:p>
                      <a:endParaRPr lang="en-US"/>
                    </a:p>
                  </a:txBody>
                  <a:tcPr/>
                </a:tc>
                <a:tc>
                  <a:txBody>
                    <a:bodyPr/>
                    <a:lstStyle/>
                    <a:p>
                      <a:pPr marL="0" marR="0" algn="ctr" fontAlgn="base" hangingPunct="0">
                        <a:spcBef>
                          <a:spcPts val="0"/>
                        </a:spcBef>
                        <a:spcAft>
                          <a:spcPts val="600"/>
                        </a:spcAft>
                      </a:pPr>
                      <a:r>
                        <a:rPr lang="en-GB" sz="1200" u="sng">
                          <a:effectLst/>
                        </a:rPr>
                        <a:t>30 to 34</a:t>
                      </a:r>
                      <a:endParaRPr lang="en-US" sz="120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4.0</a:t>
                      </a:r>
                      <a:endParaRPr lang="en-US" sz="1200" dirty="0">
                        <a:effectLst/>
                        <a:latin typeface="Times New Roman" panose="02020603050405020304" pitchFamily="18" charset="0"/>
                        <a:ea typeface="SimSun" panose="02010600030101010101" pitchFamily="2" charset="-122"/>
                      </a:endParaRPr>
                    </a:p>
                  </a:txBody>
                  <a:tcPr marL="36481" marR="36481" marT="0" marB="0"/>
                </a:tc>
                <a:tc vMerge="1">
                  <a:txBody>
                    <a:bodyPr/>
                    <a:lstStyle/>
                    <a:p>
                      <a:endParaRPr lang="en-US"/>
                    </a:p>
                  </a:txBody>
                  <a:tcPr/>
                </a:tc>
                <a:extLst>
                  <a:ext uri="{0D108BD9-81ED-4DB2-BD59-A6C34878D82A}">
                    <a16:rowId xmlns:a16="http://schemas.microsoft.com/office/drawing/2014/main" val="1204299641"/>
                  </a:ext>
                </a:extLst>
              </a:tr>
              <a:tr h="149775">
                <a:tc vMerge="1">
                  <a:txBody>
                    <a:bodyPr/>
                    <a:lstStyle/>
                    <a:p>
                      <a:endParaRPr lang="en-US"/>
                    </a:p>
                  </a:txBody>
                  <a:tcPr/>
                </a:tc>
                <a:tc>
                  <a:txBody>
                    <a:bodyPr/>
                    <a:lstStyle/>
                    <a:p>
                      <a:pPr marL="0" marR="0" algn="ctr" fontAlgn="base" hangingPunct="0">
                        <a:spcBef>
                          <a:spcPts val="0"/>
                        </a:spcBef>
                        <a:spcAft>
                          <a:spcPts val="600"/>
                        </a:spcAft>
                      </a:pPr>
                      <a:r>
                        <a:rPr lang="en-GB" sz="1200" u="sng">
                          <a:effectLst/>
                        </a:rPr>
                        <a:t>35 to 36</a:t>
                      </a:r>
                      <a:endParaRPr lang="en-US" sz="120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5.0</a:t>
                      </a:r>
                      <a:endParaRPr lang="en-US" sz="1200" dirty="0">
                        <a:effectLst/>
                        <a:latin typeface="Times New Roman" panose="02020603050405020304" pitchFamily="18" charset="0"/>
                        <a:ea typeface="SimSun" panose="02010600030101010101" pitchFamily="2" charset="-122"/>
                      </a:endParaRPr>
                    </a:p>
                  </a:txBody>
                  <a:tcPr marL="36481" marR="36481" marT="0" marB="0"/>
                </a:tc>
                <a:tc vMerge="1">
                  <a:txBody>
                    <a:bodyPr/>
                    <a:lstStyle/>
                    <a:p>
                      <a:endParaRPr lang="en-US"/>
                    </a:p>
                  </a:txBody>
                  <a:tcPr/>
                </a:tc>
                <a:extLst>
                  <a:ext uri="{0D108BD9-81ED-4DB2-BD59-A6C34878D82A}">
                    <a16:rowId xmlns:a16="http://schemas.microsoft.com/office/drawing/2014/main" val="506338116"/>
                  </a:ext>
                </a:extLst>
              </a:tr>
              <a:tr h="149775">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37 to 40</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6.0</a:t>
                      </a:r>
                      <a:endParaRPr lang="en-US" sz="1200" dirty="0">
                        <a:effectLst/>
                        <a:latin typeface="Times New Roman" panose="02020603050405020304" pitchFamily="18" charset="0"/>
                        <a:ea typeface="SimSun" panose="02010600030101010101" pitchFamily="2" charset="-122"/>
                      </a:endParaRPr>
                    </a:p>
                  </a:txBody>
                  <a:tcPr marL="36481" marR="36481" marT="0" marB="0"/>
                </a:tc>
                <a:tc vMerge="1">
                  <a:txBody>
                    <a:bodyPr/>
                    <a:lstStyle/>
                    <a:p>
                      <a:endParaRPr lang="en-US"/>
                    </a:p>
                  </a:txBody>
                  <a:tcPr/>
                </a:tc>
                <a:extLst>
                  <a:ext uri="{0D108BD9-81ED-4DB2-BD59-A6C34878D82A}">
                    <a16:rowId xmlns:a16="http://schemas.microsoft.com/office/drawing/2014/main" val="2068583018"/>
                  </a:ext>
                </a:extLst>
              </a:tr>
            </a:tbl>
          </a:graphicData>
        </a:graphic>
      </p:graphicFrame>
      <p:sp>
        <p:nvSpPr>
          <p:cNvPr id="9" name="TextBox 8">
            <a:extLst>
              <a:ext uri="{FF2B5EF4-FFF2-40B4-BE49-F238E27FC236}">
                <a16:creationId xmlns:a16="http://schemas.microsoft.com/office/drawing/2014/main" id="{293529FE-BA36-4B7D-97E7-737D9FB9CA72}"/>
              </a:ext>
            </a:extLst>
          </p:cNvPr>
          <p:cNvSpPr txBox="1"/>
          <p:nvPr/>
        </p:nvSpPr>
        <p:spPr>
          <a:xfrm>
            <a:off x="1797187" y="5287739"/>
            <a:ext cx="1261884"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SCS=15 kHz</a:t>
            </a:r>
          </a:p>
        </p:txBody>
      </p:sp>
      <p:graphicFrame>
        <p:nvGraphicFramePr>
          <p:cNvPr id="10" name="Table 9">
            <a:extLst>
              <a:ext uri="{FF2B5EF4-FFF2-40B4-BE49-F238E27FC236}">
                <a16:creationId xmlns:a16="http://schemas.microsoft.com/office/drawing/2014/main" id="{C3EC3F3C-C0AC-41AB-A8C1-0C401957BD87}"/>
              </a:ext>
            </a:extLst>
          </p:cNvPr>
          <p:cNvGraphicFramePr>
            <a:graphicFrameLocks noGrp="1"/>
          </p:cNvGraphicFramePr>
          <p:nvPr>
            <p:extLst>
              <p:ext uri="{D42A27DB-BD31-4B8C-83A1-F6EECF244321}">
                <p14:modId xmlns:p14="http://schemas.microsoft.com/office/powerpoint/2010/main" val="4149100977"/>
              </p:ext>
            </p:extLst>
          </p:nvPr>
        </p:nvGraphicFramePr>
        <p:xfrm>
          <a:off x="8242134" y="1503363"/>
          <a:ext cx="3622179" cy="3326453"/>
        </p:xfrm>
        <a:graphic>
          <a:graphicData uri="http://schemas.openxmlformats.org/drawingml/2006/table">
            <a:tbl>
              <a:tblPr firstRow="1" firstCol="1" bandRow="1">
                <a:tableStyleId>{5C22544A-7EE6-4342-B048-85BDC9FD1C3A}</a:tableStyleId>
              </a:tblPr>
              <a:tblGrid>
                <a:gridCol w="1259290">
                  <a:extLst>
                    <a:ext uri="{9D8B030D-6E8A-4147-A177-3AD203B41FA5}">
                      <a16:colId xmlns:a16="http://schemas.microsoft.com/office/drawing/2014/main" val="927481692"/>
                    </a:ext>
                  </a:extLst>
                </a:gridCol>
                <a:gridCol w="740852">
                  <a:extLst>
                    <a:ext uri="{9D8B030D-6E8A-4147-A177-3AD203B41FA5}">
                      <a16:colId xmlns:a16="http://schemas.microsoft.com/office/drawing/2014/main" val="2770120404"/>
                    </a:ext>
                  </a:extLst>
                </a:gridCol>
                <a:gridCol w="811813">
                  <a:extLst>
                    <a:ext uri="{9D8B030D-6E8A-4147-A177-3AD203B41FA5}">
                      <a16:colId xmlns:a16="http://schemas.microsoft.com/office/drawing/2014/main" val="997091796"/>
                    </a:ext>
                  </a:extLst>
                </a:gridCol>
                <a:gridCol w="810224">
                  <a:extLst>
                    <a:ext uri="{9D8B030D-6E8A-4147-A177-3AD203B41FA5}">
                      <a16:colId xmlns:a16="http://schemas.microsoft.com/office/drawing/2014/main" val="4206121116"/>
                    </a:ext>
                  </a:extLst>
                </a:gridCol>
              </a:tblGrid>
              <a:tr h="673243">
                <a:tc>
                  <a:txBody>
                    <a:bodyPr/>
                    <a:lstStyle/>
                    <a:p>
                      <a:pPr marL="0" marR="0" algn="ctr" fontAlgn="base" hangingPunct="0">
                        <a:spcBef>
                          <a:spcPts val="0"/>
                        </a:spcBef>
                        <a:spcAft>
                          <a:spcPts val="0"/>
                        </a:spcAft>
                      </a:pPr>
                      <a:r>
                        <a:rPr lang="en-GB" sz="1200" u="sng" dirty="0">
                          <a:effectLst/>
                        </a:rPr>
                        <a:t>Carrier Frequency (MHz)</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base" hangingPunct="0">
                        <a:spcBef>
                          <a:spcPts val="0"/>
                        </a:spcBef>
                        <a:spcAft>
                          <a:spcPts val="600"/>
                        </a:spcAft>
                      </a:pPr>
                      <a:r>
                        <a:rPr lang="en-GB" sz="1200" u="sng" dirty="0" err="1">
                          <a:effectLst/>
                        </a:rPr>
                        <a:t>RB</a:t>
                      </a:r>
                      <a:r>
                        <a:rPr lang="en-GB" sz="1200" u="sng" baseline="-25000" dirty="0" err="1">
                          <a:effectLst/>
                        </a:rPr>
                        <a:t>Start</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base" hangingPunct="0">
                        <a:spcBef>
                          <a:spcPts val="0"/>
                        </a:spcBef>
                        <a:spcAft>
                          <a:spcPts val="600"/>
                        </a:spcAft>
                      </a:pPr>
                      <a:r>
                        <a:rPr lang="en-GB" sz="1200" u="sng">
                          <a:effectLst/>
                        </a:rPr>
                        <a:t>A-MPR</a:t>
                      </a:r>
                      <a:r>
                        <a:rPr lang="en-GB" sz="1200" u="sng" baseline="-25000">
                          <a:effectLst/>
                        </a:rPr>
                        <a:t>Base</a:t>
                      </a:r>
                      <a:r>
                        <a:rPr lang="en-GB" sz="1200" u="sng">
                          <a:effectLst/>
                        </a:rPr>
                        <a:t> (dB)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base" hangingPunct="0">
                        <a:spcBef>
                          <a:spcPts val="0"/>
                        </a:spcBef>
                        <a:spcAft>
                          <a:spcPts val="600"/>
                        </a:spcAft>
                      </a:pPr>
                      <a:r>
                        <a:rPr lang="en-GB" sz="1200" u="sng" dirty="0" err="1">
                          <a:effectLst/>
                        </a:rPr>
                        <a:t>AMPR</a:t>
                      </a:r>
                      <a:r>
                        <a:rPr lang="en-GB" sz="1200" u="sng" baseline="-25000" dirty="0" err="1">
                          <a:effectLst/>
                        </a:rPr>
                        <a:t>Step</a:t>
                      </a:r>
                      <a:r>
                        <a:rPr lang="en-GB" sz="1200" u="sng" dirty="0">
                          <a:effectLst/>
                        </a:rPr>
                        <a:t> (dB)</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38538166"/>
                  </a:ext>
                </a:extLst>
              </a:tr>
              <a:tr h="894974">
                <a:tc>
                  <a:txBody>
                    <a:bodyPr/>
                    <a:lstStyle/>
                    <a:p>
                      <a:pPr marL="0" marR="0" algn="ctr" fontAlgn="base" hangingPunct="0">
                        <a:spcBef>
                          <a:spcPts val="0"/>
                        </a:spcBef>
                        <a:spcAft>
                          <a:spcPts val="600"/>
                        </a:spcAft>
                      </a:pPr>
                      <a:r>
                        <a:rPr lang="en-GB" sz="1200" u="sng" dirty="0">
                          <a:effectLst/>
                        </a:rPr>
                        <a:t>5860</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base" hangingPunct="0">
                        <a:spcBef>
                          <a:spcPts val="0"/>
                        </a:spcBef>
                        <a:spcAft>
                          <a:spcPts val="600"/>
                        </a:spcAft>
                      </a:pPr>
                      <a:r>
                        <a:rPr lang="en-GB" sz="1200" u="sng" dirty="0">
                          <a:effectLst/>
                        </a:rPr>
                        <a:t>0</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base" hangingPunct="0">
                        <a:spcBef>
                          <a:spcPts val="0"/>
                        </a:spcBef>
                        <a:spcAft>
                          <a:spcPts val="600"/>
                        </a:spcAft>
                      </a:pPr>
                      <a:r>
                        <a:rPr lang="en-GB" sz="1200" u="sng" dirty="0">
                          <a:effectLst/>
                        </a:rPr>
                        <a:t>≤ 25</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base" hangingPunct="0">
                        <a:spcBef>
                          <a:spcPts val="0"/>
                        </a:spcBef>
                        <a:spcAft>
                          <a:spcPts val="600"/>
                        </a:spcAft>
                      </a:pPr>
                      <a:r>
                        <a:rPr lang="en-GB" sz="1200" u="sng">
                          <a:effectLst/>
                        </a:rPr>
                        <a:t>0</a:t>
                      </a:r>
                      <a:endParaRPr lang="en-US"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878278228"/>
                  </a:ext>
                </a:extLst>
              </a:tr>
              <a:tr h="1758236">
                <a:tc>
                  <a:txBody>
                    <a:bodyPr/>
                    <a:lstStyle/>
                    <a:p>
                      <a:pPr marL="0" marR="0" algn="ctr" fontAlgn="base" hangingPunct="0">
                        <a:spcBef>
                          <a:spcPts val="0"/>
                        </a:spcBef>
                        <a:spcAft>
                          <a:spcPts val="600"/>
                        </a:spcAft>
                      </a:pPr>
                      <a:r>
                        <a:rPr lang="en-GB" sz="1200" u="sng" dirty="0">
                          <a:effectLst/>
                        </a:rPr>
                        <a:t>5870, 5880, </a:t>
                      </a:r>
                      <a:r>
                        <a:rPr lang="en-GB" sz="1200" u="sng" dirty="0">
                          <a:solidFill>
                            <a:schemeClr val="bg1"/>
                          </a:solidFill>
                          <a:effectLst/>
                        </a:rPr>
                        <a:t>5890, 5900,5910</a:t>
                      </a:r>
                      <a:r>
                        <a:rPr lang="en-GB" sz="1200" u="sng" dirty="0">
                          <a:effectLst/>
                        </a:rPr>
                        <a:t>, 5920</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base" hangingPunct="0">
                        <a:spcBef>
                          <a:spcPts val="0"/>
                        </a:spcBef>
                        <a:spcAft>
                          <a:spcPts val="600"/>
                        </a:spcAft>
                      </a:pPr>
                      <a:r>
                        <a:rPr lang="en-GB" sz="1200" u="sng" dirty="0">
                          <a:effectLst/>
                        </a:rPr>
                        <a:t>0</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base" hangingPunct="0">
                        <a:spcBef>
                          <a:spcPts val="0"/>
                        </a:spcBef>
                        <a:spcAft>
                          <a:spcPts val="600"/>
                        </a:spcAft>
                      </a:pPr>
                      <a:r>
                        <a:rPr lang="en-GB" sz="1200" u="sng" dirty="0">
                          <a:effectLst/>
                        </a:rPr>
                        <a:t>≤ 5.5</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base" hangingPunct="0">
                        <a:spcBef>
                          <a:spcPts val="0"/>
                        </a:spcBef>
                        <a:spcAft>
                          <a:spcPts val="600"/>
                        </a:spcAft>
                      </a:pPr>
                      <a:r>
                        <a:rPr lang="en-GB" sz="1200" u="sng" dirty="0">
                          <a:effectLst/>
                        </a:rPr>
                        <a:t>0.85</a:t>
                      </a:r>
                      <a:endParaRPr lang="en-US" sz="12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30261186"/>
                  </a:ext>
                </a:extLst>
              </a:tr>
            </a:tbl>
          </a:graphicData>
        </a:graphic>
      </p:graphicFrame>
      <p:sp>
        <p:nvSpPr>
          <p:cNvPr id="11" name="TextBox 10">
            <a:extLst>
              <a:ext uri="{FF2B5EF4-FFF2-40B4-BE49-F238E27FC236}">
                <a16:creationId xmlns:a16="http://schemas.microsoft.com/office/drawing/2014/main" id="{46871B67-CCC2-4E38-8C91-4EFEFD0481E0}"/>
              </a:ext>
            </a:extLst>
          </p:cNvPr>
          <p:cNvSpPr txBox="1"/>
          <p:nvPr/>
        </p:nvSpPr>
        <p:spPr>
          <a:xfrm>
            <a:off x="9538253" y="4823779"/>
            <a:ext cx="1367682"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SCS = 60 kHz</a:t>
            </a:r>
          </a:p>
        </p:txBody>
      </p:sp>
      <p:sp>
        <p:nvSpPr>
          <p:cNvPr id="13" name="TextBox 12">
            <a:extLst>
              <a:ext uri="{FF2B5EF4-FFF2-40B4-BE49-F238E27FC236}">
                <a16:creationId xmlns:a16="http://schemas.microsoft.com/office/drawing/2014/main" id="{CB40D38F-A003-4443-8715-5675E5754B6A}"/>
              </a:ext>
            </a:extLst>
          </p:cNvPr>
          <p:cNvSpPr txBox="1"/>
          <p:nvPr/>
        </p:nvSpPr>
        <p:spPr>
          <a:xfrm>
            <a:off x="350245" y="5458555"/>
            <a:ext cx="3116855" cy="584775"/>
          </a:xfrm>
          <a:prstGeom prst="rect">
            <a:avLst/>
          </a:prstGeom>
          <a:noFill/>
        </p:spPr>
        <p:txBody>
          <a:bodyPr wrap="square" rtlCol="0">
            <a:spAutoFit/>
          </a:bodyPr>
          <a:lstStyle/>
          <a:p>
            <a:pPr>
              <a:lnSpc>
                <a:spcPct val="90000"/>
              </a:lnSpc>
              <a:spcAft>
                <a:spcPts val="300"/>
              </a:spcAft>
            </a:pPr>
            <a:r>
              <a:rPr lang="en-US" sz="1000" dirty="0">
                <a:solidFill>
                  <a:schemeClr val="tx1">
                    <a:lumMod val="75000"/>
                    <a:lumOff val="25000"/>
                  </a:schemeClr>
                </a:solidFill>
                <a:latin typeface="Calibre Semibold" pitchFamily="34" charset="0"/>
              </a:rPr>
              <a:t>Note 1:</a:t>
            </a:r>
          </a:p>
          <a:p>
            <a:pPr>
              <a:lnSpc>
                <a:spcPct val="90000"/>
              </a:lnSpc>
              <a:spcAft>
                <a:spcPts val="300"/>
              </a:spcAft>
            </a:pPr>
            <a:r>
              <a:rPr lang="en-US" sz="1000" dirty="0">
                <a:solidFill>
                  <a:schemeClr val="tx1">
                    <a:lumMod val="75000"/>
                    <a:lumOff val="25000"/>
                  </a:schemeClr>
                </a:solidFill>
                <a:latin typeface="Calibre Semibold" pitchFamily="34" charset="0"/>
              </a:rPr>
              <a:t> </a:t>
            </a:r>
            <a:r>
              <a:rPr lang="en-US" sz="1000" dirty="0" err="1">
                <a:solidFill>
                  <a:schemeClr val="tx1">
                    <a:lumMod val="75000"/>
                    <a:lumOff val="25000"/>
                  </a:schemeClr>
                </a:solidFill>
                <a:latin typeface="Calibre Semibold" pitchFamily="34" charset="0"/>
              </a:rPr>
              <a:t>RB_start</a:t>
            </a:r>
            <a:r>
              <a:rPr lang="en-US" sz="1000" dirty="0">
                <a:solidFill>
                  <a:schemeClr val="tx1">
                    <a:lumMod val="75000"/>
                    <a:lumOff val="25000"/>
                  </a:schemeClr>
                </a:solidFill>
                <a:latin typeface="Calibre Semibold" pitchFamily="34" charset="0"/>
              </a:rPr>
              <a:t>=0 to 18 </a:t>
            </a:r>
            <a:r>
              <a:rPr lang="en-GB" sz="1000" dirty="0" err="1"/>
              <a:t>AMPR</a:t>
            </a:r>
            <a:r>
              <a:rPr lang="en-GB" sz="1000" baseline="-25000" dirty="0" err="1"/>
              <a:t>Step</a:t>
            </a:r>
            <a:r>
              <a:rPr lang="en-US" sz="1000" dirty="0">
                <a:solidFill>
                  <a:schemeClr val="tx1">
                    <a:lumMod val="75000"/>
                    <a:lumOff val="25000"/>
                  </a:schemeClr>
                </a:solidFill>
                <a:latin typeface="Calibre Semibold" pitchFamily="34" charset="0"/>
              </a:rPr>
              <a:t>= (</a:t>
            </a:r>
            <a:r>
              <a:rPr lang="en-US" sz="1000" dirty="0" err="1">
                <a:solidFill>
                  <a:schemeClr val="tx1">
                    <a:lumMod val="75000"/>
                    <a:lumOff val="25000"/>
                  </a:schemeClr>
                </a:solidFill>
                <a:latin typeface="Calibre Semibold" pitchFamily="34" charset="0"/>
              </a:rPr>
              <a:t>RB_start</a:t>
            </a:r>
            <a:r>
              <a:rPr lang="en-US" sz="1000" dirty="0">
                <a:solidFill>
                  <a:schemeClr val="tx1">
                    <a:lumMod val="75000"/>
                    <a:lumOff val="25000"/>
                  </a:schemeClr>
                </a:solidFill>
                <a:latin typeface="Calibre Semibold" pitchFamily="34" charset="0"/>
              </a:rPr>
              <a:t>)*0.3/18</a:t>
            </a:r>
          </a:p>
          <a:p>
            <a:pPr>
              <a:lnSpc>
                <a:spcPct val="90000"/>
              </a:lnSpc>
              <a:spcAft>
                <a:spcPts val="300"/>
              </a:spcAft>
            </a:pPr>
            <a:r>
              <a:rPr lang="en-US" sz="1000" dirty="0" err="1">
                <a:solidFill>
                  <a:schemeClr val="tx1">
                    <a:lumMod val="75000"/>
                    <a:lumOff val="25000"/>
                  </a:schemeClr>
                </a:solidFill>
                <a:latin typeface="Calibre Semibold" pitchFamily="34" charset="0"/>
              </a:rPr>
              <a:t>RB_start</a:t>
            </a:r>
            <a:r>
              <a:rPr lang="en-US" sz="1000" dirty="0">
                <a:solidFill>
                  <a:schemeClr val="tx1">
                    <a:lumMod val="75000"/>
                    <a:lumOff val="25000"/>
                  </a:schemeClr>
                </a:solidFill>
                <a:latin typeface="Calibre Semibold" pitchFamily="34" charset="0"/>
              </a:rPr>
              <a:t>=19 to 40 </a:t>
            </a:r>
            <a:r>
              <a:rPr lang="en-GB" sz="1000" dirty="0" err="1"/>
              <a:t>AMPR</a:t>
            </a:r>
            <a:r>
              <a:rPr lang="en-GB" sz="1000" baseline="-25000" dirty="0" err="1"/>
              <a:t>Step</a:t>
            </a:r>
            <a:r>
              <a:rPr lang="en-US" sz="1000" dirty="0">
                <a:solidFill>
                  <a:schemeClr val="tx1">
                    <a:lumMod val="75000"/>
                    <a:lumOff val="25000"/>
                  </a:schemeClr>
                </a:solidFill>
                <a:latin typeface="Calibre Semibold" pitchFamily="34" charset="0"/>
              </a:rPr>
              <a:t>= 0.3+(RB_start-18)*0.3/23</a:t>
            </a:r>
          </a:p>
        </p:txBody>
      </p:sp>
      <p:sp>
        <p:nvSpPr>
          <p:cNvPr id="14" name="TextBox 13">
            <a:extLst>
              <a:ext uri="{FF2B5EF4-FFF2-40B4-BE49-F238E27FC236}">
                <a16:creationId xmlns:a16="http://schemas.microsoft.com/office/drawing/2014/main" id="{07ED626A-1C3B-4199-B04B-05D498C69C92}"/>
              </a:ext>
            </a:extLst>
          </p:cNvPr>
          <p:cNvSpPr txBox="1"/>
          <p:nvPr/>
        </p:nvSpPr>
        <p:spPr>
          <a:xfrm>
            <a:off x="308249" y="6153016"/>
            <a:ext cx="2977876" cy="584775"/>
          </a:xfrm>
          <a:prstGeom prst="rect">
            <a:avLst/>
          </a:prstGeom>
          <a:noFill/>
        </p:spPr>
        <p:txBody>
          <a:bodyPr wrap="square" rtlCol="0">
            <a:spAutoFit/>
          </a:bodyPr>
          <a:lstStyle/>
          <a:p>
            <a:pPr>
              <a:lnSpc>
                <a:spcPct val="90000"/>
              </a:lnSpc>
              <a:spcAft>
                <a:spcPts val="300"/>
              </a:spcAft>
            </a:pPr>
            <a:r>
              <a:rPr lang="en-US" sz="1000" dirty="0">
                <a:solidFill>
                  <a:schemeClr val="tx1">
                    <a:lumMod val="75000"/>
                    <a:lumOff val="25000"/>
                  </a:schemeClr>
                </a:solidFill>
                <a:latin typeface="Calibre Semibold" pitchFamily="34" charset="0"/>
              </a:rPr>
              <a:t>Note 2:</a:t>
            </a:r>
          </a:p>
          <a:p>
            <a:pPr>
              <a:lnSpc>
                <a:spcPct val="90000"/>
              </a:lnSpc>
              <a:spcAft>
                <a:spcPts val="300"/>
              </a:spcAft>
            </a:pPr>
            <a:r>
              <a:rPr lang="en-US" sz="1000" dirty="0">
                <a:solidFill>
                  <a:schemeClr val="tx1">
                    <a:lumMod val="75000"/>
                    <a:lumOff val="25000"/>
                  </a:schemeClr>
                </a:solidFill>
                <a:latin typeface="Calibre Semibold" pitchFamily="34" charset="0"/>
              </a:rPr>
              <a:t> </a:t>
            </a:r>
            <a:r>
              <a:rPr lang="en-US" sz="1000" dirty="0" err="1">
                <a:solidFill>
                  <a:schemeClr val="tx1">
                    <a:lumMod val="75000"/>
                    <a:lumOff val="25000"/>
                  </a:schemeClr>
                </a:solidFill>
                <a:latin typeface="Calibre Semibold" pitchFamily="34" charset="0"/>
              </a:rPr>
              <a:t>RB_start</a:t>
            </a:r>
            <a:r>
              <a:rPr lang="en-US" sz="1000" dirty="0">
                <a:solidFill>
                  <a:schemeClr val="tx1">
                    <a:lumMod val="75000"/>
                    <a:lumOff val="25000"/>
                  </a:schemeClr>
                </a:solidFill>
                <a:latin typeface="Calibre Semibold" pitchFamily="34" charset="0"/>
              </a:rPr>
              <a:t>=0 to 6 </a:t>
            </a:r>
            <a:r>
              <a:rPr lang="en-GB" sz="1000" dirty="0" err="1"/>
              <a:t>AMPR</a:t>
            </a:r>
            <a:r>
              <a:rPr lang="en-GB" sz="1000" baseline="-25000" dirty="0" err="1"/>
              <a:t>Step</a:t>
            </a:r>
            <a:r>
              <a:rPr lang="en-US" sz="1000" dirty="0">
                <a:solidFill>
                  <a:schemeClr val="tx1">
                    <a:lumMod val="75000"/>
                    <a:lumOff val="25000"/>
                  </a:schemeClr>
                </a:solidFill>
                <a:latin typeface="Calibre Semibold" pitchFamily="34" charset="0"/>
              </a:rPr>
              <a:t>= (</a:t>
            </a:r>
            <a:r>
              <a:rPr lang="en-US" sz="1000" dirty="0" err="1">
                <a:solidFill>
                  <a:schemeClr val="tx1">
                    <a:lumMod val="75000"/>
                    <a:lumOff val="25000"/>
                  </a:schemeClr>
                </a:solidFill>
                <a:latin typeface="Calibre Semibold" pitchFamily="34" charset="0"/>
              </a:rPr>
              <a:t>RB_start</a:t>
            </a:r>
            <a:r>
              <a:rPr lang="en-US" sz="1000" dirty="0">
                <a:solidFill>
                  <a:schemeClr val="tx1">
                    <a:lumMod val="75000"/>
                    <a:lumOff val="25000"/>
                  </a:schemeClr>
                </a:solidFill>
                <a:latin typeface="Calibre Semibold" pitchFamily="34" charset="0"/>
              </a:rPr>
              <a:t>)*0.25/6</a:t>
            </a:r>
          </a:p>
          <a:p>
            <a:pPr>
              <a:lnSpc>
                <a:spcPct val="90000"/>
              </a:lnSpc>
              <a:spcAft>
                <a:spcPts val="300"/>
              </a:spcAft>
            </a:pPr>
            <a:r>
              <a:rPr lang="en-US" sz="1000" dirty="0" err="1">
                <a:solidFill>
                  <a:schemeClr val="tx1">
                    <a:lumMod val="75000"/>
                    <a:lumOff val="25000"/>
                  </a:schemeClr>
                </a:solidFill>
                <a:latin typeface="Calibre Semibold" pitchFamily="34" charset="0"/>
              </a:rPr>
              <a:t>RB_start</a:t>
            </a:r>
            <a:r>
              <a:rPr lang="en-US" sz="1000" dirty="0">
                <a:solidFill>
                  <a:schemeClr val="tx1">
                    <a:lumMod val="75000"/>
                    <a:lumOff val="25000"/>
                  </a:schemeClr>
                </a:solidFill>
                <a:latin typeface="Calibre Semibold" pitchFamily="34" charset="0"/>
              </a:rPr>
              <a:t>=7 to 13 </a:t>
            </a:r>
            <a:r>
              <a:rPr lang="en-GB" sz="1000" dirty="0" err="1"/>
              <a:t>AMPR</a:t>
            </a:r>
            <a:r>
              <a:rPr lang="en-GB" sz="1000" baseline="-25000" dirty="0" err="1"/>
              <a:t>Step</a:t>
            </a:r>
            <a:r>
              <a:rPr lang="en-US" sz="1000" dirty="0">
                <a:solidFill>
                  <a:schemeClr val="tx1">
                    <a:lumMod val="75000"/>
                    <a:lumOff val="25000"/>
                  </a:schemeClr>
                </a:solidFill>
                <a:latin typeface="Calibre Semibold" pitchFamily="34" charset="0"/>
              </a:rPr>
              <a:t>= 0.25+(RB_start-6)*0.15/7</a:t>
            </a:r>
          </a:p>
        </p:txBody>
      </p:sp>
    </p:spTree>
    <p:extLst>
      <p:ext uri="{BB962C8B-B14F-4D97-AF65-F5344CB8AC3E}">
        <p14:creationId xmlns:p14="http://schemas.microsoft.com/office/powerpoint/2010/main" val="612691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5" y="58031"/>
            <a:ext cx="11422655" cy="522900"/>
          </a:xfrm>
        </p:spPr>
        <p:txBody>
          <a:bodyPr/>
          <a:lstStyle/>
          <a:p>
            <a:r>
              <a:rPr lang="en-GB"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WF on MPR/A-MPR requirements for S-SSB transmission</a:t>
            </a:r>
            <a:r>
              <a:rPr lang="en-US" altLang="en-US" dirty="0">
                <a:solidFill>
                  <a:schemeClr val="tx1"/>
                </a:solidFill>
              </a:rPr>
              <a:t> </a:t>
            </a:r>
            <a:endParaRPr lang="zh-CN" altLang="en-US" dirty="0">
              <a:solidFill>
                <a:schemeClr val="tx1"/>
              </a:solidFill>
            </a:endParaRPr>
          </a:p>
        </p:txBody>
      </p:sp>
      <p:sp>
        <p:nvSpPr>
          <p:cNvPr id="3" name="内容占位符 2"/>
          <p:cNvSpPr>
            <a:spLocks noGrp="1"/>
          </p:cNvSpPr>
          <p:nvPr>
            <p:ph sz="half" idx="1"/>
          </p:nvPr>
        </p:nvSpPr>
        <p:spPr>
          <a:xfrm>
            <a:off x="513177" y="737965"/>
            <a:ext cx="11422655" cy="766985"/>
          </a:xfrm>
        </p:spPr>
        <p:txBody>
          <a:bodyPr/>
          <a:lstStyle/>
          <a:p>
            <a:pPr>
              <a:buFont typeface="Arial" panose="020B0604020202020204" pitchFamily="34" charset="0"/>
              <a:buChar char="•"/>
            </a:pPr>
            <a:r>
              <a:rPr lang="en-US" b="1" i="1" dirty="0"/>
              <a:t>A-MPR for NS_NEW S-SSB transmission</a:t>
            </a:r>
          </a:p>
          <a:p>
            <a:pPr lvl="1">
              <a:buFont typeface="Arial" panose="020B0604020202020204" pitchFamily="34" charset="0"/>
              <a:buChar char="•"/>
            </a:pPr>
            <a:endParaRPr lang="en-US" dirty="0"/>
          </a:p>
          <a:p>
            <a:pPr marL="0" indent="0">
              <a:buNone/>
            </a:pPr>
            <a:endParaRPr lang="en-GB" b="1" u="sng" dirty="0"/>
          </a:p>
          <a:p>
            <a:pPr>
              <a:buFont typeface="Arial" panose="020B0604020202020204" pitchFamily="34" charset="0"/>
              <a:buChar char="•"/>
            </a:pPr>
            <a:endParaRPr lang="en-GB" b="1" u="sng" dirty="0"/>
          </a:p>
          <a:p>
            <a:pPr>
              <a:buFont typeface="Arial" panose="020B0604020202020204" pitchFamily="34" charset="0"/>
              <a:buChar char="•"/>
            </a:pPr>
            <a:endParaRPr lang="en-GB" b="1" u="sng" dirty="0"/>
          </a:p>
          <a:p>
            <a:pPr lvl="1">
              <a:buFont typeface="Arial" panose="020B0604020202020204" pitchFamily="34" charset="0"/>
              <a:buChar char="•"/>
            </a:pPr>
            <a:endParaRPr lang="en-US" altLang="zh-CN" dirty="0">
              <a:solidFill>
                <a:schemeClr val="tx1"/>
              </a:solidFill>
            </a:endParaRPr>
          </a:p>
        </p:txBody>
      </p:sp>
      <p:graphicFrame>
        <p:nvGraphicFramePr>
          <p:cNvPr id="4" name="Table 3">
            <a:extLst>
              <a:ext uri="{FF2B5EF4-FFF2-40B4-BE49-F238E27FC236}">
                <a16:creationId xmlns:a16="http://schemas.microsoft.com/office/drawing/2014/main" id="{A2FDF94B-6DE2-419E-B0BF-55C2EB74EA9F}"/>
              </a:ext>
            </a:extLst>
          </p:cNvPr>
          <p:cNvGraphicFramePr>
            <a:graphicFrameLocks noGrp="1"/>
          </p:cNvGraphicFramePr>
          <p:nvPr>
            <p:extLst>
              <p:ext uri="{D42A27DB-BD31-4B8C-83A1-F6EECF244321}">
                <p14:modId xmlns:p14="http://schemas.microsoft.com/office/powerpoint/2010/main" val="2436792853"/>
              </p:ext>
            </p:extLst>
          </p:nvPr>
        </p:nvGraphicFramePr>
        <p:xfrm>
          <a:off x="4502646" y="2208214"/>
          <a:ext cx="2974479" cy="2122854"/>
        </p:xfrm>
        <a:graphic>
          <a:graphicData uri="http://schemas.openxmlformats.org/drawingml/2006/table">
            <a:tbl>
              <a:tblPr firstRow="1" firstCol="1" bandRow="1">
                <a:tableStyleId>{5C22544A-7EE6-4342-B048-85BDC9FD1C3A}</a:tableStyleId>
              </a:tblPr>
              <a:tblGrid>
                <a:gridCol w="1299285">
                  <a:extLst>
                    <a:ext uri="{9D8B030D-6E8A-4147-A177-3AD203B41FA5}">
                      <a16:colId xmlns:a16="http://schemas.microsoft.com/office/drawing/2014/main" val="1545673364"/>
                    </a:ext>
                  </a:extLst>
                </a:gridCol>
                <a:gridCol w="837597">
                  <a:extLst>
                    <a:ext uri="{9D8B030D-6E8A-4147-A177-3AD203B41FA5}">
                      <a16:colId xmlns:a16="http://schemas.microsoft.com/office/drawing/2014/main" val="2990912057"/>
                    </a:ext>
                  </a:extLst>
                </a:gridCol>
                <a:gridCol w="837597">
                  <a:extLst>
                    <a:ext uri="{9D8B030D-6E8A-4147-A177-3AD203B41FA5}">
                      <a16:colId xmlns:a16="http://schemas.microsoft.com/office/drawing/2014/main" val="1139535878"/>
                    </a:ext>
                  </a:extLst>
                </a:gridCol>
              </a:tblGrid>
              <a:tr h="353250">
                <a:tc>
                  <a:txBody>
                    <a:bodyPr/>
                    <a:lstStyle/>
                    <a:p>
                      <a:pPr marL="0" marR="0" algn="ctr" fontAlgn="base" hangingPunct="0">
                        <a:spcBef>
                          <a:spcPts val="0"/>
                        </a:spcBef>
                        <a:spcAft>
                          <a:spcPts val="0"/>
                        </a:spcAft>
                      </a:pPr>
                      <a:r>
                        <a:rPr lang="en-GB" sz="1200" u="sng" dirty="0">
                          <a:effectLst/>
                        </a:rPr>
                        <a:t>Carrier Frequency (MHz)</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err="1">
                          <a:effectLst/>
                        </a:rPr>
                        <a:t>RB</a:t>
                      </a:r>
                      <a:r>
                        <a:rPr lang="en-GB" sz="1200" u="sng" baseline="-25000" dirty="0" err="1">
                          <a:effectLst/>
                        </a:rPr>
                        <a:t>Start</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a:effectLst/>
                        </a:rPr>
                        <a:t>A-MPR (dB)</a:t>
                      </a:r>
                      <a:endParaRPr lang="en-US" sz="1200" dirty="0">
                        <a:effectLst/>
                        <a:latin typeface="Times New Roman" panose="02020603050405020304" pitchFamily="18" charset="0"/>
                        <a:ea typeface="SimSun" panose="02010600030101010101" pitchFamily="2" charset="-122"/>
                      </a:endParaRPr>
                    </a:p>
                  </a:txBody>
                  <a:tcPr marL="48283" marR="48283" marT="0" marB="0"/>
                </a:tc>
                <a:extLst>
                  <a:ext uri="{0D108BD9-81ED-4DB2-BD59-A6C34878D82A}">
                    <a16:rowId xmlns:a16="http://schemas.microsoft.com/office/drawing/2014/main" val="2634062568"/>
                  </a:ext>
                </a:extLst>
              </a:tr>
              <a:tr h="247129">
                <a:tc rowSpan="7">
                  <a:txBody>
                    <a:bodyPr/>
                    <a:lstStyle/>
                    <a:p>
                      <a:pPr marL="0" marR="0" algn="ctr" fontAlgn="base" hangingPunct="0">
                        <a:spcBef>
                          <a:spcPts val="0"/>
                        </a:spcBef>
                        <a:spcAft>
                          <a:spcPts val="600"/>
                        </a:spcAft>
                      </a:pPr>
                      <a:r>
                        <a:rPr lang="en-GB" sz="1200" u="sng" dirty="0">
                          <a:solidFill>
                            <a:schemeClr val="bg1"/>
                          </a:solidFill>
                          <a:effectLst/>
                        </a:rPr>
                        <a:t>5870, 5880, 5890, 5900</a:t>
                      </a:r>
                      <a:r>
                        <a:rPr lang="en-GB" sz="1200" u="sng" dirty="0">
                          <a:solidFill>
                            <a:srgbClr val="FF0000"/>
                          </a:solidFill>
                          <a:effectLst/>
                        </a:rPr>
                        <a:t>, </a:t>
                      </a:r>
                      <a:r>
                        <a:rPr lang="en-GB" sz="1200" u="sng" dirty="0">
                          <a:effectLst/>
                        </a:rPr>
                        <a:t>5910, 5920</a:t>
                      </a:r>
                      <a:endParaRPr lang="en-US" sz="1200" dirty="0">
                        <a:effectLst/>
                        <a:latin typeface="Times New Roman" panose="02020603050405020304" pitchFamily="18" charset="0"/>
                        <a:ea typeface="SimSun" panose="02010600030101010101" pitchFamily="2" charset="-122"/>
                      </a:endParaRPr>
                    </a:p>
                  </a:txBody>
                  <a:tcPr marL="48283" marR="48283" marT="0" marB="0" anchor="ctr"/>
                </a:tc>
                <a:tc>
                  <a:txBody>
                    <a:bodyPr/>
                    <a:lstStyle/>
                    <a:p>
                      <a:pPr marL="0" marR="0" algn="ctr" fontAlgn="base" hangingPunct="0">
                        <a:spcBef>
                          <a:spcPts val="0"/>
                        </a:spcBef>
                        <a:spcAft>
                          <a:spcPts val="600"/>
                        </a:spcAft>
                      </a:pPr>
                      <a:r>
                        <a:rPr lang="en-GB" sz="1200" u="sng" dirty="0">
                          <a:effectLst/>
                        </a:rPr>
                        <a:t>0 to 1</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a:effectLst/>
                        </a:rPr>
                        <a:t>≤ 5.5</a:t>
                      </a:r>
                      <a:endParaRPr lang="en-US" sz="1200" dirty="0">
                        <a:effectLst/>
                        <a:latin typeface="Times New Roman" panose="02020603050405020304" pitchFamily="18" charset="0"/>
                        <a:ea typeface="SimSun" panose="02010600030101010101" pitchFamily="2" charset="-122"/>
                      </a:endParaRPr>
                    </a:p>
                  </a:txBody>
                  <a:tcPr marL="48283" marR="48283" marT="0" marB="0"/>
                </a:tc>
                <a:extLst>
                  <a:ext uri="{0D108BD9-81ED-4DB2-BD59-A6C34878D82A}">
                    <a16:rowId xmlns:a16="http://schemas.microsoft.com/office/drawing/2014/main" val="316556401"/>
                  </a:ext>
                </a:extLst>
              </a:tr>
              <a:tr h="247129">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2 to 4</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a:effectLst/>
                        </a:rPr>
                        <a:t>≤ 4.5</a:t>
                      </a:r>
                      <a:endParaRPr lang="en-US" sz="1200" dirty="0">
                        <a:effectLst/>
                        <a:latin typeface="Times New Roman" panose="02020603050405020304" pitchFamily="18" charset="0"/>
                        <a:ea typeface="SimSun" panose="02010600030101010101" pitchFamily="2" charset="-122"/>
                      </a:endParaRPr>
                    </a:p>
                  </a:txBody>
                  <a:tcPr marL="48283" marR="48283" marT="0" marB="0"/>
                </a:tc>
                <a:extLst>
                  <a:ext uri="{0D108BD9-81ED-4DB2-BD59-A6C34878D82A}">
                    <a16:rowId xmlns:a16="http://schemas.microsoft.com/office/drawing/2014/main" val="3529065635"/>
                  </a:ext>
                </a:extLst>
              </a:tr>
              <a:tr h="247129">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5 to 6</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a:effectLst/>
                        </a:rPr>
                        <a:t>≤ 3.0</a:t>
                      </a:r>
                      <a:endParaRPr lang="en-US" sz="1200" dirty="0">
                        <a:effectLst/>
                        <a:latin typeface="Times New Roman" panose="02020603050405020304" pitchFamily="18" charset="0"/>
                        <a:ea typeface="SimSun" panose="02010600030101010101" pitchFamily="2" charset="-122"/>
                      </a:endParaRPr>
                    </a:p>
                  </a:txBody>
                  <a:tcPr marL="48283" marR="48283" marT="0" marB="0"/>
                </a:tc>
                <a:extLst>
                  <a:ext uri="{0D108BD9-81ED-4DB2-BD59-A6C34878D82A}">
                    <a16:rowId xmlns:a16="http://schemas.microsoft.com/office/drawing/2014/main" val="4285632013"/>
                  </a:ext>
                </a:extLst>
              </a:tr>
              <a:tr h="247129">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7 </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kern="1200" dirty="0">
                          <a:solidFill>
                            <a:schemeClr val="dk1"/>
                          </a:solidFill>
                          <a:effectLst/>
                          <a:latin typeface="+mn-lt"/>
                          <a:ea typeface="+mn-ea"/>
                          <a:cs typeface="+mn-cs"/>
                        </a:rPr>
                        <a:t>≤ 2.5</a:t>
                      </a:r>
                      <a:endParaRPr lang="en-US" sz="1200" dirty="0">
                        <a:effectLst/>
                        <a:latin typeface="Times New Roman" panose="02020603050405020304" pitchFamily="18" charset="0"/>
                        <a:ea typeface="SimSun" panose="02010600030101010101" pitchFamily="2" charset="-122"/>
                      </a:endParaRPr>
                    </a:p>
                  </a:txBody>
                  <a:tcPr marL="48283" marR="48283" marT="0" marB="0"/>
                </a:tc>
                <a:extLst>
                  <a:ext uri="{0D108BD9-81ED-4DB2-BD59-A6C34878D82A}">
                    <a16:rowId xmlns:a16="http://schemas.microsoft.com/office/drawing/2014/main" val="1737102263"/>
                  </a:ext>
                </a:extLst>
              </a:tr>
              <a:tr h="261063">
                <a:tc vMerge="1">
                  <a:txBody>
                    <a:bodyPr/>
                    <a:lstStyle/>
                    <a:p>
                      <a:endParaRPr lang="en-US"/>
                    </a:p>
                  </a:txBody>
                  <a:tcPr/>
                </a:tc>
                <a:tc>
                  <a:txBody>
                    <a:bodyPr/>
                    <a:lstStyle/>
                    <a:p>
                      <a:pPr algn="ctr"/>
                      <a:r>
                        <a:rPr lang="en-US" sz="1200" u="sng" kern="1200" dirty="0">
                          <a:solidFill>
                            <a:schemeClr val="dk1"/>
                          </a:solidFill>
                          <a:effectLst/>
                          <a:latin typeface="+mn-lt"/>
                          <a:ea typeface="+mn-ea"/>
                          <a:cs typeface="+mn-cs"/>
                        </a:rPr>
                        <a:t>8 to 9</a:t>
                      </a:r>
                    </a:p>
                  </a:txBody>
                  <a:tcPr marL="48283" marR="48283"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 </a:t>
                      </a:r>
                      <a:r>
                        <a:rPr lang="en-GB" sz="1200" u="sng" kern="1200" dirty="0">
                          <a:solidFill>
                            <a:schemeClr val="dk1"/>
                          </a:solidFill>
                          <a:effectLst/>
                          <a:latin typeface="+mn-lt"/>
                          <a:ea typeface="+mn-ea"/>
                          <a:cs typeface="+mn-cs"/>
                        </a:rPr>
                        <a:t>≤ 3.0</a:t>
                      </a:r>
                      <a:endParaRPr lang="en-US" sz="1200" u="sng" kern="1200" dirty="0">
                        <a:solidFill>
                          <a:schemeClr val="dk1"/>
                        </a:solidFill>
                        <a:effectLst/>
                        <a:latin typeface="+mn-lt"/>
                        <a:ea typeface="+mn-ea"/>
                        <a:cs typeface="+mn-cs"/>
                      </a:endParaRPr>
                    </a:p>
                  </a:txBody>
                  <a:tcPr marL="48283" marR="48283" marT="0" marB="0"/>
                </a:tc>
                <a:extLst>
                  <a:ext uri="{0D108BD9-81ED-4DB2-BD59-A6C34878D82A}">
                    <a16:rowId xmlns:a16="http://schemas.microsoft.com/office/drawing/2014/main" val="4005805816"/>
                  </a:ext>
                </a:extLst>
              </a:tr>
              <a:tr h="247129">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10 to 11</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a:effectLst/>
                        </a:rPr>
                        <a:t>≤ 4.5</a:t>
                      </a:r>
                      <a:endParaRPr lang="en-US" sz="1200" dirty="0">
                        <a:effectLst/>
                        <a:latin typeface="Times New Roman" panose="02020603050405020304" pitchFamily="18" charset="0"/>
                        <a:ea typeface="SimSun" panose="02010600030101010101" pitchFamily="2" charset="-122"/>
                      </a:endParaRPr>
                    </a:p>
                  </a:txBody>
                  <a:tcPr marL="48283" marR="48283" marT="0" marB="0"/>
                </a:tc>
                <a:extLst>
                  <a:ext uri="{0D108BD9-81ED-4DB2-BD59-A6C34878D82A}">
                    <a16:rowId xmlns:a16="http://schemas.microsoft.com/office/drawing/2014/main" val="3727975350"/>
                  </a:ext>
                </a:extLst>
              </a:tr>
              <a:tr h="247129">
                <a:tc vMerge="1">
                  <a:txBody>
                    <a:bodyPr/>
                    <a:lstStyle/>
                    <a:p>
                      <a:pPr marL="0" marR="0" algn="ctr" fontAlgn="base" hangingPunct="0">
                        <a:spcBef>
                          <a:spcPts val="0"/>
                        </a:spcBef>
                        <a:spcAft>
                          <a:spcPts val="600"/>
                        </a:spcAft>
                      </a:pPr>
                      <a:endParaRPr lang="en-US" sz="1200" dirty="0">
                        <a:effectLst/>
                        <a:latin typeface="Times New Roman" panose="02020603050405020304" pitchFamily="18" charset="0"/>
                        <a:ea typeface="SimSun" panose="02010600030101010101" pitchFamily="2" charset="-122"/>
                      </a:endParaRPr>
                    </a:p>
                  </a:txBody>
                  <a:tcPr marL="48283" marR="48283" marT="0" marB="0" anchor="ctr"/>
                </a:tc>
                <a:tc>
                  <a:txBody>
                    <a:bodyPr/>
                    <a:lstStyle/>
                    <a:p>
                      <a:pPr marL="0" marR="0" algn="ctr" fontAlgn="base" hangingPunct="0">
                        <a:spcBef>
                          <a:spcPts val="0"/>
                        </a:spcBef>
                        <a:spcAft>
                          <a:spcPts val="600"/>
                        </a:spcAft>
                      </a:pPr>
                      <a:r>
                        <a:rPr lang="en-GB" sz="1200" u="sng" dirty="0">
                          <a:effectLst/>
                        </a:rPr>
                        <a:t>12 to 13</a:t>
                      </a:r>
                      <a:endParaRPr lang="en-US" sz="1200" dirty="0">
                        <a:effectLst/>
                        <a:latin typeface="Times New Roman" panose="02020603050405020304" pitchFamily="18" charset="0"/>
                        <a:ea typeface="SimSun" panose="02010600030101010101" pitchFamily="2" charset="-122"/>
                      </a:endParaRPr>
                    </a:p>
                  </a:txBody>
                  <a:tcPr marL="48283" marR="48283" marT="0" marB="0"/>
                </a:tc>
                <a:tc>
                  <a:txBody>
                    <a:bodyPr/>
                    <a:lstStyle/>
                    <a:p>
                      <a:pPr marL="0" marR="0" algn="ctr" fontAlgn="base" hangingPunct="0">
                        <a:spcBef>
                          <a:spcPts val="0"/>
                        </a:spcBef>
                        <a:spcAft>
                          <a:spcPts val="600"/>
                        </a:spcAft>
                      </a:pPr>
                      <a:r>
                        <a:rPr lang="en-GB" sz="1200" u="sng" dirty="0">
                          <a:effectLst/>
                        </a:rPr>
                        <a:t>≤ 6.0</a:t>
                      </a:r>
                      <a:endParaRPr lang="en-US" sz="1200" dirty="0">
                        <a:effectLst/>
                        <a:latin typeface="Times New Roman" panose="02020603050405020304" pitchFamily="18" charset="0"/>
                        <a:ea typeface="SimSun" panose="02010600030101010101" pitchFamily="2" charset="-122"/>
                      </a:endParaRPr>
                    </a:p>
                  </a:txBody>
                  <a:tcPr marL="48283" marR="48283" marT="0" marB="0"/>
                </a:tc>
                <a:extLst>
                  <a:ext uri="{0D108BD9-81ED-4DB2-BD59-A6C34878D82A}">
                    <a16:rowId xmlns:a16="http://schemas.microsoft.com/office/drawing/2014/main" val="2953332408"/>
                  </a:ext>
                </a:extLst>
              </a:tr>
            </a:tbl>
          </a:graphicData>
        </a:graphic>
      </p:graphicFrame>
      <p:sp>
        <p:nvSpPr>
          <p:cNvPr id="7" name="TextBox 6">
            <a:extLst>
              <a:ext uri="{FF2B5EF4-FFF2-40B4-BE49-F238E27FC236}">
                <a16:creationId xmlns:a16="http://schemas.microsoft.com/office/drawing/2014/main" id="{D66F7EAC-C25B-4B6C-A62B-2FDC5F44A522}"/>
              </a:ext>
            </a:extLst>
          </p:cNvPr>
          <p:cNvSpPr txBox="1"/>
          <p:nvPr/>
        </p:nvSpPr>
        <p:spPr>
          <a:xfrm>
            <a:off x="5430630" y="4620856"/>
            <a:ext cx="1261884"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SCS=30 kHz</a:t>
            </a:r>
          </a:p>
        </p:txBody>
      </p:sp>
      <p:graphicFrame>
        <p:nvGraphicFramePr>
          <p:cNvPr id="8" name="Table 7">
            <a:extLst>
              <a:ext uri="{FF2B5EF4-FFF2-40B4-BE49-F238E27FC236}">
                <a16:creationId xmlns:a16="http://schemas.microsoft.com/office/drawing/2014/main" id="{8AF8DC9D-968D-42BB-9D30-346B2F3B807E}"/>
              </a:ext>
            </a:extLst>
          </p:cNvPr>
          <p:cNvGraphicFramePr>
            <a:graphicFrameLocks noGrp="1"/>
          </p:cNvGraphicFramePr>
          <p:nvPr>
            <p:extLst>
              <p:ext uri="{D42A27DB-BD31-4B8C-83A1-F6EECF244321}">
                <p14:modId xmlns:p14="http://schemas.microsoft.com/office/powerpoint/2010/main" val="2343600335"/>
              </p:ext>
            </p:extLst>
          </p:nvPr>
        </p:nvGraphicFramePr>
        <p:xfrm>
          <a:off x="702670" y="2208214"/>
          <a:ext cx="3057630" cy="2011680"/>
        </p:xfrm>
        <a:graphic>
          <a:graphicData uri="http://schemas.openxmlformats.org/drawingml/2006/table">
            <a:tbl>
              <a:tblPr firstRow="1" firstCol="1" bandRow="1">
                <a:tableStyleId>{5C22544A-7EE6-4342-B048-85BDC9FD1C3A}</a:tableStyleId>
              </a:tblPr>
              <a:tblGrid>
                <a:gridCol w="1335606">
                  <a:extLst>
                    <a:ext uri="{9D8B030D-6E8A-4147-A177-3AD203B41FA5}">
                      <a16:colId xmlns:a16="http://schemas.microsoft.com/office/drawing/2014/main" val="1004887273"/>
                    </a:ext>
                  </a:extLst>
                </a:gridCol>
                <a:gridCol w="861012">
                  <a:extLst>
                    <a:ext uri="{9D8B030D-6E8A-4147-A177-3AD203B41FA5}">
                      <a16:colId xmlns:a16="http://schemas.microsoft.com/office/drawing/2014/main" val="1023204024"/>
                    </a:ext>
                  </a:extLst>
                </a:gridCol>
                <a:gridCol w="861012">
                  <a:extLst>
                    <a:ext uri="{9D8B030D-6E8A-4147-A177-3AD203B41FA5}">
                      <a16:colId xmlns:a16="http://schemas.microsoft.com/office/drawing/2014/main" val="865169563"/>
                    </a:ext>
                  </a:extLst>
                </a:gridCol>
              </a:tblGrid>
              <a:tr h="290426">
                <a:tc>
                  <a:txBody>
                    <a:bodyPr/>
                    <a:lstStyle/>
                    <a:p>
                      <a:pPr marL="0" marR="0" algn="ctr" fontAlgn="base" hangingPunct="0">
                        <a:spcBef>
                          <a:spcPts val="0"/>
                        </a:spcBef>
                        <a:spcAft>
                          <a:spcPts val="0"/>
                        </a:spcAft>
                      </a:pPr>
                      <a:r>
                        <a:rPr lang="en-GB" sz="1200" u="sng" dirty="0">
                          <a:effectLst/>
                        </a:rPr>
                        <a:t>Carrier Frequency (MHz)</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a:effectLst/>
                        </a:rPr>
                        <a:t>RB</a:t>
                      </a:r>
                      <a:r>
                        <a:rPr lang="en-GB" sz="1200" u="sng" baseline="-25000">
                          <a:effectLst/>
                        </a:rPr>
                        <a:t>Start</a:t>
                      </a:r>
                      <a:endParaRPr lang="en-US" sz="120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A-MPR (dB)</a:t>
                      </a:r>
                      <a:endParaRPr lang="en-US" sz="1200" dirty="0">
                        <a:effectLst/>
                        <a:latin typeface="Times New Roman" panose="02020603050405020304" pitchFamily="18" charset="0"/>
                        <a:ea typeface="SimSun" panose="02010600030101010101" pitchFamily="2" charset="-122"/>
                      </a:endParaRPr>
                    </a:p>
                  </a:txBody>
                  <a:tcPr marL="36481" marR="36481" marT="0" marB="0"/>
                </a:tc>
                <a:extLst>
                  <a:ext uri="{0D108BD9-81ED-4DB2-BD59-A6C34878D82A}">
                    <a16:rowId xmlns:a16="http://schemas.microsoft.com/office/drawing/2014/main" val="3287349093"/>
                  </a:ext>
                </a:extLst>
              </a:tr>
              <a:tr h="89175">
                <a:tc rowSpan="9">
                  <a:txBody>
                    <a:bodyPr/>
                    <a:lstStyle/>
                    <a:p>
                      <a:pPr marL="0" marR="0" algn="ctr" fontAlgn="base" hangingPunct="0">
                        <a:spcBef>
                          <a:spcPts val="0"/>
                        </a:spcBef>
                        <a:spcAft>
                          <a:spcPts val="600"/>
                        </a:spcAft>
                      </a:pPr>
                      <a:r>
                        <a:rPr lang="en-GB" sz="1200" u="sng" dirty="0">
                          <a:effectLst/>
                        </a:rPr>
                        <a:t>5860, 5870, 5880, 5890, 5900, 5910, 5920</a:t>
                      </a:r>
                      <a:endParaRPr lang="en-US" sz="1200" dirty="0">
                        <a:effectLst/>
                        <a:latin typeface="Times New Roman" panose="02020603050405020304" pitchFamily="18" charset="0"/>
                        <a:ea typeface="SimSun" panose="02010600030101010101" pitchFamily="2" charset="-122"/>
                      </a:endParaRPr>
                    </a:p>
                  </a:txBody>
                  <a:tcPr marL="36481" marR="36481" marT="0" marB="0" anchor="ctr"/>
                </a:tc>
                <a:tc>
                  <a:txBody>
                    <a:bodyPr/>
                    <a:lstStyle/>
                    <a:p>
                      <a:pPr marL="0" marR="0" algn="ctr" fontAlgn="base" hangingPunct="0">
                        <a:spcBef>
                          <a:spcPts val="0"/>
                        </a:spcBef>
                        <a:spcAft>
                          <a:spcPts val="600"/>
                        </a:spcAft>
                      </a:pPr>
                      <a:r>
                        <a:rPr lang="en-GB" sz="1200" u="sng" dirty="0">
                          <a:effectLst/>
                        </a:rPr>
                        <a:t>0 to 1</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6</a:t>
                      </a:r>
                      <a:endParaRPr lang="en-US" sz="1200" dirty="0">
                        <a:effectLst/>
                        <a:latin typeface="Times New Roman" panose="02020603050405020304" pitchFamily="18" charset="0"/>
                        <a:ea typeface="SimSun" panose="02010600030101010101" pitchFamily="2" charset="-122"/>
                      </a:endParaRPr>
                    </a:p>
                  </a:txBody>
                  <a:tcPr marL="36481" marR="36481" marT="0" marB="0"/>
                </a:tc>
                <a:extLst>
                  <a:ext uri="{0D108BD9-81ED-4DB2-BD59-A6C34878D82A}">
                    <a16:rowId xmlns:a16="http://schemas.microsoft.com/office/drawing/2014/main" val="3216432909"/>
                  </a:ext>
                </a:extLst>
              </a:tr>
              <a:tr h="89175">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2 to 7</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5.0</a:t>
                      </a:r>
                      <a:endParaRPr lang="en-US" sz="1200" dirty="0">
                        <a:effectLst/>
                        <a:latin typeface="Times New Roman" panose="02020603050405020304" pitchFamily="18" charset="0"/>
                        <a:ea typeface="SimSun" panose="02010600030101010101" pitchFamily="2" charset="-122"/>
                      </a:endParaRPr>
                    </a:p>
                  </a:txBody>
                  <a:tcPr marL="36481" marR="36481" marT="0" marB="0"/>
                </a:tc>
                <a:extLst>
                  <a:ext uri="{0D108BD9-81ED-4DB2-BD59-A6C34878D82A}">
                    <a16:rowId xmlns:a16="http://schemas.microsoft.com/office/drawing/2014/main" val="2767105388"/>
                  </a:ext>
                </a:extLst>
              </a:tr>
              <a:tr h="89175">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8 to 11</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4.0</a:t>
                      </a:r>
                      <a:endParaRPr lang="en-US" sz="1200" dirty="0">
                        <a:effectLst/>
                        <a:latin typeface="Times New Roman" panose="02020603050405020304" pitchFamily="18" charset="0"/>
                        <a:ea typeface="SimSun" panose="02010600030101010101" pitchFamily="2" charset="-122"/>
                      </a:endParaRPr>
                    </a:p>
                  </a:txBody>
                  <a:tcPr marL="36481" marR="36481" marT="0" marB="0"/>
                </a:tc>
                <a:extLst>
                  <a:ext uri="{0D108BD9-81ED-4DB2-BD59-A6C34878D82A}">
                    <a16:rowId xmlns:a16="http://schemas.microsoft.com/office/drawing/2014/main" val="2049693800"/>
                  </a:ext>
                </a:extLst>
              </a:tr>
              <a:tr h="89175">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12 to 13</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2.5</a:t>
                      </a:r>
                      <a:endParaRPr lang="en-US" sz="1200" dirty="0">
                        <a:effectLst/>
                        <a:latin typeface="Times New Roman" panose="02020603050405020304" pitchFamily="18" charset="0"/>
                        <a:ea typeface="SimSun" panose="02010600030101010101" pitchFamily="2" charset="-122"/>
                      </a:endParaRPr>
                    </a:p>
                  </a:txBody>
                  <a:tcPr marL="36481" marR="36481" marT="0" marB="0"/>
                </a:tc>
                <a:extLst>
                  <a:ext uri="{0D108BD9-81ED-4DB2-BD59-A6C34878D82A}">
                    <a16:rowId xmlns:a16="http://schemas.microsoft.com/office/drawing/2014/main" val="2278728476"/>
                  </a:ext>
                </a:extLst>
              </a:tr>
              <a:tr h="89175">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14 to 25</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0</a:t>
                      </a:r>
                      <a:endParaRPr lang="en-US" sz="1200" dirty="0">
                        <a:effectLst/>
                        <a:latin typeface="Times New Roman" panose="02020603050405020304" pitchFamily="18" charset="0"/>
                        <a:ea typeface="SimSun" panose="02010600030101010101" pitchFamily="2" charset="-122"/>
                      </a:endParaRPr>
                    </a:p>
                  </a:txBody>
                  <a:tcPr marL="36481" marR="36481" marT="0" marB="0"/>
                </a:tc>
                <a:extLst>
                  <a:ext uri="{0D108BD9-81ED-4DB2-BD59-A6C34878D82A}">
                    <a16:rowId xmlns:a16="http://schemas.microsoft.com/office/drawing/2014/main" val="3368486259"/>
                  </a:ext>
                </a:extLst>
              </a:tr>
              <a:tr h="89175">
                <a:tc vMerge="1">
                  <a:txBody>
                    <a:bodyPr/>
                    <a:lstStyle/>
                    <a:p>
                      <a:endParaRPr lang="en-US"/>
                    </a:p>
                  </a:txBody>
                  <a:tcPr/>
                </a:tc>
                <a:tc>
                  <a:txBody>
                    <a:bodyPr/>
                    <a:lstStyle/>
                    <a:p>
                      <a:pPr marL="0" marR="0" algn="ctr" fontAlgn="base" hangingPunct="0">
                        <a:spcBef>
                          <a:spcPts val="0"/>
                        </a:spcBef>
                        <a:spcAft>
                          <a:spcPts val="600"/>
                        </a:spcAft>
                      </a:pPr>
                      <a:r>
                        <a:rPr lang="en-GB" sz="1200" u="sng">
                          <a:effectLst/>
                        </a:rPr>
                        <a:t>26 to 29</a:t>
                      </a:r>
                      <a:endParaRPr lang="en-US" sz="120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2.0</a:t>
                      </a:r>
                      <a:endParaRPr lang="en-US" sz="1200" dirty="0">
                        <a:effectLst/>
                        <a:latin typeface="Times New Roman" panose="02020603050405020304" pitchFamily="18" charset="0"/>
                        <a:ea typeface="SimSun" panose="02010600030101010101" pitchFamily="2" charset="-122"/>
                      </a:endParaRPr>
                    </a:p>
                  </a:txBody>
                  <a:tcPr marL="36481" marR="36481" marT="0" marB="0"/>
                </a:tc>
                <a:extLst>
                  <a:ext uri="{0D108BD9-81ED-4DB2-BD59-A6C34878D82A}">
                    <a16:rowId xmlns:a16="http://schemas.microsoft.com/office/drawing/2014/main" val="4139510591"/>
                  </a:ext>
                </a:extLst>
              </a:tr>
              <a:tr h="89175">
                <a:tc vMerge="1">
                  <a:txBody>
                    <a:bodyPr/>
                    <a:lstStyle/>
                    <a:p>
                      <a:endParaRPr lang="en-US"/>
                    </a:p>
                  </a:txBody>
                  <a:tcPr/>
                </a:tc>
                <a:tc>
                  <a:txBody>
                    <a:bodyPr/>
                    <a:lstStyle/>
                    <a:p>
                      <a:pPr marL="0" marR="0" algn="ctr" fontAlgn="base" hangingPunct="0">
                        <a:spcBef>
                          <a:spcPts val="0"/>
                        </a:spcBef>
                        <a:spcAft>
                          <a:spcPts val="600"/>
                        </a:spcAft>
                      </a:pPr>
                      <a:r>
                        <a:rPr lang="en-GB" sz="1200" u="sng">
                          <a:effectLst/>
                        </a:rPr>
                        <a:t>30 to 34</a:t>
                      </a:r>
                      <a:endParaRPr lang="en-US" sz="120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4.0</a:t>
                      </a:r>
                      <a:endParaRPr lang="en-US" sz="1200" dirty="0">
                        <a:effectLst/>
                        <a:latin typeface="Times New Roman" panose="02020603050405020304" pitchFamily="18" charset="0"/>
                        <a:ea typeface="SimSun" panose="02010600030101010101" pitchFamily="2" charset="-122"/>
                      </a:endParaRPr>
                    </a:p>
                  </a:txBody>
                  <a:tcPr marL="36481" marR="36481" marT="0" marB="0"/>
                </a:tc>
                <a:extLst>
                  <a:ext uri="{0D108BD9-81ED-4DB2-BD59-A6C34878D82A}">
                    <a16:rowId xmlns:a16="http://schemas.microsoft.com/office/drawing/2014/main" val="1204299641"/>
                  </a:ext>
                </a:extLst>
              </a:tr>
              <a:tr h="89175">
                <a:tc vMerge="1">
                  <a:txBody>
                    <a:bodyPr/>
                    <a:lstStyle/>
                    <a:p>
                      <a:endParaRPr lang="en-US"/>
                    </a:p>
                  </a:txBody>
                  <a:tcPr/>
                </a:tc>
                <a:tc>
                  <a:txBody>
                    <a:bodyPr/>
                    <a:lstStyle/>
                    <a:p>
                      <a:pPr marL="0" marR="0" algn="ctr" fontAlgn="base" hangingPunct="0">
                        <a:spcBef>
                          <a:spcPts val="0"/>
                        </a:spcBef>
                        <a:spcAft>
                          <a:spcPts val="600"/>
                        </a:spcAft>
                      </a:pPr>
                      <a:r>
                        <a:rPr lang="en-GB" sz="1200" u="sng">
                          <a:effectLst/>
                        </a:rPr>
                        <a:t>35 to 36</a:t>
                      </a:r>
                      <a:endParaRPr lang="en-US" sz="120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5.0</a:t>
                      </a:r>
                      <a:endParaRPr lang="en-US" sz="1200" dirty="0">
                        <a:effectLst/>
                        <a:latin typeface="Times New Roman" panose="02020603050405020304" pitchFamily="18" charset="0"/>
                        <a:ea typeface="SimSun" panose="02010600030101010101" pitchFamily="2" charset="-122"/>
                      </a:endParaRPr>
                    </a:p>
                  </a:txBody>
                  <a:tcPr marL="36481" marR="36481" marT="0" marB="0"/>
                </a:tc>
                <a:extLst>
                  <a:ext uri="{0D108BD9-81ED-4DB2-BD59-A6C34878D82A}">
                    <a16:rowId xmlns:a16="http://schemas.microsoft.com/office/drawing/2014/main" val="506338116"/>
                  </a:ext>
                </a:extLst>
              </a:tr>
              <a:tr h="89175">
                <a:tc vMerge="1">
                  <a:txBody>
                    <a:bodyPr/>
                    <a:lstStyle/>
                    <a:p>
                      <a:endParaRPr lang="en-US"/>
                    </a:p>
                  </a:txBody>
                  <a:tcPr/>
                </a:tc>
                <a:tc>
                  <a:txBody>
                    <a:bodyPr/>
                    <a:lstStyle/>
                    <a:p>
                      <a:pPr marL="0" marR="0" algn="ctr" fontAlgn="base" hangingPunct="0">
                        <a:spcBef>
                          <a:spcPts val="0"/>
                        </a:spcBef>
                        <a:spcAft>
                          <a:spcPts val="600"/>
                        </a:spcAft>
                      </a:pPr>
                      <a:r>
                        <a:rPr lang="en-GB" sz="1200" u="sng" dirty="0">
                          <a:effectLst/>
                        </a:rPr>
                        <a:t>37 to 40</a:t>
                      </a:r>
                      <a:endParaRPr lang="en-US" sz="1200" dirty="0">
                        <a:effectLst/>
                        <a:latin typeface="Times New Roman" panose="02020603050405020304" pitchFamily="18" charset="0"/>
                        <a:ea typeface="SimSun" panose="02010600030101010101" pitchFamily="2" charset="-122"/>
                      </a:endParaRPr>
                    </a:p>
                  </a:txBody>
                  <a:tcPr marL="36481" marR="36481" marT="0" marB="0"/>
                </a:tc>
                <a:tc>
                  <a:txBody>
                    <a:bodyPr/>
                    <a:lstStyle/>
                    <a:p>
                      <a:pPr marL="0" marR="0" algn="ctr" fontAlgn="base" hangingPunct="0">
                        <a:spcBef>
                          <a:spcPts val="0"/>
                        </a:spcBef>
                        <a:spcAft>
                          <a:spcPts val="600"/>
                        </a:spcAft>
                      </a:pPr>
                      <a:r>
                        <a:rPr lang="en-GB" sz="1200" u="sng" dirty="0">
                          <a:effectLst/>
                        </a:rPr>
                        <a:t>≤ 6.0</a:t>
                      </a:r>
                      <a:endParaRPr lang="en-US" sz="1200" dirty="0">
                        <a:effectLst/>
                        <a:latin typeface="Times New Roman" panose="02020603050405020304" pitchFamily="18" charset="0"/>
                        <a:ea typeface="SimSun" panose="02010600030101010101" pitchFamily="2" charset="-122"/>
                      </a:endParaRPr>
                    </a:p>
                  </a:txBody>
                  <a:tcPr marL="36481" marR="36481" marT="0" marB="0"/>
                </a:tc>
                <a:extLst>
                  <a:ext uri="{0D108BD9-81ED-4DB2-BD59-A6C34878D82A}">
                    <a16:rowId xmlns:a16="http://schemas.microsoft.com/office/drawing/2014/main" val="2068583018"/>
                  </a:ext>
                </a:extLst>
              </a:tr>
            </a:tbl>
          </a:graphicData>
        </a:graphic>
      </p:graphicFrame>
      <p:sp>
        <p:nvSpPr>
          <p:cNvPr id="9" name="TextBox 8">
            <a:extLst>
              <a:ext uri="{FF2B5EF4-FFF2-40B4-BE49-F238E27FC236}">
                <a16:creationId xmlns:a16="http://schemas.microsoft.com/office/drawing/2014/main" id="{293529FE-BA36-4B7D-97E7-737D9FB9CA72}"/>
              </a:ext>
            </a:extLst>
          </p:cNvPr>
          <p:cNvSpPr txBox="1"/>
          <p:nvPr/>
        </p:nvSpPr>
        <p:spPr>
          <a:xfrm>
            <a:off x="1600543" y="4628525"/>
            <a:ext cx="1261884"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SCS=15 kHz</a:t>
            </a:r>
          </a:p>
        </p:txBody>
      </p:sp>
      <p:graphicFrame>
        <p:nvGraphicFramePr>
          <p:cNvPr id="10" name="Table 9">
            <a:extLst>
              <a:ext uri="{FF2B5EF4-FFF2-40B4-BE49-F238E27FC236}">
                <a16:creationId xmlns:a16="http://schemas.microsoft.com/office/drawing/2014/main" id="{C3EC3F3C-C0AC-41AB-A8C1-0C401957BD87}"/>
              </a:ext>
            </a:extLst>
          </p:cNvPr>
          <p:cNvGraphicFramePr>
            <a:graphicFrameLocks noGrp="1"/>
          </p:cNvGraphicFramePr>
          <p:nvPr>
            <p:extLst>
              <p:ext uri="{D42A27DB-BD31-4B8C-83A1-F6EECF244321}">
                <p14:modId xmlns:p14="http://schemas.microsoft.com/office/powerpoint/2010/main" val="1179983435"/>
              </p:ext>
            </p:extLst>
          </p:nvPr>
        </p:nvGraphicFramePr>
        <p:xfrm>
          <a:off x="8242134" y="2208214"/>
          <a:ext cx="3057631" cy="2011677"/>
        </p:xfrm>
        <a:graphic>
          <a:graphicData uri="http://schemas.openxmlformats.org/drawingml/2006/table">
            <a:tbl>
              <a:tblPr firstRow="1" firstCol="1" bandRow="1">
                <a:tableStyleId>{5C22544A-7EE6-4342-B048-85BDC9FD1C3A}</a:tableStyleId>
              </a:tblPr>
              <a:tblGrid>
                <a:gridCol w="1369312">
                  <a:extLst>
                    <a:ext uri="{9D8B030D-6E8A-4147-A177-3AD203B41FA5}">
                      <a16:colId xmlns:a16="http://schemas.microsoft.com/office/drawing/2014/main" val="927481692"/>
                    </a:ext>
                  </a:extLst>
                </a:gridCol>
                <a:gridCol w="805579">
                  <a:extLst>
                    <a:ext uri="{9D8B030D-6E8A-4147-A177-3AD203B41FA5}">
                      <a16:colId xmlns:a16="http://schemas.microsoft.com/office/drawing/2014/main" val="2770120404"/>
                    </a:ext>
                  </a:extLst>
                </a:gridCol>
                <a:gridCol w="882740">
                  <a:extLst>
                    <a:ext uri="{9D8B030D-6E8A-4147-A177-3AD203B41FA5}">
                      <a16:colId xmlns:a16="http://schemas.microsoft.com/office/drawing/2014/main" val="997091796"/>
                    </a:ext>
                  </a:extLst>
                </a:gridCol>
              </a:tblGrid>
              <a:tr h="411481">
                <a:tc>
                  <a:txBody>
                    <a:bodyPr/>
                    <a:lstStyle/>
                    <a:p>
                      <a:pPr marL="0" marR="0" algn="ctr" fontAlgn="base" hangingPunct="0">
                        <a:spcBef>
                          <a:spcPts val="0"/>
                        </a:spcBef>
                        <a:spcAft>
                          <a:spcPts val="0"/>
                        </a:spcAft>
                      </a:pPr>
                      <a:r>
                        <a:rPr lang="en-GB" sz="1200" u="sng" dirty="0">
                          <a:effectLst/>
                        </a:rPr>
                        <a:t>Carrier Frequency (MHz)</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base" hangingPunct="0">
                        <a:spcBef>
                          <a:spcPts val="0"/>
                        </a:spcBef>
                        <a:spcAft>
                          <a:spcPts val="600"/>
                        </a:spcAft>
                      </a:pPr>
                      <a:r>
                        <a:rPr lang="en-GB" sz="1200" u="sng">
                          <a:effectLst/>
                        </a:rPr>
                        <a:t>RB</a:t>
                      </a:r>
                      <a:r>
                        <a:rPr lang="en-GB" sz="1200" u="sng" baseline="-25000">
                          <a:effectLst/>
                        </a:rPr>
                        <a:t>Start</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base" hangingPunct="0">
                        <a:spcBef>
                          <a:spcPts val="0"/>
                        </a:spcBef>
                        <a:spcAft>
                          <a:spcPts val="600"/>
                        </a:spcAft>
                      </a:pPr>
                      <a:r>
                        <a:rPr lang="en-GB" sz="1200" u="sng" dirty="0">
                          <a:effectLst/>
                        </a:rPr>
                        <a:t>A-MPR(dB)</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38538166"/>
                  </a:ext>
                </a:extLst>
              </a:tr>
              <a:tr h="1600196">
                <a:tc>
                  <a:txBody>
                    <a:bodyPr/>
                    <a:lstStyle/>
                    <a:p>
                      <a:pPr marL="0" marR="0" algn="ctr" fontAlgn="base" hangingPunct="0">
                        <a:spcBef>
                          <a:spcPts val="0"/>
                        </a:spcBef>
                        <a:spcAft>
                          <a:spcPts val="600"/>
                        </a:spcAft>
                      </a:pPr>
                      <a:r>
                        <a:rPr lang="en-GB" sz="1200" u="sng" dirty="0">
                          <a:solidFill>
                            <a:schemeClr val="bg1"/>
                          </a:solidFill>
                          <a:effectLst/>
                        </a:rPr>
                        <a:t>5860, 5870, 5880, 5900, 5890</a:t>
                      </a:r>
                      <a:r>
                        <a:rPr lang="en-GB" sz="1200" u="sng" dirty="0">
                          <a:effectLst/>
                        </a:rPr>
                        <a:t>, 5910, 5920</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base" hangingPunct="0">
                        <a:spcBef>
                          <a:spcPts val="0"/>
                        </a:spcBef>
                        <a:spcAft>
                          <a:spcPts val="600"/>
                        </a:spcAft>
                      </a:pPr>
                      <a:r>
                        <a:rPr lang="en-GB" sz="1200" u="sng" dirty="0">
                          <a:effectLst/>
                        </a:rPr>
                        <a:t>0</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base" hangingPunct="0">
                        <a:spcBef>
                          <a:spcPts val="0"/>
                        </a:spcBef>
                        <a:spcAft>
                          <a:spcPts val="600"/>
                        </a:spcAft>
                      </a:pPr>
                      <a:r>
                        <a:rPr lang="en-GB" sz="1200" u="sng" dirty="0">
                          <a:effectLst/>
                        </a:rPr>
                        <a:t>≤ 5.5</a:t>
                      </a:r>
                      <a:endParaRPr lang="en-US" sz="12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30261186"/>
                  </a:ext>
                </a:extLst>
              </a:tr>
            </a:tbl>
          </a:graphicData>
        </a:graphic>
      </p:graphicFrame>
      <p:sp>
        <p:nvSpPr>
          <p:cNvPr id="11" name="TextBox 10">
            <a:extLst>
              <a:ext uri="{FF2B5EF4-FFF2-40B4-BE49-F238E27FC236}">
                <a16:creationId xmlns:a16="http://schemas.microsoft.com/office/drawing/2014/main" id="{46871B67-CCC2-4E38-8C91-4EFEFD0481E0}"/>
              </a:ext>
            </a:extLst>
          </p:cNvPr>
          <p:cNvSpPr txBox="1"/>
          <p:nvPr/>
        </p:nvSpPr>
        <p:spPr>
          <a:xfrm>
            <a:off x="9078545" y="4620856"/>
            <a:ext cx="1367682"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SCS = 60 kHz</a:t>
            </a:r>
          </a:p>
        </p:txBody>
      </p:sp>
    </p:spTree>
    <p:extLst>
      <p:ext uri="{BB962C8B-B14F-4D97-AF65-F5344CB8AC3E}">
        <p14:creationId xmlns:p14="http://schemas.microsoft.com/office/powerpoint/2010/main" val="1475840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5" y="58031"/>
            <a:ext cx="11422655" cy="522900"/>
          </a:xfrm>
        </p:spPr>
        <p:txBody>
          <a:bodyPr/>
          <a:lstStyle/>
          <a:p>
            <a:r>
              <a:rPr lang="en-GB"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WF on MPR/A-MPR requirements for S-SSB transmission</a:t>
            </a:r>
            <a:r>
              <a:rPr lang="en-US" altLang="en-US" dirty="0">
                <a:solidFill>
                  <a:schemeClr val="tx1"/>
                </a:solidFill>
              </a:rPr>
              <a:t> </a:t>
            </a:r>
            <a:endParaRPr lang="zh-CN" altLang="en-US" dirty="0">
              <a:solidFill>
                <a:schemeClr val="tx1"/>
              </a:solidFill>
            </a:endParaRPr>
          </a:p>
        </p:txBody>
      </p:sp>
      <p:sp>
        <p:nvSpPr>
          <p:cNvPr id="3" name="内容占位符 2"/>
          <p:cNvSpPr>
            <a:spLocks noGrp="1"/>
          </p:cNvSpPr>
          <p:nvPr>
            <p:ph sz="half" idx="1"/>
          </p:nvPr>
        </p:nvSpPr>
        <p:spPr>
          <a:xfrm>
            <a:off x="513177" y="1614266"/>
            <a:ext cx="11422655" cy="757460"/>
          </a:xfrm>
        </p:spPr>
        <p:txBody>
          <a:bodyPr/>
          <a:lstStyle/>
          <a:p>
            <a:pPr>
              <a:buFont typeface="Arial" panose="020B0604020202020204" pitchFamily="34" charset="0"/>
              <a:buChar char="•"/>
            </a:pPr>
            <a:r>
              <a:rPr lang="en-US" b="1" i="1" dirty="0"/>
              <a:t>A-MPR for NS_52 S-SSB transmission</a:t>
            </a:r>
          </a:p>
          <a:p>
            <a:pPr lvl="1">
              <a:buFont typeface="Arial" panose="020B0604020202020204" pitchFamily="34" charset="0"/>
              <a:buChar char="•"/>
            </a:pPr>
            <a:endParaRPr lang="en-US" dirty="0"/>
          </a:p>
          <a:p>
            <a:pPr marL="0" indent="0">
              <a:buNone/>
            </a:pPr>
            <a:endParaRPr lang="en-GB" b="1" u="sng" dirty="0"/>
          </a:p>
          <a:p>
            <a:pPr>
              <a:buFont typeface="Arial" panose="020B0604020202020204" pitchFamily="34" charset="0"/>
              <a:buChar char="•"/>
            </a:pPr>
            <a:endParaRPr lang="en-GB" b="1" u="sng" dirty="0"/>
          </a:p>
          <a:p>
            <a:pPr>
              <a:buFont typeface="Arial" panose="020B0604020202020204" pitchFamily="34" charset="0"/>
              <a:buChar char="•"/>
            </a:pPr>
            <a:endParaRPr lang="en-GB" b="1" u="sng" dirty="0"/>
          </a:p>
          <a:p>
            <a:pPr lvl="1">
              <a:buFont typeface="Arial" panose="020B0604020202020204" pitchFamily="34" charset="0"/>
              <a:buChar char="•"/>
            </a:pPr>
            <a:endParaRPr lang="en-US" altLang="zh-CN" dirty="0">
              <a:solidFill>
                <a:schemeClr val="tx1"/>
              </a:solidFill>
            </a:endParaRPr>
          </a:p>
        </p:txBody>
      </p:sp>
      <p:graphicFrame>
        <p:nvGraphicFramePr>
          <p:cNvPr id="13" name="Table 12">
            <a:extLst>
              <a:ext uri="{FF2B5EF4-FFF2-40B4-BE49-F238E27FC236}">
                <a16:creationId xmlns:a16="http://schemas.microsoft.com/office/drawing/2014/main" id="{1817985D-3E5D-4989-937B-5B2956933721}"/>
              </a:ext>
            </a:extLst>
          </p:cNvPr>
          <p:cNvGraphicFramePr>
            <a:graphicFrameLocks noGrp="1"/>
          </p:cNvGraphicFramePr>
          <p:nvPr>
            <p:extLst>
              <p:ext uri="{D42A27DB-BD31-4B8C-83A1-F6EECF244321}">
                <p14:modId xmlns:p14="http://schemas.microsoft.com/office/powerpoint/2010/main" val="3567545508"/>
              </p:ext>
            </p:extLst>
          </p:nvPr>
        </p:nvGraphicFramePr>
        <p:xfrm>
          <a:off x="4237452" y="2625486"/>
          <a:ext cx="3120357" cy="2122610"/>
        </p:xfrm>
        <a:graphic>
          <a:graphicData uri="http://schemas.openxmlformats.org/drawingml/2006/table">
            <a:tbl>
              <a:tblPr firstRow="1" firstCol="1" bandRow="1">
                <a:tableStyleId>{5C22544A-7EE6-4342-B048-85BDC9FD1C3A}</a:tableStyleId>
              </a:tblPr>
              <a:tblGrid>
                <a:gridCol w="1009105">
                  <a:extLst>
                    <a:ext uri="{9D8B030D-6E8A-4147-A177-3AD203B41FA5}">
                      <a16:colId xmlns:a16="http://schemas.microsoft.com/office/drawing/2014/main" val="533476276"/>
                    </a:ext>
                  </a:extLst>
                </a:gridCol>
                <a:gridCol w="1055626">
                  <a:extLst>
                    <a:ext uri="{9D8B030D-6E8A-4147-A177-3AD203B41FA5}">
                      <a16:colId xmlns:a16="http://schemas.microsoft.com/office/drawing/2014/main" val="2040119199"/>
                    </a:ext>
                  </a:extLst>
                </a:gridCol>
                <a:gridCol w="1055626">
                  <a:extLst>
                    <a:ext uri="{9D8B030D-6E8A-4147-A177-3AD203B41FA5}">
                      <a16:colId xmlns:a16="http://schemas.microsoft.com/office/drawing/2014/main" val="1619511433"/>
                    </a:ext>
                  </a:extLst>
                </a:gridCol>
              </a:tblGrid>
              <a:tr h="492792">
                <a:tc>
                  <a:txBody>
                    <a:bodyPr/>
                    <a:lstStyle/>
                    <a:p>
                      <a:pPr marL="0" marR="0" algn="ctr" fontAlgn="base" hangingPunct="0">
                        <a:spcBef>
                          <a:spcPts val="0"/>
                        </a:spcBef>
                        <a:spcAft>
                          <a:spcPts val="0"/>
                        </a:spcAft>
                      </a:pPr>
                      <a:r>
                        <a:rPr lang="en-GB" sz="1200">
                          <a:effectLst/>
                        </a:rPr>
                        <a:t>Carrier Frequency (MHz)</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fontAlgn="base" hangingPunct="0">
                        <a:spcBef>
                          <a:spcPts val="0"/>
                        </a:spcBef>
                        <a:spcAft>
                          <a:spcPts val="0"/>
                        </a:spcAft>
                      </a:pPr>
                      <a:r>
                        <a:rPr lang="en-GB" sz="1200">
                          <a:effectLst/>
                        </a:rPr>
                        <a:t>RB</a:t>
                      </a:r>
                      <a:r>
                        <a:rPr lang="en-GB" sz="1200" baseline="-25000">
                          <a:effectLst/>
                        </a:rPr>
                        <a:t>Start </a:t>
                      </a:r>
                      <a:r>
                        <a:rPr lang="en-GB" sz="1200">
                          <a:effectLst/>
                        </a:rPr>
                        <a:t>* 12*SCS</a:t>
                      </a:r>
                      <a:r>
                        <a:rPr lang="en-GB" sz="1200" baseline="-25000">
                          <a:effectLst/>
                        </a:rPr>
                        <a:t> </a:t>
                      </a:r>
                      <a:endParaRPr lang="en-US" sz="1200">
                        <a:effectLst/>
                      </a:endParaRPr>
                    </a:p>
                    <a:p>
                      <a:pPr marL="0" marR="0" algn="ctr" fontAlgn="base" hangingPunct="0">
                        <a:spcBef>
                          <a:spcPts val="0"/>
                        </a:spcBef>
                        <a:spcAft>
                          <a:spcPts val="0"/>
                        </a:spcAft>
                      </a:pPr>
                      <a:r>
                        <a:rPr lang="en-GB" sz="1200">
                          <a:effectLst/>
                        </a:rPr>
                        <a:t>[MHz]</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fontAlgn="base" hangingPunct="0">
                        <a:spcBef>
                          <a:spcPts val="0"/>
                        </a:spcBef>
                        <a:spcAft>
                          <a:spcPts val="0"/>
                        </a:spcAft>
                      </a:pPr>
                      <a:r>
                        <a:rPr lang="en-GB" sz="1200">
                          <a:effectLst/>
                        </a:rPr>
                        <a:t>A-MPR (dB)</a:t>
                      </a:r>
                      <a:endParaRPr lang="en-US" sz="12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4237402299"/>
                  </a:ext>
                </a:extLst>
              </a:tr>
              <a:tr h="258260">
                <a:tc rowSpan="5">
                  <a:txBody>
                    <a:bodyPr/>
                    <a:lstStyle/>
                    <a:p>
                      <a:pPr marL="0" marR="0" algn="ctr" fontAlgn="base" hangingPunct="0">
                        <a:lnSpc>
                          <a:spcPts val="1200"/>
                        </a:lnSpc>
                        <a:spcBef>
                          <a:spcPts val="0"/>
                        </a:spcBef>
                        <a:spcAft>
                          <a:spcPts val="0"/>
                        </a:spcAft>
                      </a:pPr>
                      <a:r>
                        <a:rPr lang="en-GB" sz="1200" dirty="0">
                          <a:effectLst/>
                        </a:rPr>
                        <a:t>5885</a:t>
                      </a:r>
                      <a:r>
                        <a:rPr lang="en-GB" sz="1200" baseline="30000" dirty="0">
                          <a:effectLst/>
                        </a:rPr>
                        <a:t>1</a:t>
                      </a:r>
                      <a:endParaRPr lang="en-US" sz="1200" dirty="0">
                        <a:effectLst/>
                        <a:latin typeface="Times New Roman" panose="02020603050405020304" pitchFamily="18" charset="0"/>
                        <a:ea typeface="Calibri" panose="020F0502020204030204" pitchFamily="34" charset="0"/>
                      </a:endParaRPr>
                    </a:p>
                  </a:txBody>
                  <a:tcPr marL="68580" marR="68580" marT="0" marB="0" anchor="ctr"/>
                </a:tc>
                <a:tc>
                  <a:txBody>
                    <a:bodyPr/>
                    <a:lstStyle/>
                    <a:p>
                      <a:pPr marL="0" marR="0" algn="ctr" fontAlgn="base" hangingPunct="0">
                        <a:lnSpc>
                          <a:spcPts val="1200"/>
                        </a:lnSpc>
                        <a:spcBef>
                          <a:spcPts val="0"/>
                        </a:spcBef>
                        <a:spcAft>
                          <a:spcPts val="900"/>
                        </a:spcAft>
                      </a:pPr>
                      <a:r>
                        <a:rPr lang="en-GB" sz="1200" dirty="0">
                          <a:solidFill>
                            <a:schemeClr val="tx1"/>
                          </a:solidFill>
                          <a:effectLst/>
                        </a:rPr>
                        <a:t>≤ 7</a:t>
                      </a:r>
                      <a:endParaRPr lang="en-US" sz="1200" dirty="0">
                        <a:solidFill>
                          <a:schemeClr val="tx1"/>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fontAlgn="base" hangingPunct="0">
                        <a:lnSpc>
                          <a:spcPts val="1200"/>
                        </a:lnSpc>
                        <a:spcBef>
                          <a:spcPts val="0"/>
                        </a:spcBef>
                        <a:spcAft>
                          <a:spcPts val="0"/>
                        </a:spcAft>
                      </a:pPr>
                      <a:r>
                        <a:rPr lang="en-GB" sz="1200" dirty="0">
                          <a:solidFill>
                            <a:schemeClr val="tx1"/>
                          </a:solidFill>
                          <a:effectLst/>
                        </a:rPr>
                        <a:t>≤ 16</a:t>
                      </a:r>
                      <a:endParaRPr lang="en-US" sz="1200" dirty="0">
                        <a:solidFill>
                          <a:schemeClr val="tx1"/>
                        </a:solidFill>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373606555"/>
                  </a:ext>
                </a:extLst>
              </a:tr>
              <a:tr h="260085">
                <a:tc vMerge="1">
                  <a:txBody>
                    <a:bodyPr/>
                    <a:lstStyle/>
                    <a:p>
                      <a:endParaRPr lang="en-US"/>
                    </a:p>
                  </a:txBody>
                  <a:tcPr/>
                </a:tc>
                <a:tc>
                  <a:txBody>
                    <a:bodyPr/>
                    <a:lstStyle/>
                    <a:p>
                      <a:pPr marL="0" marR="0" algn="ctr" fontAlgn="base" hangingPunct="0">
                        <a:lnSpc>
                          <a:spcPts val="1200"/>
                        </a:lnSpc>
                        <a:spcBef>
                          <a:spcPts val="0"/>
                        </a:spcBef>
                        <a:spcAft>
                          <a:spcPts val="900"/>
                        </a:spcAft>
                      </a:pPr>
                      <a:r>
                        <a:rPr lang="en-GB" sz="1200" dirty="0">
                          <a:solidFill>
                            <a:schemeClr val="tx1"/>
                          </a:solidFill>
                          <a:effectLst/>
                        </a:rPr>
                        <a:t>&gt; 7and ≤ 12</a:t>
                      </a:r>
                      <a:endParaRPr lang="en-US" sz="1200" dirty="0">
                        <a:solidFill>
                          <a:schemeClr val="tx1"/>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fontAlgn="base" hangingPunct="0">
                        <a:lnSpc>
                          <a:spcPts val="1200"/>
                        </a:lnSpc>
                        <a:spcBef>
                          <a:spcPts val="0"/>
                        </a:spcBef>
                        <a:spcAft>
                          <a:spcPts val="0"/>
                        </a:spcAft>
                      </a:pPr>
                      <a:r>
                        <a:rPr lang="en-GB" sz="1200" dirty="0">
                          <a:solidFill>
                            <a:schemeClr val="tx1"/>
                          </a:solidFill>
                          <a:effectLst/>
                        </a:rPr>
                        <a:t>≤ 10.5</a:t>
                      </a:r>
                      <a:endParaRPr lang="en-US" sz="1200" dirty="0">
                        <a:solidFill>
                          <a:schemeClr val="tx1"/>
                        </a:solidFill>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2402308234"/>
                  </a:ext>
                </a:extLst>
              </a:tr>
              <a:tr h="260085">
                <a:tc vMerge="1">
                  <a:txBody>
                    <a:bodyPr/>
                    <a:lstStyle/>
                    <a:p>
                      <a:endParaRPr lang="en-US"/>
                    </a:p>
                  </a:txBody>
                  <a:tcPr/>
                </a:tc>
                <a:tc>
                  <a:txBody>
                    <a:bodyPr/>
                    <a:lstStyle/>
                    <a:p>
                      <a:pPr marL="0" marR="0" algn="ctr" fontAlgn="base" hangingPunct="0">
                        <a:lnSpc>
                          <a:spcPts val="1200"/>
                        </a:lnSpc>
                        <a:spcBef>
                          <a:spcPts val="0"/>
                        </a:spcBef>
                        <a:spcAft>
                          <a:spcPts val="900"/>
                        </a:spcAft>
                      </a:pPr>
                      <a:r>
                        <a:rPr lang="en-GB" sz="1200" dirty="0">
                          <a:solidFill>
                            <a:schemeClr val="tx1"/>
                          </a:solidFill>
                          <a:effectLst/>
                        </a:rPr>
                        <a:t>&gt; 12 and ≤ 19</a:t>
                      </a:r>
                      <a:endParaRPr lang="en-US" sz="1200" dirty="0">
                        <a:solidFill>
                          <a:schemeClr val="tx1"/>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fontAlgn="base" hangingPunct="0">
                        <a:lnSpc>
                          <a:spcPts val="1200"/>
                        </a:lnSpc>
                        <a:spcBef>
                          <a:spcPts val="0"/>
                        </a:spcBef>
                        <a:spcAft>
                          <a:spcPts val="0"/>
                        </a:spcAft>
                      </a:pPr>
                      <a:r>
                        <a:rPr lang="en-GB" sz="1200" dirty="0">
                          <a:solidFill>
                            <a:schemeClr val="tx1"/>
                          </a:solidFill>
                          <a:effectLst/>
                        </a:rPr>
                        <a:t>≤ 4.0</a:t>
                      </a:r>
                      <a:endParaRPr lang="en-US" sz="1200" dirty="0">
                        <a:solidFill>
                          <a:schemeClr val="tx1"/>
                        </a:solidFill>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2939215559"/>
                  </a:ext>
                </a:extLst>
              </a:tr>
              <a:tr h="258260">
                <a:tc vMerge="1">
                  <a:txBody>
                    <a:bodyPr/>
                    <a:lstStyle/>
                    <a:p>
                      <a:endParaRPr lang="en-US"/>
                    </a:p>
                  </a:txBody>
                  <a:tcPr/>
                </a:tc>
                <a:tc>
                  <a:txBody>
                    <a:bodyPr/>
                    <a:lstStyle/>
                    <a:p>
                      <a:pPr marL="0" marR="0" algn="ctr" fontAlgn="base" hangingPunct="0">
                        <a:lnSpc>
                          <a:spcPts val="1200"/>
                        </a:lnSpc>
                        <a:spcBef>
                          <a:spcPts val="0"/>
                        </a:spcBef>
                        <a:spcAft>
                          <a:spcPts val="900"/>
                        </a:spcAft>
                      </a:pPr>
                      <a:r>
                        <a:rPr lang="en-GB" sz="1200" dirty="0">
                          <a:solidFill>
                            <a:schemeClr val="tx1"/>
                          </a:solidFill>
                          <a:effectLst/>
                        </a:rPr>
                        <a:t>&gt; 19 and ≤ 25</a:t>
                      </a:r>
                      <a:endParaRPr lang="en-US" sz="1200" dirty="0">
                        <a:solidFill>
                          <a:schemeClr val="tx1"/>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fontAlgn="base" hangingPunct="0">
                        <a:lnSpc>
                          <a:spcPts val="1200"/>
                        </a:lnSpc>
                        <a:spcBef>
                          <a:spcPts val="0"/>
                        </a:spcBef>
                        <a:spcAft>
                          <a:spcPts val="0"/>
                        </a:spcAft>
                      </a:pPr>
                      <a:r>
                        <a:rPr lang="en-GB" sz="1200" dirty="0">
                          <a:solidFill>
                            <a:schemeClr val="tx1"/>
                          </a:solidFill>
                          <a:effectLst/>
                        </a:rPr>
                        <a:t>≤ 10.5</a:t>
                      </a:r>
                      <a:endParaRPr lang="en-US" sz="1200" dirty="0">
                        <a:solidFill>
                          <a:schemeClr val="tx1"/>
                        </a:solidFill>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177929757"/>
                  </a:ext>
                </a:extLst>
              </a:tr>
              <a:tr h="260085">
                <a:tc vMerge="1">
                  <a:txBody>
                    <a:bodyPr/>
                    <a:lstStyle/>
                    <a:p>
                      <a:endParaRPr lang="en-US"/>
                    </a:p>
                  </a:txBody>
                  <a:tcPr/>
                </a:tc>
                <a:tc>
                  <a:txBody>
                    <a:bodyPr/>
                    <a:lstStyle/>
                    <a:p>
                      <a:pPr marL="0" marR="0" algn="ctr" fontAlgn="base" hangingPunct="0">
                        <a:lnSpc>
                          <a:spcPts val="1200"/>
                        </a:lnSpc>
                        <a:spcBef>
                          <a:spcPts val="0"/>
                        </a:spcBef>
                        <a:spcAft>
                          <a:spcPts val="0"/>
                        </a:spcAft>
                      </a:pPr>
                      <a:r>
                        <a:rPr lang="en-GB" sz="1200" dirty="0">
                          <a:solidFill>
                            <a:schemeClr val="tx1"/>
                          </a:solidFill>
                          <a:effectLst/>
                        </a:rPr>
                        <a:t>&gt; 25</a:t>
                      </a:r>
                      <a:endParaRPr lang="en-US" sz="1200" dirty="0">
                        <a:solidFill>
                          <a:schemeClr val="tx1"/>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fontAlgn="base" hangingPunct="0">
                        <a:lnSpc>
                          <a:spcPts val="1200"/>
                        </a:lnSpc>
                        <a:spcBef>
                          <a:spcPts val="0"/>
                        </a:spcBef>
                        <a:spcAft>
                          <a:spcPts val="0"/>
                        </a:spcAft>
                      </a:pPr>
                      <a:r>
                        <a:rPr lang="en-GB" sz="1200" dirty="0">
                          <a:solidFill>
                            <a:schemeClr val="tx1"/>
                          </a:solidFill>
                          <a:effectLst/>
                        </a:rPr>
                        <a:t>≤ 16</a:t>
                      </a:r>
                      <a:endParaRPr lang="en-US" sz="1200" dirty="0">
                        <a:solidFill>
                          <a:schemeClr val="tx1"/>
                        </a:solidFill>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2264549714"/>
                  </a:ext>
                </a:extLst>
              </a:tr>
              <a:tr h="277195">
                <a:tc gridSpan="3">
                  <a:txBody>
                    <a:bodyPr/>
                    <a:lstStyle/>
                    <a:p>
                      <a:pPr marL="0" marR="0" fontAlgn="base" hangingPunct="0">
                        <a:lnSpc>
                          <a:spcPts val="1200"/>
                        </a:lnSpc>
                        <a:spcBef>
                          <a:spcPts val="0"/>
                        </a:spcBef>
                        <a:spcAft>
                          <a:spcPts val="0"/>
                        </a:spcAft>
                      </a:pPr>
                      <a:r>
                        <a:rPr lang="en-GB" sz="1200" dirty="0">
                          <a:effectLst/>
                        </a:rPr>
                        <a:t>NOTE 1: Applies only when NS_52 is signalled</a:t>
                      </a:r>
                      <a:endParaRPr lang="en-US" sz="1200" dirty="0">
                        <a:effectLst/>
                        <a:latin typeface="Times New Roman" panose="02020603050405020304" pitchFamily="18" charset="0"/>
                        <a:ea typeface="Calibri" panose="020F0502020204030204" pitchFamily="34" charset="0"/>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0435786"/>
                  </a:ext>
                </a:extLst>
              </a:tr>
            </a:tbl>
          </a:graphicData>
        </a:graphic>
      </p:graphicFrame>
    </p:spTree>
    <p:extLst>
      <p:ext uri="{BB962C8B-B14F-4D97-AF65-F5344CB8AC3E}">
        <p14:creationId xmlns:p14="http://schemas.microsoft.com/office/powerpoint/2010/main" val="284343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5" y="58031"/>
            <a:ext cx="11422655" cy="522900"/>
          </a:xfrm>
        </p:spPr>
        <p:txBody>
          <a:bodyPr/>
          <a:lstStyle/>
          <a:p>
            <a:r>
              <a:rPr lang="en-GB"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WF on MPR/A-MPR requirements for S-SSB transmission</a:t>
            </a:r>
            <a:r>
              <a:rPr lang="en-US" altLang="en-US" dirty="0">
                <a:solidFill>
                  <a:schemeClr val="tx1"/>
                </a:solidFill>
              </a:rPr>
              <a:t> </a:t>
            </a:r>
            <a:endParaRPr lang="zh-CN" altLang="en-US" dirty="0">
              <a:solidFill>
                <a:schemeClr val="tx1"/>
              </a:solidFill>
            </a:endParaRPr>
          </a:p>
        </p:txBody>
      </p:sp>
      <p:sp>
        <p:nvSpPr>
          <p:cNvPr id="5" name="Content Placeholder 4">
            <a:extLst>
              <a:ext uri="{FF2B5EF4-FFF2-40B4-BE49-F238E27FC236}">
                <a16:creationId xmlns:a16="http://schemas.microsoft.com/office/drawing/2014/main" id="{F588D006-35AA-4B21-92B1-E45242EAB832}"/>
              </a:ext>
            </a:extLst>
          </p:cNvPr>
          <p:cNvSpPr>
            <a:spLocks noGrp="1"/>
          </p:cNvSpPr>
          <p:nvPr>
            <p:ph sz="half" idx="1"/>
          </p:nvPr>
        </p:nvSpPr>
        <p:spPr>
          <a:xfrm>
            <a:off x="609382" y="825500"/>
            <a:ext cx="10592018" cy="2492990"/>
          </a:xfrm>
        </p:spPr>
        <p:txBody>
          <a:bodyPr/>
          <a:lstStyle/>
          <a:p>
            <a:r>
              <a:rPr lang="en-US" dirty="0"/>
              <a:t>MPR table format as RB start/ </a:t>
            </a:r>
            <a:r>
              <a:rPr lang="en-US" dirty="0" err="1"/>
              <a:t>RB_stop</a:t>
            </a:r>
            <a:endParaRPr lang="en-US" dirty="0"/>
          </a:p>
          <a:p>
            <a:r>
              <a:rPr lang="en-US" dirty="0"/>
              <a:t>NS_33 and NS_NEW format as RB start/ </a:t>
            </a:r>
            <a:r>
              <a:rPr lang="en-US" dirty="0" err="1"/>
              <a:t>RB_stop</a:t>
            </a:r>
            <a:endParaRPr lang="en-US" dirty="0"/>
          </a:p>
          <a:p>
            <a:r>
              <a:rPr lang="en-US" dirty="0"/>
              <a:t>NS_52 format based on frequency range =</a:t>
            </a:r>
            <a:r>
              <a:rPr lang="en-US" dirty="0" err="1"/>
              <a:t>RB_start</a:t>
            </a:r>
            <a:r>
              <a:rPr lang="en-US" dirty="0"/>
              <a:t>*12*SCS</a:t>
            </a:r>
          </a:p>
          <a:p>
            <a:r>
              <a:rPr lang="en-US" dirty="0"/>
              <a:t>Can further discuss changing A-MPR table format to match that of NS_52</a:t>
            </a:r>
          </a:p>
          <a:p>
            <a:endParaRPr lang="en-US" dirty="0"/>
          </a:p>
        </p:txBody>
      </p:sp>
    </p:spTree>
    <p:extLst>
      <p:ext uri="{BB962C8B-B14F-4D97-AF65-F5344CB8AC3E}">
        <p14:creationId xmlns:p14="http://schemas.microsoft.com/office/powerpoint/2010/main" val="4202512544"/>
      </p:ext>
    </p:extLst>
  </p:cSld>
  <p:clrMapOvr>
    <a:masterClrMapping/>
  </p:clrMapOvr>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4B5299F0-328A-4DA4-82D3-62AE996A5A69}"/>
    </a:ext>
  </a:ext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6CF52DF3-4125-4E79-A8E3-CA7398141676}"/>
    </a:ext>
  </a:ext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STDs_brown_bag</Template>
  <TotalTime>41218</TotalTime>
  <Words>892</Words>
  <Application>Microsoft Office PowerPoint</Application>
  <PresentationFormat>Custom</PresentationFormat>
  <Paragraphs>219</Paragraphs>
  <Slides>7</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7</vt:i4>
      </vt:variant>
    </vt:vector>
  </HeadingPairs>
  <TitlesOfParts>
    <vt:vector size="19" baseType="lpstr">
      <vt:lpstr>Arial</vt:lpstr>
      <vt:lpstr>Calibre Regular</vt:lpstr>
      <vt:lpstr>Calibre Semibold</vt:lpstr>
      <vt:lpstr>Calibri</vt:lpstr>
      <vt:lpstr>Qualcomm Office Bold</vt:lpstr>
      <vt:lpstr>Qualcomm Office Light</vt:lpstr>
      <vt:lpstr>Qualcomm Office Regular</vt:lpstr>
      <vt:lpstr>Qualcomm Office Semibold</vt:lpstr>
      <vt:lpstr>Qualcomm Regular</vt:lpstr>
      <vt:lpstr>Times New Roman</vt:lpstr>
      <vt:lpstr>Qualcomm_Template_Executive</vt:lpstr>
      <vt:lpstr>1_Qualcomm_Template_Executive</vt:lpstr>
      <vt:lpstr>WF on MPR/A-MPR requirements for S-SSB  transmission </vt:lpstr>
      <vt:lpstr>Open Issues</vt:lpstr>
      <vt:lpstr>WF on MPR/A-MPR requirements for S-SSB transmission </vt:lpstr>
      <vt:lpstr>WF on MPR/A-MPR requirements for S-SSB transmission </vt:lpstr>
      <vt:lpstr>WF on MPR/A-MPR requirements for S-SSB transmission </vt:lpstr>
      <vt:lpstr>WF on MPR/A-MPR requirements for S-SSB transmission </vt:lpstr>
      <vt:lpstr>WF on MPR/A-MPR requirements for S-SSB transmission </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User_1</dc:creator>
  <cp:keywords>CTPClassification=CTP_NT</cp:keywords>
  <cp:lastModifiedBy>Chan Fernando</cp:lastModifiedBy>
  <cp:revision>326</cp:revision>
  <cp:lastPrinted>2014-01-13T11:26:32Z</cp:lastPrinted>
  <dcterms:created xsi:type="dcterms:W3CDTF">2018-09-06T23:18:35Z</dcterms:created>
  <dcterms:modified xsi:type="dcterms:W3CDTF">2020-06-04T00:08:06Z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0a701e0c-2c55-4cfd-a445-d61f6a987911</vt:lpwstr>
  </property>
  <property fmtid="{D5CDD505-2E9C-101B-9397-08002B2CF9AE}" pid="4" name="CTP_TimeStamp">
    <vt:lpwstr>2019-11-21 03:41:30Z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