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76" r:id="rId6"/>
    <p:sldId id="271" r:id="rId7"/>
    <p:sldId id="278" r:id="rId8"/>
    <p:sldId id="277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7" autoAdjust="0"/>
    <p:restoredTop sz="95394" autoAdjust="0"/>
  </p:normalViewPr>
  <p:slideViewPr>
    <p:cSldViewPr snapToGrid="0">
      <p:cViewPr>
        <p:scale>
          <a:sx n="70" d="100"/>
          <a:sy n="70" d="100"/>
        </p:scale>
        <p:origin x="596" y="-12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47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90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588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379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Power Class related UL MIMO and other requirements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#95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R4-2008408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25 May – 5 June.,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Forward(1)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Autofit/>
          </a:bodyPr>
          <a:lstStyle/>
          <a:p>
            <a:r>
              <a:rPr lang="en-US" altLang="zh-CN" sz="1000" b="1" dirty="0"/>
              <a:t>Package solution for Sub-topic 1-1 (</a:t>
            </a:r>
            <a:r>
              <a:rPr lang="en-US" altLang="zh-CN" sz="1000" b="1" dirty="0" err="1"/>
              <a:t>TxD</a:t>
            </a:r>
            <a:r>
              <a:rPr lang="en-US" altLang="zh-CN" sz="1000" b="1" dirty="0"/>
              <a:t> and power-capability indication for SA operation)</a:t>
            </a:r>
            <a:endParaRPr lang="zh-CN" altLang="zh-CN" sz="1000" dirty="0"/>
          </a:p>
          <a:p>
            <a:pPr lvl="1"/>
            <a:r>
              <a:rPr lang="en-US" altLang="zh-CN" sz="1000" i="1" dirty="0"/>
              <a:t>Option 1: </a:t>
            </a:r>
          </a:p>
          <a:p>
            <a:pPr lvl="2"/>
            <a:r>
              <a:rPr lang="en-US" altLang="zh-CN" sz="1000" i="1" dirty="0"/>
              <a:t>Setting up </a:t>
            </a:r>
            <a:r>
              <a:rPr lang="en-US" altLang="zh-CN" sz="1000" i="1" dirty="0" err="1"/>
              <a:t>TxD</a:t>
            </a:r>
            <a:r>
              <a:rPr lang="en-US" altLang="zh-CN" sz="1000" i="1" dirty="0"/>
              <a:t> requirements in Rel-16 and Release independent from Rel-15;</a:t>
            </a:r>
          </a:p>
          <a:p>
            <a:pPr lvl="2"/>
            <a:r>
              <a:rPr lang="en-US" altLang="zh-CN" sz="1000" i="1" dirty="0"/>
              <a:t>Do not allow SA SU indicating PC2 fallback to PC3 for 1-port transmission;</a:t>
            </a:r>
          </a:p>
          <a:p>
            <a:pPr lvl="1"/>
            <a:r>
              <a:rPr lang="en-US" altLang="zh-CN" sz="1000" i="1" dirty="0"/>
              <a:t>Option 2: </a:t>
            </a:r>
          </a:p>
          <a:p>
            <a:pPr lvl="2"/>
            <a:r>
              <a:rPr lang="en-US" altLang="zh-CN" sz="1000" i="1" dirty="0"/>
              <a:t>Setting up </a:t>
            </a:r>
            <a:r>
              <a:rPr lang="en-US" altLang="zh-CN" sz="1000" i="1" dirty="0" err="1"/>
              <a:t>TxD</a:t>
            </a:r>
            <a:r>
              <a:rPr lang="en-US" altLang="zh-CN" sz="1000" i="1" dirty="0"/>
              <a:t> requirements for </a:t>
            </a:r>
            <a:r>
              <a:rPr lang="en-US" altLang="zh-CN" sz="1000" i="1" dirty="0" err="1"/>
              <a:t>TxD</a:t>
            </a:r>
            <a:r>
              <a:rPr lang="en-US" altLang="zh-CN" sz="1000" i="1" dirty="0"/>
              <a:t> in Rel-16; Not allow to release independent from Rel-15;</a:t>
            </a:r>
          </a:p>
          <a:p>
            <a:pPr lvl="2"/>
            <a:r>
              <a:rPr lang="en-US" altLang="zh-CN" sz="1000" i="1" dirty="0"/>
              <a:t>Allow SA UE indicating PC2 fall back to PC3 for 1-port transmission;</a:t>
            </a:r>
          </a:p>
          <a:p>
            <a:pPr lvl="1"/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Option 3: </a:t>
            </a:r>
          </a:p>
          <a:p>
            <a:pPr lvl="2"/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Setting up </a:t>
            </a:r>
            <a:r>
              <a:rPr lang="en-US" altLang="zh-CN" sz="1000" i="1" dirty="0" err="1">
                <a:solidFill>
                  <a:schemeClr val="bg1">
                    <a:lumMod val="65000"/>
                  </a:schemeClr>
                </a:solidFill>
              </a:rPr>
              <a:t>TxD</a:t>
            </a:r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 requirements for </a:t>
            </a:r>
            <a:r>
              <a:rPr lang="en-US" altLang="zh-CN" sz="1000" i="1" dirty="0" err="1">
                <a:solidFill>
                  <a:schemeClr val="bg1">
                    <a:lumMod val="65000"/>
                  </a:schemeClr>
                </a:solidFill>
              </a:rPr>
              <a:t>TxD</a:t>
            </a:r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 in Rel-15;</a:t>
            </a:r>
          </a:p>
          <a:p>
            <a:pPr lvl="2"/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Allow SA UE indicating PC2 fall back to PC3 for 1-port transmission;</a:t>
            </a:r>
          </a:p>
          <a:p>
            <a:pPr lvl="1"/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Option 4: </a:t>
            </a:r>
          </a:p>
          <a:p>
            <a:pPr lvl="2"/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Setting up </a:t>
            </a:r>
            <a:r>
              <a:rPr lang="en-US" altLang="zh-CN" sz="1000" i="1" dirty="0" err="1">
                <a:solidFill>
                  <a:schemeClr val="bg1">
                    <a:lumMod val="65000"/>
                  </a:schemeClr>
                </a:solidFill>
              </a:rPr>
              <a:t>TxD</a:t>
            </a:r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 requirements for </a:t>
            </a:r>
            <a:r>
              <a:rPr lang="en-US" altLang="zh-CN" sz="1000" i="1" dirty="0" err="1">
                <a:solidFill>
                  <a:schemeClr val="bg1">
                    <a:lumMod val="65000"/>
                  </a:schemeClr>
                </a:solidFill>
              </a:rPr>
              <a:t>TxD</a:t>
            </a:r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 in Rel-16; Not allow to release independent from Rel-15;</a:t>
            </a:r>
          </a:p>
          <a:p>
            <a:pPr lvl="2"/>
            <a:r>
              <a:rPr lang="en-US" altLang="zh-CN" sz="1000" i="1" dirty="0">
                <a:solidFill>
                  <a:schemeClr val="bg1">
                    <a:lumMod val="65000"/>
                  </a:schemeClr>
                </a:solidFill>
              </a:rPr>
              <a:t>Do not allow SA UE indicating PC2 fall back to PC3 for 1-port transmission;</a:t>
            </a:r>
          </a:p>
          <a:p>
            <a:pPr lvl="1"/>
            <a:r>
              <a:rPr lang="en-US" altLang="zh-CN" sz="1000" i="1" dirty="0"/>
              <a:t>Option 5</a:t>
            </a:r>
          </a:p>
          <a:p>
            <a:pPr lvl="2"/>
            <a:r>
              <a:rPr lang="en-US" altLang="zh-CN" sz="1000" i="1" dirty="0"/>
              <a:t>Decide release independence once requirements are agreed</a:t>
            </a:r>
          </a:p>
          <a:p>
            <a:pPr lvl="1"/>
            <a:r>
              <a:rPr lang="en-US" altLang="zh-CN" sz="1000" i="1" dirty="0"/>
              <a:t>Option 6: </a:t>
            </a:r>
          </a:p>
          <a:p>
            <a:pPr lvl="2"/>
            <a:r>
              <a:rPr lang="en-US" altLang="zh-CN" sz="1000" i="1" dirty="0"/>
              <a:t>Decide release independence once </a:t>
            </a:r>
            <a:r>
              <a:rPr lang="en-US" altLang="zh-CN" sz="1000" i="1" dirty="0" err="1"/>
              <a:t>TxD</a:t>
            </a:r>
            <a:r>
              <a:rPr lang="en-US" altLang="zh-CN" sz="1000" i="1" dirty="0"/>
              <a:t> requirements are agreed</a:t>
            </a:r>
          </a:p>
          <a:p>
            <a:pPr lvl="2"/>
            <a:r>
              <a:rPr lang="en-US" altLang="zh-CN" sz="1000" i="1" dirty="0"/>
              <a:t>Allow SA UE indicating PC2 fall back to PC3 for 1-port transmission in R15;</a:t>
            </a:r>
          </a:p>
          <a:p>
            <a:pPr lvl="1"/>
            <a:r>
              <a:rPr lang="en-US" altLang="zh-CN" sz="1000" i="1" dirty="0"/>
              <a:t>Option 7:</a:t>
            </a:r>
          </a:p>
          <a:p>
            <a:pPr lvl="2"/>
            <a:r>
              <a:rPr lang="en-US" altLang="zh-CN" sz="1000" i="1" dirty="0"/>
              <a:t>Setting up </a:t>
            </a:r>
            <a:r>
              <a:rPr lang="en-US" altLang="zh-CN" sz="1000" i="1" dirty="0" err="1"/>
              <a:t>TxD</a:t>
            </a:r>
            <a:r>
              <a:rPr lang="en-US" altLang="zh-CN" sz="1000" i="1" dirty="0"/>
              <a:t> requirements in Rel-16 and Release independent from Rel-15;</a:t>
            </a:r>
          </a:p>
          <a:p>
            <a:pPr lvl="2"/>
            <a:r>
              <a:rPr lang="en-US" altLang="zh-CN" sz="1000" i="1" dirty="0"/>
              <a:t>Allow SA UE indicating PC2 fall back to PC3 for 1-port transmission in R15;</a:t>
            </a:r>
          </a:p>
          <a:p>
            <a:pPr lvl="2"/>
            <a:r>
              <a:rPr lang="en-US" altLang="zh-CN" sz="1000" i="1" dirty="0"/>
              <a:t>Add capability signaling in R16 to distinguish between 23+23dBm and 26dBm implementations. Such signaling nee ds to be usable by R15 UEs too</a:t>
            </a:r>
          </a:p>
          <a:p>
            <a:pPr lvl="3"/>
            <a:r>
              <a:rPr lang="en-US" altLang="zh-CN" sz="1000" i="1" dirty="0"/>
              <a:t>Maybe the existing R15 1PA/2PA signaling can be reused already</a:t>
            </a:r>
          </a:p>
          <a:p>
            <a:pPr lvl="3"/>
            <a:r>
              <a:rPr lang="en-US" altLang="zh-CN" sz="1000" i="1" dirty="0"/>
              <a:t>Will the network be able to implement the R16 capability for R15 UEs?</a:t>
            </a:r>
          </a:p>
          <a:p>
            <a:pPr lvl="3"/>
            <a:r>
              <a:rPr lang="en-US" altLang="zh-CN" sz="1000" i="1" dirty="0"/>
              <a:t>Is this for intra-band EN-DC or inter-band EN-DC, or both?</a:t>
            </a:r>
          </a:p>
          <a:p>
            <a:pPr lvl="3"/>
            <a:r>
              <a:rPr lang="en-US" altLang="zh-CN" sz="1000" i="1" dirty="0"/>
              <a:t>Needs to have all the requirements in a CR to better under the whole option</a:t>
            </a:r>
          </a:p>
          <a:p>
            <a:pPr lvl="1"/>
            <a:endParaRPr lang="en-US" altLang="zh-CN" sz="1000" i="1" dirty="0"/>
          </a:p>
          <a:p>
            <a:pPr lvl="1"/>
            <a:endParaRPr lang="en-US" altLang="zh-CN" sz="1000" i="1" dirty="0"/>
          </a:p>
          <a:p>
            <a:pPr marL="914400" lvl="2" indent="0">
              <a:buNone/>
            </a:pPr>
            <a:endParaRPr lang="en-US" altLang="zh-CN" sz="1000" i="1" dirty="0"/>
          </a:p>
          <a:p>
            <a:pPr marL="457200" lvl="1" indent="0">
              <a:buNone/>
            </a:pPr>
            <a:r>
              <a:rPr lang="en-US" altLang="zh-CN" sz="1000" i="1" dirty="0"/>
              <a:t>[Note:  Option 3&amp;4 is not likely to be agreed and it is proposed to focus on Option 1 or Option 2. ]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02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Forward(2)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altLang="zh-CN" sz="2400" b="1" dirty="0"/>
              <a:t>For R15 UL MIMO emission requirements, using R4-2008046 (Qualcomm) as a baseline;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/>
              <a:t>Focus on 2-layer requirements;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/>
              <a:t>Both PC2 and PC3 were considered;</a:t>
            </a:r>
          </a:p>
          <a:p>
            <a:pPr>
              <a:lnSpc>
                <a:spcPct val="70000"/>
              </a:lnSpc>
            </a:pPr>
            <a:r>
              <a:rPr lang="en-US" altLang="zh-CN" sz="2400" b="1" dirty="0"/>
              <a:t>Interested companies can provide MPR measurement results for further check in RAN4#96-e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/>
              <a:t>[The assumptions could be…]</a:t>
            </a:r>
            <a:endParaRPr lang="en-US" altLang="zh-CN" sz="2000" b="1" dirty="0"/>
          </a:p>
          <a:p>
            <a:pPr>
              <a:lnSpc>
                <a:spcPct val="70000"/>
              </a:lnSpc>
            </a:pPr>
            <a:r>
              <a:rPr lang="en-US" altLang="zh-CN" sz="2400" b="1" dirty="0"/>
              <a:t>MPR of Rel-15 UE for 1Tx should not be affected in any case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4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Forward(3)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GB" altLang="zh-CN" sz="2400" b="1" dirty="0"/>
              <a:t>For the current REl-15 RAN4 clarification of NSA NR power class 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/>
              <a:t>Option 1: Keep it as it is;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/>
              <a:t>Option 2: Revert the clarification by deleting it.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/>
              <a:t>…</a:t>
            </a:r>
          </a:p>
          <a:p>
            <a:pPr>
              <a:lnSpc>
                <a:spcPct val="70000"/>
              </a:lnSpc>
            </a:pPr>
            <a:r>
              <a:rPr lang="en-GB" altLang="zh-CN" sz="2400" b="1" dirty="0"/>
              <a:t>How to treat the Rel-16 NR power class in MR-DC </a:t>
            </a:r>
            <a:r>
              <a:rPr lang="en-US" altLang="zh-CN" sz="2400" b="1" dirty="0"/>
              <a:t>mode</a:t>
            </a:r>
            <a:endParaRPr lang="en-GB" altLang="zh-CN" sz="2400" b="1" dirty="0"/>
          </a:p>
          <a:p>
            <a:pPr lvl="1">
              <a:lnSpc>
                <a:spcPct val="70000"/>
              </a:lnSpc>
            </a:pPr>
            <a:r>
              <a:rPr lang="en-GB" altLang="zh-CN" i="1" dirty="0"/>
              <a:t>Option 1: </a:t>
            </a:r>
            <a:r>
              <a:rPr lang="en-US" altLang="zh-CN" i="1" dirty="0"/>
              <a:t>Introduce explicit signaling;</a:t>
            </a:r>
            <a:endParaRPr lang="en-GB" altLang="zh-CN" i="1" dirty="0"/>
          </a:p>
          <a:p>
            <a:pPr lvl="1">
              <a:lnSpc>
                <a:spcPct val="70000"/>
              </a:lnSpc>
            </a:pPr>
            <a:r>
              <a:rPr lang="en-GB" altLang="zh-CN" i="1" dirty="0"/>
              <a:t>Option 2: Not introduce signalling, no further change;</a:t>
            </a:r>
          </a:p>
          <a:p>
            <a:pPr lvl="1">
              <a:lnSpc>
                <a:spcPct val="70000"/>
              </a:lnSpc>
            </a:pPr>
            <a:r>
              <a:rPr lang="en-GB" altLang="zh-CN" i="1" dirty="0"/>
              <a:t>Option 3: Introduce the current Rel-15 changes;</a:t>
            </a:r>
          </a:p>
          <a:p>
            <a:pPr lvl="1">
              <a:lnSpc>
                <a:spcPct val="70000"/>
              </a:lnSpc>
            </a:pPr>
            <a:r>
              <a:rPr lang="en-GB" altLang="zh-CN" i="1" dirty="0"/>
              <a:t>…</a:t>
            </a:r>
          </a:p>
          <a:p>
            <a:pPr marL="457200" lvl="1" indent="0">
              <a:lnSpc>
                <a:spcPct val="70000"/>
              </a:lnSpc>
              <a:buNone/>
            </a:pPr>
            <a:endParaRPr lang="en-GB" altLang="zh-CN" i="1" dirty="0"/>
          </a:p>
          <a:p>
            <a:pPr lvl="1">
              <a:lnSpc>
                <a:spcPct val="70000"/>
              </a:lnSpc>
            </a:pPr>
            <a:endParaRPr lang="en-GB" altLang="zh-CN" i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778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0031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Way Forward(4)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4623887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b="1" dirty="0">
                <a:solidFill>
                  <a:srgbClr val="0070C0"/>
                </a:solidFill>
              </a:rPr>
              <a:t>[Further discuss the need for CDD based </a:t>
            </a:r>
            <a:r>
              <a:rPr lang="en-US" altLang="zh-CN" b="1" dirty="0" err="1">
                <a:solidFill>
                  <a:srgbClr val="0070C0"/>
                </a:solidFill>
              </a:rPr>
              <a:t>TxDiv</a:t>
            </a:r>
            <a:r>
              <a:rPr lang="en-US" altLang="zh-CN" b="1" dirty="0">
                <a:solidFill>
                  <a:srgbClr val="0070C0"/>
                </a:solidFill>
              </a:rPr>
              <a:t> evaluation]</a:t>
            </a:r>
          </a:p>
          <a:p>
            <a:pPr marL="365760" indent="-365760"/>
            <a:r>
              <a:rPr lang="en-US" altLang="zh-CN" b="1" dirty="0">
                <a:solidFill>
                  <a:srgbClr val="0070C0"/>
                </a:solidFill>
              </a:rPr>
              <a:t>[EVM measurement  for </a:t>
            </a:r>
            <a:r>
              <a:rPr lang="en-US" altLang="zh-CN" b="1" dirty="0" err="1">
                <a:solidFill>
                  <a:srgbClr val="0070C0"/>
                </a:solidFill>
              </a:rPr>
              <a:t>TxD</a:t>
            </a:r>
            <a:r>
              <a:rPr lang="en-US" altLang="zh-CN" b="1" dirty="0">
                <a:solidFill>
                  <a:srgbClr val="0070C0"/>
                </a:solidFill>
              </a:rPr>
              <a:t> case]</a:t>
            </a:r>
          </a:p>
          <a:p>
            <a:pPr lvl="1">
              <a:lnSpc>
                <a:spcPct val="70000"/>
              </a:lnSpc>
            </a:pPr>
            <a:r>
              <a:rPr lang="en-US" altLang="zh-CN" i="1" dirty="0">
                <a:solidFill>
                  <a:srgbClr val="0070C0"/>
                </a:solidFill>
              </a:rPr>
              <a:t>[Confirmed with other </a:t>
            </a:r>
            <a:r>
              <a:rPr lang="en-US" altLang="zh-CN" i="1" dirty="0" err="1">
                <a:solidFill>
                  <a:srgbClr val="0070C0"/>
                </a:solidFill>
              </a:rPr>
              <a:t>TxD</a:t>
            </a:r>
            <a:r>
              <a:rPr lang="en-US" altLang="zh-CN" i="1" dirty="0">
                <a:solidFill>
                  <a:srgbClr val="0070C0"/>
                </a:solidFill>
              </a:rPr>
              <a:t> discussion]</a:t>
            </a:r>
          </a:p>
          <a:p>
            <a:pPr marL="822960" lvl="1" indent="-365760"/>
            <a:endParaRPr lang="en-US" altLang="zh-CN" i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812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R4-2008935</a:t>
            </a:r>
            <a:r>
              <a:rPr lang="en-GB" altLang="zh-CN" dirty="0"/>
              <a:t>,</a:t>
            </a:r>
            <a:r>
              <a:rPr lang="en-US" altLang="zh-CN" dirty="0"/>
              <a:t> Email discussion summary for [95e][104] NR_NewRAT_UE_RF_Part_3, Moderator (vivo), RAN4#95-e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A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30d23b972ac081601c9da7d5e44f9b58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4ad1f5db12dadbc37ad55adf489f7fa7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8924F9-8185-4372-8AE7-BF382B4F53A9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bcc01d59-85de-4ef9-881e-76d8b6a6f841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4b1de6fe-44aa-4e13-b7e7-ab260d1ea5f8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CA22C80-73B1-407E-9F9A-29D0972F48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5C71F9-A920-46E5-967B-8A331170CF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9681</TotalTime>
  <Words>541</Words>
  <Application>Microsoft Office PowerPoint</Application>
  <PresentationFormat>Widescreen</PresentationFormat>
  <Paragraphs>62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Power Class related UL MIMO and other requirements</vt:lpstr>
      <vt:lpstr>Way Forward(1)</vt:lpstr>
      <vt:lpstr>Way Forward(2)</vt:lpstr>
      <vt:lpstr>Way Forward(3)</vt:lpstr>
      <vt:lpstr>Way Forward(4)</vt:lpstr>
      <vt:lpstr>Reference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keywords>CTPClassification=CTP_NT</cp:keywords>
  <cp:lastModifiedBy>Steven Chen</cp:lastModifiedBy>
  <cp:revision>345</cp:revision>
  <dcterms:created xsi:type="dcterms:W3CDTF">2017-01-18T06:26:21Z</dcterms:created>
  <dcterms:modified xsi:type="dcterms:W3CDTF">2020-06-03T17:28:54Z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0x0101004257954231A76C44B0D04C9AEE4292A8</vt:lpwstr>
  </property>
</Properties>
</file>