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256" r:id="rId5"/>
    <p:sldId id="266" r:id="rId6"/>
    <p:sldId id="271" r:id="rId7"/>
    <p:sldId id="270" r:id="rId8"/>
    <p:sldId id="278" r:id="rId9"/>
    <p:sldId id="279" r:id="rId10"/>
    <p:sldId id="280" r:id="rId11"/>
    <p:sldId id="281" r:id="rId12"/>
    <p:sldId id="282" r:id="rId13"/>
    <p:sldId id="275" r:id="rId14"/>
    <p:sldId id="274" r:id="rId15"/>
    <p:sldId id="276" r:id="rId16"/>
    <p:sldId id="283"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7" d="100"/>
          <a:sy n="97" d="100"/>
        </p:scale>
        <p:origin x="948"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506E83-A4F0-4036-B6AA-0B83DE1EF351}" type="datetimeFigureOut">
              <a:rPr lang="zh-CN" altLang="en-US" smtClean="0"/>
              <a:pPr/>
              <a:t>2020/6/3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E711F3-6A42-4C0C-99C4-F13856A258EC}" type="slidenum">
              <a:rPr lang="zh-CN" altLang="en-US" smtClean="0"/>
              <a:pPr/>
              <a:t>‹#›</a:t>
            </a:fld>
            <a:endParaRPr lang="zh-CN" altLang="en-US"/>
          </a:p>
        </p:txBody>
      </p:sp>
    </p:spTree>
    <p:extLst>
      <p:ext uri="{BB962C8B-B14F-4D97-AF65-F5344CB8AC3E}">
        <p14:creationId xmlns:p14="http://schemas.microsoft.com/office/powerpoint/2010/main" val="972082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a:t>
            </a:fld>
            <a:endParaRPr lang="zh-CN" altLang="en-US"/>
          </a:p>
        </p:txBody>
      </p:sp>
    </p:spTree>
    <p:extLst>
      <p:ext uri="{BB962C8B-B14F-4D97-AF65-F5344CB8AC3E}">
        <p14:creationId xmlns:p14="http://schemas.microsoft.com/office/powerpoint/2010/main" val="2136705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10</a:t>
            </a:fld>
            <a:endParaRPr lang="zh-CN" altLang="en-US"/>
          </a:p>
        </p:txBody>
      </p:sp>
    </p:spTree>
    <p:extLst>
      <p:ext uri="{BB962C8B-B14F-4D97-AF65-F5344CB8AC3E}">
        <p14:creationId xmlns:p14="http://schemas.microsoft.com/office/powerpoint/2010/main" val="2664263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11</a:t>
            </a:fld>
            <a:endParaRPr lang="zh-CN" altLang="en-US"/>
          </a:p>
        </p:txBody>
      </p:sp>
    </p:spTree>
    <p:extLst>
      <p:ext uri="{BB962C8B-B14F-4D97-AF65-F5344CB8AC3E}">
        <p14:creationId xmlns:p14="http://schemas.microsoft.com/office/powerpoint/2010/main" val="1756368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12</a:t>
            </a:fld>
            <a:endParaRPr lang="zh-CN" altLang="en-US"/>
          </a:p>
        </p:txBody>
      </p:sp>
    </p:spTree>
    <p:extLst>
      <p:ext uri="{BB962C8B-B14F-4D97-AF65-F5344CB8AC3E}">
        <p14:creationId xmlns:p14="http://schemas.microsoft.com/office/powerpoint/2010/main" val="15287051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13</a:t>
            </a:fld>
            <a:endParaRPr lang="zh-CN" altLang="en-US"/>
          </a:p>
        </p:txBody>
      </p:sp>
    </p:spTree>
    <p:extLst>
      <p:ext uri="{BB962C8B-B14F-4D97-AF65-F5344CB8AC3E}">
        <p14:creationId xmlns:p14="http://schemas.microsoft.com/office/powerpoint/2010/main" val="4294847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2</a:t>
            </a:fld>
            <a:endParaRPr lang="zh-CN" altLang="en-US"/>
          </a:p>
        </p:txBody>
      </p:sp>
    </p:spTree>
    <p:extLst>
      <p:ext uri="{BB962C8B-B14F-4D97-AF65-F5344CB8AC3E}">
        <p14:creationId xmlns:p14="http://schemas.microsoft.com/office/powerpoint/2010/main" val="4135693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3</a:t>
            </a:fld>
            <a:endParaRPr lang="zh-CN" altLang="en-US"/>
          </a:p>
        </p:txBody>
      </p:sp>
    </p:spTree>
    <p:extLst>
      <p:ext uri="{BB962C8B-B14F-4D97-AF65-F5344CB8AC3E}">
        <p14:creationId xmlns:p14="http://schemas.microsoft.com/office/powerpoint/2010/main" val="75957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4</a:t>
            </a:fld>
            <a:endParaRPr lang="zh-CN" altLang="en-US"/>
          </a:p>
        </p:txBody>
      </p:sp>
    </p:spTree>
    <p:extLst>
      <p:ext uri="{BB962C8B-B14F-4D97-AF65-F5344CB8AC3E}">
        <p14:creationId xmlns:p14="http://schemas.microsoft.com/office/powerpoint/2010/main" val="928640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5</a:t>
            </a:fld>
            <a:endParaRPr lang="zh-CN" altLang="en-US"/>
          </a:p>
        </p:txBody>
      </p:sp>
    </p:spTree>
    <p:extLst>
      <p:ext uri="{BB962C8B-B14F-4D97-AF65-F5344CB8AC3E}">
        <p14:creationId xmlns:p14="http://schemas.microsoft.com/office/powerpoint/2010/main" val="1734654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6</a:t>
            </a:fld>
            <a:endParaRPr lang="zh-CN" altLang="en-US"/>
          </a:p>
        </p:txBody>
      </p:sp>
    </p:spTree>
    <p:extLst>
      <p:ext uri="{BB962C8B-B14F-4D97-AF65-F5344CB8AC3E}">
        <p14:creationId xmlns:p14="http://schemas.microsoft.com/office/powerpoint/2010/main" val="1578855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7</a:t>
            </a:fld>
            <a:endParaRPr lang="zh-CN" altLang="en-US"/>
          </a:p>
        </p:txBody>
      </p:sp>
    </p:spTree>
    <p:extLst>
      <p:ext uri="{BB962C8B-B14F-4D97-AF65-F5344CB8AC3E}">
        <p14:creationId xmlns:p14="http://schemas.microsoft.com/office/powerpoint/2010/main" val="2168358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8</a:t>
            </a:fld>
            <a:endParaRPr lang="zh-CN" altLang="en-US"/>
          </a:p>
        </p:txBody>
      </p:sp>
    </p:spTree>
    <p:extLst>
      <p:ext uri="{BB962C8B-B14F-4D97-AF65-F5344CB8AC3E}">
        <p14:creationId xmlns:p14="http://schemas.microsoft.com/office/powerpoint/2010/main" val="431663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9</a:t>
            </a:fld>
            <a:endParaRPr lang="zh-CN" altLang="en-US"/>
          </a:p>
        </p:txBody>
      </p:sp>
    </p:spTree>
    <p:extLst>
      <p:ext uri="{BB962C8B-B14F-4D97-AF65-F5344CB8AC3E}">
        <p14:creationId xmlns:p14="http://schemas.microsoft.com/office/powerpoint/2010/main" val="4219956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2020/6/3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8062664" cy="1470025"/>
          </a:xfrm>
        </p:spPr>
        <p:txBody>
          <a:bodyPr>
            <a:normAutofit/>
          </a:bodyPr>
          <a:lstStyle/>
          <a:p>
            <a:r>
              <a:rPr lang="en-US" altLang="zh-CN"/>
              <a:t>WF on refinement on excel format for band combinations</a:t>
            </a:r>
            <a:endParaRPr lang="zh-CN" altLang="en-US" dirty="0"/>
          </a:p>
        </p:txBody>
      </p:sp>
      <p:sp>
        <p:nvSpPr>
          <p:cNvPr id="3" name="副标题 2"/>
          <p:cNvSpPr>
            <a:spLocks noGrp="1"/>
          </p:cNvSpPr>
          <p:nvPr>
            <p:ph type="subTitle" idx="1"/>
          </p:nvPr>
        </p:nvSpPr>
        <p:spPr/>
        <p:txBody>
          <a:bodyPr/>
          <a:lstStyle/>
          <a:p>
            <a:r>
              <a:rPr lang="en-US" altLang="zh-CN" dirty="0">
                <a:solidFill>
                  <a:schemeClr val="tx1"/>
                </a:solidFill>
              </a:rPr>
              <a:t>Agenda item</a:t>
            </a:r>
            <a:r>
              <a:rPr lang="en-US" altLang="zh-CN">
                <a:solidFill>
                  <a:schemeClr val="tx1"/>
                </a:solidFill>
              </a:rPr>
              <a:t>: 14.1</a:t>
            </a:r>
            <a:endParaRPr lang="en-US" altLang="zh-CN" dirty="0">
              <a:solidFill>
                <a:schemeClr val="tx1"/>
              </a:solidFill>
            </a:endParaRPr>
          </a:p>
          <a:p>
            <a:r>
              <a:rPr lang="en-US" altLang="zh-CN" dirty="0">
                <a:solidFill>
                  <a:schemeClr val="tx1"/>
                </a:solidFill>
              </a:rPr>
              <a:t>Source: Huawei, </a:t>
            </a:r>
            <a:r>
              <a:rPr lang="en-US" altLang="zh-CN" dirty="0" err="1">
                <a:solidFill>
                  <a:schemeClr val="tx1"/>
                </a:solidFill>
              </a:rPr>
              <a:t>HiSilicon</a:t>
            </a:r>
            <a:endParaRPr lang="zh-CN" altLang="en-US" dirty="0">
              <a:solidFill>
                <a:schemeClr val="tx1"/>
              </a:solidFill>
            </a:endParaRPr>
          </a:p>
        </p:txBody>
      </p:sp>
      <p:sp>
        <p:nvSpPr>
          <p:cNvPr id="4" name="正方形/長方形 4"/>
          <p:cNvSpPr/>
          <p:nvPr/>
        </p:nvSpPr>
        <p:spPr>
          <a:xfrm>
            <a:off x="164942" y="116632"/>
            <a:ext cx="8824423" cy="830997"/>
          </a:xfrm>
          <a:prstGeom prst="rect">
            <a:avLst/>
          </a:prstGeom>
        </p:spPr>
        <p:txBody>
          <a:bodyPr wrap="square">
            <a:spAutoFit/>
          </a:bodyPr>
          <a:lstStyle/>
          <a:p>
            <a:r>
              <a:rPr lang="en-GB" altLang="zh-CN" sz="2400" b="1" dirty="0"/>
              <a:t>3GPP TSG-RAN WG4 Meeting #9</a:t>
            </a:r>
            <a:r>
              <a:rPr lang="en-US" altLang="zh-CN" sz="2400" b="1" dirty="0"/>
              <a:t>5-</a:t>
            </a:r>
            <a:r>
              <a:rPr lang="en-GB" altLang="zh-CN" sz="2400" b="1" dirty="0"/>
              <a:t>e	                                     R4-2008929</a:t>
            </a:r>
            <a:endParaRPr lang="zh-CN" altLang="zh-CN" sz="2400" dirty="0"/>
          </a:p>
          <a:p>
            <a:r>
              <a:rPr lang="en-GB" altLang="zh-CN" sz="2400" b="1" dirty="0"/>
              <a:t>Electronic Meeting, 25 May – 5 June, 2020</a:t>
            </a:r>
            <a:endParaRPr lang="zh-CN" altLang="zh-CN"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dirty="0"/>
              <a:t>Annex (1)</a:t>
            </a:r>
            <a:br>
              <a:rPr lang="en-US" altLang="zh-CN" dirty="0"/>
            </a:br>
            <a:endParaRPr lang="zh-CN" altLang="en-US" dirty="0"/>
          </a:p>
        </p:txBody>
      </p:sp>
      <p:sp>
        <p:nvSpPr>
          <p:cNvPr id="5" name="文本框 4"/>
          <p:cNvSpPr txBox="1"/>
          <p:nvPr/>
        </p:nvSpPr>
        <p:spPr>
          <a:xfrm>
            <a:off x="179512" y="1124744"/>
            <a:ext cx="8928992" cy="3416320"/>
          </a:xfrm>
          <a:prstGeom prst="rect">
            <a:avLst/>
          </a:prstGeom>
          <a:noFill/>
        </p:spPr>
        <p:txBody>
          <a:bodyPr wrap="square" rtlCol="0">
            <a:spAutoFit/>
          </a:bodyPr>
          <a:lstStyle/>
          <a:p>
            <a:pPr hangingPunct="0"/>
            <a:r>
              <a:rPr lang="en-GB" altLang="zh-CN" b="1" dirty="0"/>
              <a:t>1) The Excel sheet included in the status report and the WID would have 2 worksheets. ( It’s assumed that the attached Excel information sheets of SR and WID are same. )</a:t>
            </a:r>
            <a:endParaRPr lang="zh-CN" altLang="zh-CN" dirty="0"/>
          </a:p>
          <a:p>
            <a:pPr hangingPunct="0"/>
            <a:r>
              <a:rPr lang="en-GB" altLang="zh-CN" b="1" dirty="0"/>
              <a:t>    - details of band combinations status of RAN #XX-1 (simple copy from last RAN meeting)</a:t>
            </a:r>
            <a:endParaRPr lang="zh-CN" altLang="zh-CN" dirty="0"/>
          </a:p>
          <a:p>
            <a:r>
              <a:rPr lang="en-GB" altLang="zh-CN" b="1" dirty="0"/>
              <a:t>    - details of band combinations status of RAN #XX</a:t>
            </a:r>
          </a:p>
          <a:p>
            <a:pPr hangingPunct="0"/>
            <a:r>
              <a:rPr lang="en-GB" altLang="zh-CN" b="1" dirty="0"/>
              <a:t>2) The worksheet of RAN #XX would have an extra column A "Are there any change marks?" which includes 4 words:</a:t>
            </a:r>
            <a:endParaRPr lang="zh-CN" altLang="zh-CN" dirty="0"/>
          </a:p>
          <a:p>
            <a:pPr hangingPunct="0"/>
            <a:r>
              <a:rPr lang="en-GB" altLang="zh-CN" b="1" dirty="0"/>
              <a:t>   New</a:t>
            </a:r>
            <a:r>
              <a:rPr lang="en-GB" altLang="zh-CN" i="1" dirty="0"/>
              <a:t> for new if the whole line is new  (those lines could be marked in </a:t>
            </a:r>
            <a:r>
              <a:rPr lang="en-GB" altLang="zh-CN" i="1" dirty="0" smtClean="0"/>
              <a:t>blue)</a:t>
            </a:r>
            <a:endParaRPr lang="zh-CN" altLang="zh-CN" dirty="0"/>
          </a:p>
          <a:p>
            <a:pPr hangingPunct="0"/>
            <a:r>
              <a:rPr lang="en-GB" altLang="zh-CN" i="1" dirty="0"/>
              <a:t>   </a:t>
            </a:r>
            <a:r>
              <a:rPr lang="en-GB" altLang="zh-CN" b="1" dirty="0"/>
              <a:t>Modified</a:t>
            </a:r>
            <a:r>
              <a:rPr lang="en-GB" altLang="zh-CN" i="1" dirty="0"/>
              <a:t> for modified if any field in this line is modified (the modified field could be marked in yellow)</a:t>
            </a:r>
            <a:endParaRPr lang="zh-CN" altLang="zh-CN" dirty="0"/>
          </a:p>
          <a:p>
            <a:pPr hangingPunct="0"/>
            <a:r>
              <a:rPr lang="en-GB" altLang="zh-CN" i="1" dirty="0"/>
              <a:t>   </a:t>
            </a:r>
            <a:r>
              <a:rPr lang="en-GB" altLang="zh-CN" b="1" dirty="0"/>
              <a:t>Deleted</a:t>
            </a:r>
            <a:r>
              <a:rPr lang="en-GB" altLang="zh-CN" i="1" dirty="0"/>
              <a:t> for deleted if the whole line needs to be removed (the whole line could be marked in red)</a:t>
            </a:r>
            <a:endParaRPr lang="zh-CN" altLang="zh-CN" dirty="0"/>
          </a:p>
          <a:p>
            <a:pPr hangingPunct="0"/>
            <a:r>
              <a:rPr lang="en-GB" altLang="zh-CN" i="1" dirty="0"/>
              <a:t>   </a:t>
            </a:r>
            <a:r>
              <a:rPr lang="en-GB" altLang="zh-CN" b="1" dirty="0" smtClean="0"/>
              <a:t>Unchanged</a:t>
            </a:r>
            <a:r>
              <a:rPr lang="en-GB" altLang="zh-CN" i="1" dirty="0" smtClean="0"/>
              <a:t> </a:t>
            </a:r>
            <a:r>
              <a:rPr lang="en-GB" altLang="zh-CN" i="1" dirty="0"/>
              <a:t>for all the information about combination aren’t </a:t>
            </a:r>
            <a:r>
              <a:rPr lang="en-GB" altLang="zh-CN" i="1" dirty="0" smtClean="0"/>
              <a:t>changed</a:t>
            </a:r>
            <a:endParaRPr lang="zh-CN" altLang="en-US" dirty="0"/>
          </a:p>
        </p:txBody>
      </p:sp>
      <p:graphicFrame>
        <p:nvGraphicFramePr>
          <p:cNvPr id="4" name="Content Placeholder 3">
            <a:extLst>
              <a:ext uri="{FF2B5EF4-FFF2-40B4-BE49-F238E27FC236}">
                <a16:creationId xmlns:a16="http://schemas.microsoft.com/office/drawing/2014/main" xmlns="" id="{80081FFE-A2E8-4A0F-A0EC-EAF0E2CA5F59}"/>
              </a:ext>
            </a:extLst>
          </p:cNvPr>
          <p:cNvGraphicFramePr>
            <a:graphicFrameLocks noGrp="1"/>
          </p:cNvGraphicFramePr>
          <p:nvPr>
            <p:ph idx="1"/>
            <p:extLst>
              <p:ext uri="{D42A27DB-BD31-4B8C-83A1-F6EECF244321}">
                <p14:modId xmlns:p14="http://schemas.microsoft.com/office/powerpoint/2010/main" val="3636071702"/>
              </p:ext>
            </p:extLst>
          </p:nvPr>
        </p:nvGraphicFramePr>
        <p:xfrm>
          <a:off x="1403648" y="4725144"/>
          <a:ext cx="6070600" cy="1655440"/>
        </p:xfrm>
        <a:graphic>
          <a:graphicData uri="http://schemas.openxmlformats.org/drawingml/2006/table">
            <a:tbl>
              <a:tblPr/>
              <a:tblGrid>
                <a:gridCol w="762000">
                  <a:extLst>
                    <a:ext uri="{9D8B030D-6E8A-4147-A177-3AD203B41FA5}">
                      <a16:colId xmlns:a16="http://schemas.microsoft.com/office/drawing/2014/main" xmlns="" val="340408680"/>
                    </a:ext>
                  </a:extLst>
                </a:gridCol>
                <a:gridCol w="5308600">
                  <a:extLst>
                    <a:ext uri="{9D8B030D-6E8A-4147-A177-3AD203B41FA5}">
                      <a16:colId xmlns:a16="http://schemas.microsoft.com/office/drawing/2014/main" xmlns="" val="1732177729"/>
                    </a:ext>
                  </a:extLst>
                </a:gridCol>
              </a:tblGrid>
              <a:tr h="550540">
                <a:tc>
                  <a:txBody>
                    <a:bodyPr/>
                    <a:lstStyle/>
                    <a:p>
                      <a:pPr algn="ctr" fontAlgn="ctr"/>
                      <a:r>
                        <a:rPr lang="en-US" sz="900" b="1" i="0" u="none" strike="noStrike" dirty="0">
                          <a:solidFill>
                            <a:srgbClr val="000000"/>
                          </a:solidFill>
                          <a:effectLst/>
                          <a:latin typeface="Arial" panose="020B0604020202020204" pitchFamily="34" charset="0"/>
                        </a:rPr>
                        <a:t>Change marks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900" b="1" i="0" u="none" strike="noStrike" dirty="0" smtClean="0">
                          <a:solidFill>
                            <a:srgbClr val="000000"/>
                          </a:solidFill>
                          <a:effectLst/>
                          <a:latin typeface="Arial" panose="020B0604020202020204" pitchFamily="34" charset="0"/>
                        </a:rPr>
                        <a:t>Explanation</a:t>
                      </a:r>
                      <a:endParaRPr lang="en-US" sz="900" b="1"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xmlns="" val="615041965"/>
                  </a:ext>
                </a:extLst>
              </a:tr>
              <a:tr h="304800">
                <a:tc>
                  <a:txBody>
                    <a:bodyPr/>
                    <a:lstStyle/>
                    <a:p>
                      <a:pPr algn="ctr" fontAlgn="ctr"/>
                      <a:r>
                        <a:rPr lang="en-US" sz="900" b="0" i="0" u="none" strike="noStrike" dirty="0">
                          <a:solidFill>
                            <a:srgbClr val="000000"/>
                          </a:solidFill>
                          <a:effectLst/>
                          <a:latin typeface="Arial" panose="020B0604020202020204" pitchFamily="34" charset="0"/>
                        </a:rPr>
                        <a:t>New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900" b="0" i="0" u="none" strike="noStrike" dirty="0" smtClean="0">
                          <a:solidFill>
                            <a:srgbClr val="000000"/>
                          </a:solidFill>
                          <a:effectLst/>
                          <a:latin typeface="Arial" panose="020B0604020202020204" pitchFamily="34" charset="0"/>
                        </a:rPr>
                        <a:t>Each new row from a contact company request is marked in blue with New in first column.</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554622990"/>
                  </a:ext>
                </a:extLst>
              </a:tr>
              <a:tr h="304800">
                <a:tc>
                  <a:txBody>
                    <a:bodyPr/>
                    <a:lstStyle/>
                    <a:p>
                      <a:pPr algn="ctr" fontAlgn="ctr"/>
                      <a:r>
                        <a:rPr lang="en-US" sz="900" b="0" i="0" u="none" strike="noStrike">
                          <a:solidFill>
                            <a:srgbClr val="000000"/>
                          </a:solidFill>
                          <a:effectLst/>
                          <a:latin typeface="Arial" panose="020B0604020202020204" pitchFamily="34" charset="0"/>
                        </a:rPr>
                        <a:t>Modified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900" b="0" i="0" u="none" strike="noStrike" dirty="0" smtClean="0">
                          <a:solidFill>
                            <a:srgbClr val="000000"/>
                          </a:solidFill>
                          <a:effectLst/>
                          <a:latin typeface="Arial" panose="020B0604020202020204" pitchFamily="34" charset="0"/>
                        </a:rPr>
                        <a:t>Some columns of the row are modified. The rapporteur will mark those changed cells in yellow and use Modified in the first column.</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588869328"/>
                  </a:ext>
                </a:extLst>
              </a:tr>
              <a:tr h="304800">
                <a:tc>
                  <a:txBody>
                    <a:bodyPr/>
                    <a:lstStyle/>
                    <a:p>
                      <a:pPr algn="ctr" fontAlgn="ctr"/>
                      <a:r>
                        <a:rPr lang="en-US" sz="900" b="0" i="0" u="none" strike="noStrike">
                          <a:solidFill>
                            <a:srgbClr val="000000"/>
                          </a:solidFill>
                          <a:effectLst/>
                          <a:latin typeface="Arial" panose="020B0604020202020204" pitchFamily="34" charset="0"/>
                        </a:rPr>
                        <a:t>Deleted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n-US" sz="900" b="0" i="0" u="none" strike="noStrike" dirty="0" smtClean="0">
                          <a:solidFill>
                            <a:srgbClr val="000000"/>
                          </a:solidFill>
                          <a:effectLst/>
                          <a:latin typeface="Arial" panose="020B0604020202020204" pitchFamily="34" charset="0"/>
                        </a:rPr>
                        <a:t>For a removed band combination, the rapporteur marks the row in red and uses Deleted in first column.</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089952574"/>
                  </a:ext>
                </a:extLst>
              </a:tr>
              <a:tr h="190500">
                <a:tc>
                  <a:txBody>
                    <a:bodyPr/>
                    <a:lstStyle/>
                    <a:p>
                      <a:pPr algn="ctr" fontAlgn="ctr"/>
                      <a:r>
                        <a:rPr lang="en-US" sz="900" b="0" i="0" u="none" strike="noStrike" dirty="0" smtClean="0">
                          <a:solidFill>
                            <a:srgbClr val="000000"/>
                          </a:solidFill>
                          <a:effectLst/>
                          <a:latin typeface="Arial" panose="020B0604020202020204" pitchFamily="34" charset="0"/>
                        </a:rPr>
                        <a:t>Unchanged</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smtClean="0">
                          <a:solidFill>
                            <a:srgbClr val="000000"/>
                          </a:solidFill>
                          <a:effectLst/>
                          <a:latin typeface="Arial" panose="020B0604020202020204" pitchFamily="34" charset="0"/>
                        </a:rPr>
                        <a:t>No changes in any field of the row</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01815490"/>
                  </a:ext>
                </a:extLst>
              </a:tr>
            </a:tbl>
          </a:graphicData>
        </a:graphic>
      </p:graphicFrame>
    </p:spTree>
    <p:extLst>
      <p:ext uri="{BB962C8B-B14F-4D97-AF65-F5344CB8AC3E}">
        <p14:creationId xmlns:p14="http://schemas.microsoft.com/office/powerpoint/2010/main" val="1254234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dirty="0"/>
              <a:t>Annex (2)</a:t>
            </a:r>
            <a:br>
              <a:rPr lang="en-US" altLang="zh-CN" dirty="0"/>
            </a:br>
            <a:endParaRPr lang="zh-CN" altLang="en-US" dirty="0"/>
          </a:p>
        </p:txBody>
      </p:sp>
      <p:sp>
        <p:nvSpPr>
          <p:cNvPr id="5" name="文本框 4"/>
          <p:cNvSpPr txBox="1"/>
          <p:nvPr/>
        </p:nvSpPr>
        <p:spPr>
          <a:xfrm>
            <a:off x="193570" y="1207096"/>
            <a:ext cx="8928992" cy="5632311"/>
          </a:xfrm>
          <a:prstGeom prst="rect">
            <a:avLst/>
          </a:prstGeom>
          <a:noFill/>
        </p:spPr>
        <p:txBody>
          <a:bodyPr wrap="square" rtlCol="0">
            <a:spAutoFit/>
          </a:bodyPr>
          <a:lstStyle/>
          <a:p>
            <a:pPr hangingPunct="0"/>
            <a:r>
              <a:rPr lang="en-GB" altLang="zh-CN" b="1" dirty="0"/>
              <a:t>3) </a:t>
            </a:r>
            <a:r>
              <a:rPr lang="en-US" altLang="zh-CN" b="1" dirty="0"/>
              <a:t>How would this Excel sheet be used:</a:t>
            </a:r>
            <a:endParaRPr lang="zh-CN" altLang="zh-CN" dirty="0"/>
          </a:p>
          <a:p>
            <a:pPr hangingPunct="0"/>
            <a:r>
              <a:rPr lang="en-GB" altLang="zh-CN" b="1" dirty="0"/>
              <a:t>3.1) WID update:</a:t>
            </a:r>
            <a:endParaRPr lang="zh-CN" altLang="zh-CN" dirty="0"/>
          </a:p>
          <a:p>
            <a:pPr hangingPunct="0"/>
            <a:r>
              <a:rPr lang="en-GB" altLang="zh-CN" b="1" dirty="0"/>
              <a:t>   - Excel lists from RAN #XX-1 are taken, all lines with “Deleted” are removed, all yellow </a:t>
            </a:r>
            <a:r>
              <a:rPr lang="en-GB" altLang="zh-CN" b="1" dirty="0" smtClean="0"/>
              <a:t>and blue highlights </a:t>
            </a:r>
            <a:r>
              <a:rPr lang="en-GB" altLang="zh-CN" b="1" dirty="0"/>
              <a:t>are removed, all words “New”/” Modified” in "changes" column A are changed to “Unchanged”</a:t>
            </a:r>
            <a:endParaRPr lang="zh-CN" altLang="zh-CN" dirty="0"/>
          </a:p>
          <a:p>
            <a:pPr hangingPunct="0"/>
            <a:r>
              <a:rPr lang="en-GB" altLang="zh-CN" b="1" dirty="0"/>
              <a:t>       =&gt; this provides the 1 Excel lists of RAN #XX-1 and copies of both lists are made to make the 1 lists for RAN #XX</a:t>
            </a:r>
            <a:endParaRPr lang="zh-CN" altLang="zh-CN" dirty="0"/>
          </a:p>
          <a:p>
            <a:pPr hangingPunct="0"/>
            <a:r>
              <a:rPr lang="en-GB" altLang="zh-CN" b="1" dirty="0"/>
              <a:t>      (if we start this with REL-17, then the RAN #XX-1 lists would not be needed because there are no REL-17 combinations yet)</a:t>
            </a:r>
            <a:endParaRPr lang="zh-CN" altLang="zh-CN" dirty="0"/>
          </a:p>
          <a:p>
            <a:pPr hangingPunct="0"/>
            <a:r>
              <a:rPr lang="en-GB" altLang="zh-CN" b="1" dirty="0"/>
              <a:t>   </a:t>
            </a:r>
            <a:r>
              <a:rPr lang="en-GB" altLang="zh-CN" dirty="0"/>
              <a:t>- </a:t>
            </a:r>
            <a:r>
              <a:rPr lang="en-GB" altLang="zh-CN" b="1" dirty="0"/>
              <a:t>now lists of RAN #XX are updated:</a:t>
            </a:r>
            <a:endParaRPr lang="zh-CN" altLang="zh-CN" dirty="0"/>
          </a:p>
          <a:p>
            <a:pPr hangingPunct="0"/>
            <a:r>
              <a:rPr lang="en-GB" altLang="zh-CN" b="1" dirty="0"/>
              <a:t>       - all new lines coming from contact company requests are inserted and marked in </a:t>
            </a:r>
            <a:r>
              <a:rPr lang="en-GB" altLang="zh-CN" b="1" dirty="0" smtClean="0"/>
              <a:t>blue </a:t>
            </a:r>
            <a:r>
              <a:rPr lang="en-GB" altLang="zh-CN" b="1" dirty="0"/>
              <a:t>with “New” in first line</a:t>
            </a:r>
            <a:endParaRPr lang="zh-CN" altLang="zh-CN" dirty="0"/>
          </a:p>
          <a:p>
            <a:pPr hangingPunct="0"/>
            <a:r>
              <a:rPr lang="en-GB" altLang="zh-CN" b="1" dirty="0"/>
              <a:t>       - there may be some to be modified, so rapporteur will mark changed fields in yellow and use “Modified” in first column</a:t>
            </a:r>
            <a:endParaRPr lang="zh-CN" altLang="zh-CN" dirty="0"/>
          </a:p>
          <a:p>
            <a:pPr hangingPunct="0"/>
            <a:r>
              <a:rPr lang="en-GB" altLang="zh-CN" b="1" dirty="0"/>
              <a:t>       - there may be a few to be deleted , so rapporteur marks the line in red and uses “Deleted” in first column</a:t>
            </a:r>
            <a:endParaRPr lang="zh-CN" altLang="zh-CN" dirty="0"/>
          </a:p>
          <a:p>
            <a:r>
              <a:rPr lang="en-GB" altLang="zh-CN" b="1" dirty="0" smtClean="0"/>
              <a:t>- If </a:t>
            </a:r>
            <a:r>
              <a:rPr lang="en-GB" altLang="zh-CN" b="1" dirty="0"/>
              <a:t>a</a:t>
            </a:r>
            <a:r>
              <a:rPr lang="en-US" altLang="zh-CN" b="1" dirty="0" err="1"/>
              <a:t>ll</a:t>
            </a:r>
            <a:r>
              <a:rPr lang="en-US" altLang="zh-CN" b="1" dirty="0"/>
              <a:t> the information about combination aren’t changed, </a:t>
            </a:r>
            <a:r>
              <a:rPr lang="en-GB" altLang="zh-CN" b="1" dirty="0"/>
              <a:t>rapporteur marks the line in unfilled colour and uses “</a:t>
            </a:r>
            <a:r>
              <a:rPr lang="en-GB" altLang="zh-CN" b="1" dirty="0" smtClean="0"/>
              <a:t>Unchanged” </a:t>
            </a:r>
            <a:r>
              <a:rPr lang="en-GB" altLang="zh-CN" b="1" dirty="0"/>
              <a:t>in first column. </a:t>
            </a:r>
            <a:endParaRPr lang="en-GB" altLang="zh-CN" b="1" dirty="0" smtClean="0"/>
          </a:p>
          <a:p>
            <a:r>
              <a:rPr lang="en-GB" altLang="zh-CN" b="1" dirty="0" smtClean="0">
                <a:solidFill>
                  <a:srgbClr val="FF0000"/>
                </a:solidFill>
              </a:rPr>
              <a:t>- For the changes in the BCS sheet, rapporteurs and proponent can mark change fields in yellow.</a:t>
            </a:r>
            <a:endParaRPr lang="zh-CN" altLang="en-US" dirty="0">
              <a:solidFill>
                <a:srgbClr val="FF0000"/>
              </a:solidFill>
            </a:endParaRPr>
          </a:p>
        </p:txBody>
      </p:sp>
    </p:spTree>
    <p:extLst>
      <p:ext uri="{BB962C8B-B14F-4D97-AF65-F5344CB8AC3E}">
        <p14:creationId xmlns:p14="http://schemas.microsoft.com/office/powerpoint/2010/main" val="1405817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dirty="0"/>
              <a:t>Annex  (3)</a:t>
            </a:r>
            <a:br>
              <a:rPr lang="en-US" altLang="zh-CN" dirty="0"/>
            </a:br>
            <a:endParaRPr lang="zh-CN" altLang="en-US" dirty="0"/>
          </a:p>
        </p:txBody>
      </p:sp>
      <p:sp>
        <p:nvSpPr>
          <p:cNvPr id="5" name="文本框 4"/>
          <p:cNvSpPr txBox="1"/>
          <p:nvPr/>
        </p:nvSpPr>
        <p:spPr>
          <a:xfrm>
            <a:off x="107504" y="1268760"/>
            <a:ext cx="8928992" cy="3139321"/>
          </a:xfrm>
          <a:prstGeom prst="rect">
            <a:avLst/>
          </a:prstGeom>
          <a:noFill/>
        </p:spPr>
        <p:txBody>
          <a:bodyPr wrap="square" rtlCol="0">
            <a:spAutoFit/>
          </a:bodyPr>
          <a:lstStyle/>
          <a:p>
            <a:pPr hangingPunct="0"/>
            <a:r>
              <a:rPr lang="en-GB" altLang="zh-CN" b="1" dirty="0"/>
              <a:t>3.2) Status Report update:</a:t>
            </a:r>
            <a:endParaRPr lang="zh-CN" altLang="zh-CN" dirty="0"/>
          </a:p>
          <a:p>
            <a:pPr hangingPunct="0"/>
            <a:r>
              <a:rPr lang="en-GB" altLang="zh-CN" b="1" dirty="0"/>
              <a:t>  - Assuming the WID update Excel list is ready after the RAN4 meeting,</a:t>
            </a:r>
            <a:endParaRPr lang="zh-CN" altLang="zh-CN" dirty="0"/>
          </a:p>
          <a:p>
            <a:pPr hangingPunct="0"/>
            <a:r>
              <a:rPr lang="en-GB" altLang="zh-CN" b="1" dirty="0"/>
              <a:t>        The rapporteur can use the same Excel list for the status report: i.e.</a:t>
            </a:r>
            <a:endParaRPr lang="zh-CN" altLang="zh-CN" dirty="0"/>
          </a:p>
          <a:p>
            <a:pPr hangingPunct="0"/>
            <a:r>
              <a:rPr lang="en-GB" altLang="zh-CN" b="1" dirty="0"/>
              <a:t>         - Contact companies can easily filter for ongoing combinations of their company and then they</a:t>
            </a:r>
            <a:endParaRPr lang="zh-CN" altLang="zh-CN" dirty="0"/>
          </a:p>
          <a:p>
            <a:pPr hangingPunct="0"/>
            <a:r>
              <a:rPr lang="en-GB" altLang="zh-CN" b="1" dirty="0"/>
              <a:t>             - Leave the line unchanged if all the information about combination aren’t changed.</a:t>
            </a:r>
            <a:endParaRPr lang="zh-CN" altLang="zh-CN" dirty="0"/>
          </a:p>
          <a:p>
            <a:pPr hangingPunct="0"/>
            <a:r>
              <a:rPr lang="en-GB" altLang="zh-CN" b="1" dirty="0"/>
              <a:t>             - Change the status to completed, fill in column </a:t>
            </a:r>
            <a:r>
              <a:rPr lang="en-GB" altLang="zh-CN" b="1" dirty="0" smtClean="0"/>
              <a:t>A~T, </a:t>
            </a:r>
            <a:r>
              <a:rPr lang="en-GB" altLang="zh-CN" b="1" dirty="0"/>
              <a:t>then these mark all these modified field in yellow and indicate Modified in first column</a:t>
            </a:r>
            <a:endParaRPr lang="zh-CN" altLang="zh-CN" dirty="0"/>
          </a:p>
          <a:p>
            <a:pPr hangingPunct="0"/>
            <a:r>
              <a:rPr lang="en-GB" altLang="zh-CN" b="1" dirty="0"/>
              <a:t>             - Change the status to stopped, mark this field in yellow and indicate ”Modified” in first column.</a:t>
            </a:r>
            <a:endParaRPr lang="zh-CN" altLang="zh-CN" dirty="0"/>
          </a:p>
          <a:p>
            <a:pPr hangingPunct="0"/>
            <a:r>
              <a:rPr lang="en-GB" altLang="zh-CN" b="1" dirty="0"/>
              <a:t>         	 - Rapporteurs can check and take over the different inputs into their master copy.</a:t>
            </a:r>
            <a:endParaRPr lang="zh-CN" altLang="zh-CN" dirty="0"/>
          </a:p>
        </p:txBody>
      </p:sp>
    </p:spTree>
    <p:extLst>
      <p:ext uri="{BB962C8B-B14F-4D97-AF65-F5344CB8AC3E}">
        <p14:creationId xmlns:p14="http://schemas.microsoft.com/office/powerpoint/2010/main" val="2056467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dirty="0"/>
              <a:t>Annex  </a:t>
            </a:r>
            <a:r>
              <a:rPr lang="en-US" altLang="zh-CN" dirty="0" smtClean="0"/>
              <a:t>(4)</a:t>
            </a:r>
            <a:r>
              <a:rPr lang="en-US" altLang="zh-CN" dirty="0"/>
              <a:t/>
            </a:r>
            <a:br>
              <a:rPr lang="en-US" altLang="zh-CN" dirty="0"/>
            </a:br>
            <a:endParaRPr lang="zh-CN" altLang="en-US" dirty="0"/>
          </a:p>
        </p:txBody>
      </p:sp>
      <p:sp>
        <p:nvSpPr>
          <p:cNvPr id="5" name="文本框 4"/>
          <p:cNvSpPr txBox="1"/>
          <p:nvPr/>
        </p:nvSpPr>
        <p:spPr>
          <a:xfrm>
            <a:off x="107504" y="1268760"/>
            <a:ext cx="8928992" cy="2831544"/>
          </a:xfrm>
          <a:prstGeom prst="rect">
            <a:avLst/>
          </a:prstGeom>
          <a:noFill/>
        </p:spPr>
        <p:txBody>
          <a:bodyPr wrap="square" rtlCol="0">
            <a:spAutoFit/>
          </a:bodyPr>
          <a:lstStyle/>
          <a:p>
            <a:pPr hangingPunct="0"/>
            <a:r>
              <a:rPr lang="en-GB" altLang="zh-CN" b="1" dirty="0"/>
              <a:t>4) </a:t>
            </a:r>
            <a:r>
              <a:rPr lang="en-US" altLang="zh-CN" b="1" dirty="0"/>
              <a:t>General rules for using Excel templates </a:t>
            </a:r>
          </a:p>
          <a:p>
            <a:pPr hangingPunct="0"/>
            <a:r>
              <a:rPr lang="en-US" altLang="zh-CN" sz="1600" b="1" dirty="0"/>
              <a:t>1. The data content of a table should always start at the same cell. (e.g. header in cell A1…X1, data in cell A2…X2). This is required for posting processing.</a:t>
            </a:r>
          </a:p>
          <a:p>
            <a:pPr hangingPunct="0"/>
            <a:r>
              <a:rPr lang="en-US" altLang="zh-CN" sz="1600" b="1" dirty="0"/>
              <a:t>2. No table name changes</a:t>
            </a:r>
          </a:p>
          <a:p>
            <a:pPr hangingPunct="0"/>
            <a:r>
              <a:rPr lang="en-US" altLang="zh-CN" sz="1600" b="1" dirty="0"/>
              <a:t>3. Avoid multiple data in a single cell</a:t>
            </a:r>
          </a:p>
          <a:p>
            <a:pPr lvl="1" hangingPunct="0"/>
            <a:r>
              <a:rPr lang="en-US" altLang="zh-CN" sz="1600" b="1" dirty="0">
                <a:solidFill>
                  <a:srgbClr val="FF0000"/>
                </a:solidFill>
              </a:rPr>
              <a:t>• If this is unavoidable, </a:t>
            </a:r>
            <a:r>
              <a:rPr lang="en-US" altLang="zh-CN" sz="1600" b="1" dirty="0" smtClean="0">
                <a:solidFill>
                  <a:srgbClr val="FF0000"/>
                </a:solidFill>
              </a:rPr>
              <a:t>‘</a:t>
            </a:r>
            <a:r>
              <a:rPr lang="en-US" altLang="zh-CN" sz="1600" b="1" dirty="0">
                <a:solidFill>
                  <a:srgbClr val="FF0000"/>
                </a:solidFill>
              </a:rPr>
              <a:t>comma’ </a:t>
            </a:r>
            <a:r>
              <a:rPr lang="en-US" altLang="zh-CN" sz="1600" b="1" dirty="0" smtClean="0">
                <a:solidFill>
                  <a:srgbClr val="FF0000"/>
                </a:solidFill>
              </a:rPr>
              <a:t>can be used to </a:t>
            </a:r>
            <a:r>
              <a:rPr lang="en-US" altLang="zh-CN" sz="1600" b="1" dirty="0">
                <a:solidFill>
                  <a:srgbClr val="FF0000"/>
                </a:solidFill>
              </a:rPr>
              <a:t>separate </a:t>
            </a:r>
            <a:r>
              <a:rPr lang="en-US" altLang="zh-CN" sz="1600" b="1" dirty="0" smtClean="0">
                <a:solidFill>
                  <a:srgbClr val="FF0000"/>
                </a:solidFill>
              </a:rPr>
              <a:t>values, especially in BCS sheet.</a:t>
            </a:r>
          </a:p>
          <a:p>
            <a:pPr hangingPunct="0"/>
            <a:r>
              <a:rPr lang="en-US" altLang="zh-CN" sz="1600" b="1" dirty="0" smtClean="0"/>
              <a:t>4. Avoid merged cells.  If unavoidable (e.g. LTE inter-band BCS table) , the data in the upper(left) cell cannot be empty.</a:t>
            </a:r>
          </a:p>
          <a:p>
            <a:pPr hangingPunct="0"/>
            <a:r>
              <a:rPr lang="en-US" altLang="zh-CN" sz="1600" b="1" dirty="0" smtClean="0"/>
              <a:t>5. </a:t>
            </a:r>
            <a:r>
              <a:rPr lang="en-US" altLang="zh-CN" sz="1600" b="1" dirty="0"/>
              <a:t>Avoid any data which could be formatted incorrectly. E.g. 4-2-22 would be interpreted by Excel incorrectly as a date</a:t>
            </a:r>
          </a:p>
          <a:p>
            <a:pPr hangingPunct="0"/>
            <a:r>
              <a:rPr lang="en-US" altLang="zh-CN" sz="1600" b="1" dirty="0" smtClean="0"/>
              <a:t>6. </a:t>
            </a:r>
            <a:r>
              <a:rPr lang="en-US" altLang="zh-CN" sz="1600" b="1" dirty="0"/>
              <a:t>Wherever possible users should use data-lookup or data validation to avoid inconsistent data entry.</a:t>
            </a:r>
            <a:endParaRPr lang="en-US" altLang="zh-CN" sz="1600" b="1" dirty="0"/>
          </a:p>
        </p:txBody>
      </p:sp>
    </p:spTree>
    <p:extLst>
      <p:ext uri="{BB962C8B-B14F-4D97-AF65-F5344CB8AC3E}">
        <p14:creationId xmlns:p14="http://schemas.microsoft.com/office/powerpoint/2010/main" val="2018469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a:xfrm>
            <a:off x="481455" y="1700808"/>
            <a:ext cx="8229600" cy="4525963"/>
          </a:xfrm>
        </p:spPr>
        <p:txBody>
          <a:bodyPr>
            <a:normAutofit/>
          </a:bodyPr>
          <a:lstStyle/>
          <a:p>
            <a:pPr hangingPunct="0"/>
            <a:r>
              <a:rPr lang="en-GB" altLang="zh-CN" sz="2400" dirty="0"/>
              <a:t>Referring to the request template [1] in Rel-16, it’s important to align on a template to facilitate both the band combination proposal and the review process. It makes a big progress that the unified request </a:t>
            </a:r>
            <a:r>
              <a:rPr lang="en-GB" altLang="zh-CN" sz="2400"/>
              <a:t>template was </a:t>
            </a:r>
            <a:r>
              <a:rPr lang="en-GB" altLang="zh-CN" sz="2400" dirty="0"/>
              <a:t>used in Rel-16.</a:t>
            </a:r>
          </a:p>
          <a:p>
            <a:pPr hangingPunct="0"/>
            <a:r>
              <a:rPr lang="en-US" altLang="zh-CN" sz="2400" dirty="0"/>
              <a:t>In RAN4#94bis-e, </a:t>
            </a:r>
            <a:r>
              <a:rPr lang="en-US" altLang="zh-CN" sz="2400"/>
              <a:t>a WF [2] was approved to </a:t>
            </a:r>
            <a:r>
              <a:rPr lang="en-US" altLang="zh-CN" sz="2400" dirty="0"/>
              <a:t>simplify the request, SR and band combination index table of basket WID in </a:t>
            </a:r>
            <a:r>
              <a:rPr lang="en-US" altLang="zh-CN" sz="2400"/>
              <a:t>Rel-17.</a:t>
            </a:r>
          </a:p>
          <a:p>
            <a:pPr hangingPunct="0"/>
            <a:r>
              <a:rPr lang="en-US" altLang="zh-CN" sz="2400"/>
              <a:t>In RAN4#95, some contributions [3~6] were provided to further update the template and procedure.</a:t>
            </a:r>
            <a:endParaRPr lang="en-US" altLang="zh-CN" sz="2400" dirty="0"/>
          </a:p>
          <a:p>
            <a:pPr>
              <a:buNone/>
            </a:pPr>
            <a:endParaRPr lang="zh-CN" altLang="en-US" dirty="0"/>
          </a:p>
        </p:txBody>
      </p:sp>
    </p:spTree>
    <p:extLst>
      <p:ext uri="{BB962C8B-B14F-4D97-AF65-F5344CB8AC3E}">
        <p14:creationId xmlns:p14="http://schemas.microsoft.com/office/powerpoint/2010/main" val="907854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Reference</a:t>
            </a:r>
            <a:endParaRPr lang="zh-CN" altLang="en-US" dirty="0"/>
          </a:p>
        </p:txBody>
      </p:sp>
      <p:sp>
        <p:nvSpPr>
          <p:cNvPr id="3" name="내용 개체 틀 2"/>
          <p:cNvSpPr>
            <a:spLocks noGrp="1"/>
          </p:cNvSpPr>
          <p:nvPr>
            <p:ph idx="1"/>
          </p:nvPr>
        </p:nvSpPr>
        <p:spPr>
          <a:xfrm>
            <a:off x="457200" y="1484784"/>
            <a:ext cx="8435280" cy="5184576"/>
          </a:xfrm>
        </p:spPr>
        <p:txBody>
          <a:bodyPr>
            <a:normAutofit lnSpcReduction="10000"/>
          </a:bodyPr>
          <a:lstStyle/>
          <a:p>
            <a:r>
              <a:rPr lang="en-US" altLang="ko-KR" sz="2600" dirty="0"/>
              <a:t>[1] R4-1902493, CA/DC band combination definition, Intel Corporation </a:t>
            </a:r>
          </a:p>
          <a:p>
            <a:r>
              <a:rPr lang="en-US" altLang="ko-KR" sz="2600" dirty="0"/>
              <a:t>[2] R4-2005168 WF on new format for band combinations, Huawei, </a:t>
            </a:r>
            <a:r>
              <a:rPr lang="en-US" altLang="ko-KR" sz="2600" dirty="0" err="1"/>
              <a:t>HiSilicon</a:t>
            </a:r>
            <a:endParaRPr lang="en-US" altLang="ko-KR" sz="2600" dirty="0"/>
          </a:p>
          <a:p>
            <a:r>
              <a:rPr lang="en-US" altLang="ko-KR" sz="2600" dirty="0"/>
              <a:t>[3] R4-2006734 Discussion about Band combination spreadsheet formats, </a:t>
            </a:r>
            <a:r>
              <a:rPr lang="en-US" altLang="ko-KR" sz="2600" dirty="0" err="1"/>
              <a:t>Futurewei</a:t>
            </a:r>
            <a:endParaRPr lang="en-US" altLang="ko-KR" sz="2600" dirty="0"/>
          </a:p>
          <a:p>
            <a:r>
              <a:rPr lang="en-US" altLang="ko-KR" sz="2600" dirty="0"/>
              <a:t>[4] R4-2008064 On new format for band combinations, Nokia, Nokia Shanghai Bell</a:t>
            </a:r>
          </a:p>
          <a:p>
            <a:r>
              <a:rPr lang="en-US" altLang="ko-KR" sz="2600" dirty="0"/>
              <a:t>[5] R4-2008085 Further discussion on improvement of request, SR and BC basket WID index table, Huawei, </a:t>
            </a:r>
            <a:r>
              <a:rPr lang="en-US" altLang="ko-KR" sz="2600" dirty="0" err="1"/>
              <a:t>HiSilicon</a:t>
            </a:r>
            <a:endParaRPr lang="en-US" altLang="ko-KR" sz="2600" dirty="0"/>
          </a:p>
          <a:p>
            <a:r>
              <a:rPr lang="en-US" altLang="ko-KR" sz="2600" dirty="0"/>
              <a:t>[6] R4-2008112 Simplification of band combinations, NTT DOCOMO INC.</a:t>
            </a:r>
          </a:p>
          <a:p>
            <a:endParaRPr lang="en-US" altLang="ko-KR" sz="2600" dirty="0"/>
          </a:p>
          <a:p>
            <a:endParaRPr lang="en-US" altLang="zh-CN" sz="2600" dirty="0"/>
          </a:p>
          <a:p>
            <a:endParaRPr lang="en-US" altLang="zh-CN" dirty="0"/>
          </a:p>
          <a:p>
            <a:endParaRPr lang="en-US" altLang="ko-KR" dirty="0"/>
          </a:p>
        </p:txBody>
      </p:sp>
    </p:spTree>
    <p:extLst>
      <p:ext uri="{BB962C8B-B14F-4D97-AF65-F5344CB8AC3E}">
        <p14:creationId xmlns:p14="http://schemas.microsoft.com/office/powerpoint/2010/main" val="647906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453"/>
            <a:ext cx="8229600" cy="1143000"/>
          </a:xfrm>
        </p:spPr>
        <p:txBody>
          <a:bodyPr/>
          <a:lstStyle/>
          <a:p>
            <a:r>
              <a:rPr lang="en-US" altLang="zh-CN"/>
              <a:t>Agreement</a:t>
            </a:r>
            <a:endParaRPr lang="zh-CN" altLang="en-US" dirty="0"/>
          </a:p>
        </p:txBody>
      </p:sp>
      <p:sp>
        <p:nvSpPr>
          <p:cNvPr id="3" name="内容占位符 2"/>
          <p:cNvSpPr>
            <a:spLocks noGrp="1"/>
          </p:cNvSpPr>
          <p:nvPr>
            <p:ph idx="1"/>
          </p:nvPr>
        </p:nvSpPr>
        <p:spPr>
          <a:xfrm>
            <a:off x="251520" y="980728"/>
            <a:ext cx="8229600" cy="5472608"/>
          </a:xfrm>
        </p:spPr>
        <p:txBody>
          <a:bodyPr>
            <a:normAutofit fontScale="85000" lnSpcReduction="20000"/>
          </a:bodyPr>
          <a:lstStyle/>
          <a:p>
            <a:pPr lvl="0" hangingPunct="0"/>
            <a:r>
              <a:rPr lang="en-US" altLang="zh-CN" sz="2400" dirty="0"/>
              <a:t>1. Replace current format in word app. to format in excel table for request sheet, status report, and band combination table in basket WI in Rel-17</a:t>
            </a:r>
            <a:r>
              <a:rPr lang="en-US" altLang="zh-CN" sz="2400" dirty="0">
                <a:solidFill>
                  <a:srgbClr val="0070C0"/>
                </a:solidFill>
              </a:rPr>
              <a:t>.</a:t>
            </a:r>
            <a:r>
              <a:rPr lang="en-US" altLang="zh-CN" sz="2400" strike="sngStrike" dirty="0">
                <a:solidFill>
                  <a:srgbClr val="0070C0"/>
                </a:solidFill>
              </a:rPr>
              <a:t>,</a:t>
            </a:r>
            <a:r>
              <a:rPr lang="en-US" altLang="zh-CN" sz="2400" dirty="0"/>
              <a:t> Option 2 will be used to indicate the change marks for the band combinations in the Excel table.</a:t>
            </a:r>
          </a:p>
          <a:p>
            <a:pPr lvl="1" hangingPunct="0"/>
            <a:r>
              <a:rPr lang="en-US" altLang="zh-CN" sz="1900" dirty="0"/>
              <a:t>Option 2: Following the rules and marks which are created by 3GPP for Excel tracking changes. (</a:t>
            </a:r>
            <a:r>
              <a:rPr lang="en-US" altLang="zh-CN" sz="1800" dirty="0"/>
              <a:t>The specific rules and marks about this manner can be found in Annex</a:t>
            </a:r>
            <a:r>
              <a:rPr lang="en-US" altLang="zh-CN" sz="1800" dirty="0" smtClean="0"/>
              <a:t>.)</a:t>
            </a:r>
            <a:endParaRPr lang="en-US" altLang="zh-CN" sz="1900" dirty="0"/>
          </a:p>
          <a:p>
            <a:r>
              <a:rPr lang="en-US" altLang="zh-CN" sz="2400" dirty="0"/>
              <a:t>2. All </a:t>
            </a:r>
            <a:r>
              <a:rPr lang="en-US" altLang="zh-CN" sz="2400" dirty="0" smtClean="0"/>
              <a:t>request </a:t>
            </a:r>
            <a:r>
              <a:rPr lang="en-US" altLang="zh-CN" sz="2400" dirty="0"/>
              <a:t>table, status report table and band combination index table of basket WID are unified to use one template for band combination information sheet.</a:t>
            </a:r>
          </a:p>
          <a:p>
            <a:r>
              <a:rPr lang="en-US" altLang="zh-CN" sz="2400" dirty="0"/>
              <a:t>3. Cover sheet can be only used by contact company which needs to request new band combinations or report the band combinations’ status instead of the official basket WID or Status Report. (Cover sheet can be further updated after Rel-17 basket WIs are approved in RAN plenary.)</a:t>
            </a:r>
          </a:p>
          <a:p>
            <a:r>
              <a:rPr lang="en-US" altLang="zh-CN" sz="2400" dirty="0"/>
              <a:t>4. Rapporteurs can choose some of these BCS table sheets to suit their WID.</a:t>
            </a:r>
          </a:p>
          <a:p>
            <a:r>
              <a:rPr lang="en-US" altLang="zh-CN" sz="2400" dirty="0"/>
              <a:t>5. The approved template can be found in the Excel attachments for Rel-17.</a:t>
            </a:r>
          </a:p>
          <a:p>
            <a:r>
              <a:rPr lang="en-US" altLang="zh-CN" sz="2400" dirty="0"/>
              <a:t>6. Only one sheet/Excel attachment </a:t>
            </a:r>
            <a:r>
              <a:rPr lang="en-US" altLang="zh-CN" sz="2400" dirty="0" smtClean="0"/>
              <a:t>is </a:t>
            </a:r>
            <a:r>
              <a:rPr lang="en-US" altLang="zh-CN" sz="2400" dirty="0"/>
              <a:t>used for both the WID and the status report by rapporteurs</a:t>
            </a:r>
            <a:r>
              <a:rPr lang="en-US" altLang="zh-CN" sz="2400" dirty="0" smtClean="0"/>
              <a:t>.</a:t>
            </a:r>
          </a:p>
          <a:p>
            <a:r>
              <a:rPr lang="en-US" altLang="zh-CN" sz="2400" dirty="0" smtClean="0"/>
              <a:t>7</a:t>
            </a:r>
            <a:r>
              <a:rPr lang="en-US" altLang="zh-CN" sz="2400" dirty="0"/>
              <a:t>. </a:t>
            </a:r>
            <a:r>
              <a:rPr lang="en-US" altLang="zh-CN" sz="2400" dirty="0"/>
              <a:t>Follow the ‘General rules for using Excel templates ’ in the Annex </a:t>
            </a:r>
            <a:r>
              <a:rPr lang="en-US" altLang="zh-CN" sz="2400" dirty="0"/>
              <a:t>(4)</a:t>
            </a:r>
            <a:endParaRPr lang="en-US" altLang="zh-CN" sz="2400" dirty="0"/>
          </a:p>
          <a:p>
            <a:pPr marL="0" indent="0">
              <a:buNone/>
            </a:pPr>
            <a:endParaRPr lang="en-US" altLang="zh-CN" sz="2400" dirty="0"/>
          </a:p>
        </p:txBody>
      </p:sp>
    </p:spTree>
    <p:extLst>
      <p:ext uri="{BB962C8B-B14F-4D97-AF65-F5344CB8AC3E}">
        <p14:creationId xmlns:p14="http://schemas.microsoft.com/office/powerpoint/2010/main" val="3486109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t>Agreement on fallback modes</a:t>
            </a:r>
            <a:endParaRPr lang="zh-CN" altLang="en-US" dirty="0"/>
          </a:p>
        </p:txBody>
      </p:sp>
      <p:sp>
        <p:nvSpPr>
          <p:cNvPr id="3" name="内容占位符 2"/>
          <p:cNvSpPr>
            <a:spLocks noGrp="1"/>
          </p:cNvSpPr>
          <p:nvPr>
            <p:ph idx="1"/>
          </p:nvPr>
        </p:nvSpPr>
        <p:spPr>
          <a:xfrm>
            <a:off x="323528" y="1772816"/>
            <a:ext cx="8229600" cy="4680520"/>
          </a:xfrm>
        </p:spPr>
        <p:txBody>
          <a:bodyPr>
            <a:normAutofit/>
          </a:bodyPr>
          <a:lstStyle/>
          <a:p>
            <a:pPr hangingPunct="0"/>
            <a:r>
              <a:rPr lang="en-US" altLang="zh-CN" sz="2400" dirty="0"/>
              <a:t>How to treat the fallback combination’s status</a:t>
            </a:r>
          </a:p>
          <a:p>
            <a:pPr lvl="1" hangingPunct="0"/>
            <a:r>
              <a:rPr lang="en-US" altLang="zh-CN" sz="2000" dirty="0"/>
              <a:t>Item is modified as </a:t>
            </a:r>
            <a:r>
              <a:rPr lang="en-US" altLang="zh-CN" sz="2000" b="1" dirty="0"/>
              <a:t>“Supported next level fallback modes including initial status when requesting (in DL and UL)”</a:t>
            </a:r>
            <a:r>
              <a:rPr lang="en-US" altLang="zh-CN" sz="2000" dirty="0"/>
              <a:t> to capture helpful information for rapporteurs. Contact person is responsible for drafting them when requesting combos. We do not need to update this part every RAN plenary.</a:t>
            </a:r>
          </a:p>
          <a:p>
            <a:pPr lvl="2" hangingPunct="0"/>
            <a:r>
              <a:rPr lang="en-US" altLang="zh-CN" sz="1600" dirty="0">
                <a:solidFill>
                  <a:srgbClr val="00B050"/>
                </a:solidFill>
              </a:rPr>
              <a:t>Option 1: List all next fallback combinations including both completed and non-completed (Just follow Rel-16’s agreement.)</a:t>
            </a:r>
          </a:p>
          <a:p>
            <a:pPr lvl="1" hangingPunct="0"/>
            <a:r>
              <a:rPr lang="en-US" altLang="zh-CN" sz="2000" dirty="0" smtClean="0"/>
              <a:t>Contact </a:t>
            </a:r>
            <a:r>
              <a:rPr lang="en-US" altLang="zh-CN" sz="2000" dirty="0"/>
              <a:t>person is responsible for reporting fallback combos’ status using item “Are all fallback combos completed? Yes/No”.</a:t>
            </a:r>
          </a:p>
          <a:p>
            <a:pPr lvl="1" hangingPunct="0"/>
            <a:r>
              <a:rPr lang="en-US" altLang="zh-CN" sz="2000" dirty="0"/>
              <a:t> Rapporteurs can comment the request/SR documents from contact person to improve basket WI. </a:t>
            </a:r>
          </a:p>
          <a:p>
            <a:pPr lvl="1" hangingPunct="0"/>
            <a:endParaRPr lang="zh-CN" altLang="zh-CN" sz="2000" dirty="0"/>
          </a:p>
          <a:p>
            <a:pPr marL="457200" lvl="1" indent="0" hangingPunct="0">
              <a:buNone/>
            </a:pPr>
            <a:endParaRPr lang="zh-CN" altLang="zh-CN" sz="1800" dirty="0"/>
          </a:p>
          <a:p>
            <a:endParaRPr lang="zh-CN" altLang="en-US" sz="1800" dirty="0"/>
          </a:p>
        </p:txBody>
      </p:sp>
    </p:spTree>
    <p:extLst>
      <p:ext uri="{BB962C8B-B14F-4D97-AF65-F5344CB8AC3E}">
        <p14:creationId xmlns:p14="http://schemas.microsoft.com/office/powerpoint/2010/main" val="727937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Agreement on orders and fill-in</a:t>
            </a:r>
            <a:endParaRPr lang="zh-CN" altLang="en-US" dirty="0"/>
          </a:p>
        </p:txBody>
      </p:sp>
      <p:graphicFrame>
        <p:nvGraphicFramePr>
          <p:cNvPr id="7" name="内容占位符 6"/>
          <p:cNvGraphicFramePr>
            <a:graphicFrameLocks noGrp="1"/>
          </p:cNvGraphicFramePr>
          <p:nvPr>
            <p:ph idx="1"/>
            <p:extLst>
              <p:ext uri="{D42A27DB-BD31-4B8C-83A1-F6EECF244321}">
                <p14:modId xmlns:p14="http://schemas.microsoft.com/office/powerpoint/2010/main" val="1073043458"/>
              </p:ext>
            </p:extLst>
          </p:nvPr>
        </p:nvGraphicFramePr>
        <p:xfrm>
          <a:off x="287525" y="1331405"/>
          <a:ext cx="8568950" cy="1803400"/>
        </p:xfrm>
        <a:graphic>
          <a:graphicData uri="http://schemas.openxmlformats.org/drawingml/2006/table">
            <a:tbl>
              <a:tblPr firstRow="1" bandRow="1">
                <a:tableStyleId>{073A0DAA-6AF3-43AB-8588-CEC1D06C72B9}</a:tableStyleId>
              </a:tblPr>
              <a:tblGrid>
                <a:gridCol w="659150">
                  <a:extLst>
                    <a:ext uri="{9D8B030D-6E8A-4147-A177-3AD203B41FA5}">
                      <a16:colId xmlns:a16="http://schemas.microsoft.com/office/drawing/2014/main" xmlns="" val="20000"/>
                    </a:ext>
                  </a:extLst>
                </a:gridCol>
                <a:gridCol w="659150">
                  <a:extLst>
                    <a:ext uri="{9D8B030D-6E8A-4147-A177-3AD203B41FA5}">
                      <a16:colId xmlns:a16="http://schemas.microsoft.com/office/drawing/2014/main" xmlns="" val="20001"/>
                    </a:ext>
                  </a:extLst>
                </a:gridCol>
                <a:gridCol w="659150">
                  <a:extLst>
                    <a:ext uri="{9D8B030D-6E8A-4147-A177-3AD203B41FA5}">
                      <a16:colId xmlns:a16="http://schemas.microsoft.com/office/drawing/2014/main" xmlns="" val="20002"/>
                    </a:ext>
                  </a:extLst>
                </a:gridCol>
                <a:gridCol w="659150">
                  <a:extLst>
                    <a:ext uri="{9D8B030D-6E8A-4147-A177-3AD203B41FA5}">
                      <a16:colId xmlns:a16="http://schemas.microsoft.com/office/drawing/2014/main" xmlns="" val="20003"/>
                    </a:ext>
                  </a:extLst>
                </a:gridCol>
                <a:gridCol w="659150">
                  <a:extLst>
                    <a:ext uri="{9D8B030D-6E8A-4147-A177-3AD203B41FA5}">
                      <a16:colId xmlns:a16="http://schemas.microsoft.com/office/drawing/2014/main" xmlns="" val="20004"/>
                    </a:ext>
                  </a:extLst>
                </a:gridCol>
                <a:gridCol w="659150">
                  <a:extLst>
                    <a:ext uri="{9D8B030D-6E8A-4147-A177-3AD203B41FA5}">
                      <a16:colId xmlns:a16="http://schemas.microsoft.com/office/drawing/2014/main" xmlns="" val="20005"/>
                    </a:ext>
                  </a:extLst>
                </a:gridCol>
                <a:gridCol w="659150">
                  <a:extLst>
                    <a:ext uri="{9D8B030D-6E8A-4147-A177-3AD203B41FA5}">
                      <a16:colId xmlns:a16="http://schemas.microsoft.com/office/drawing/2014/main" xmlns="" val="20006"/>
                    </a:ext>
                  </a:extLst>
                </a:gridCol>
                <a:gridCol w="659150">
                  <a:extLst>
                    <a:ext uri="{9D8B030D-6E8A-4147-A177-3AD203B41FA5}">
                      <a16:colId xmlns:a16="http://schemas.microsoft.com/office/drawing/2014/main" xmlns="" val="20007"/>
                    </a:ext>
                  </a:extLst>
                </a:gridCol>
                <a:gridCol w="659150">
                  <a:extLst>
                    <a:ext uri="{9D8B030D-6E8A-4147-A177-3AD203B41FA5}">
                      <a16:colId xmlns:a16="http://schemas.microsoft.com/office/drawing/2014/main" xmlns="" val="20008"/>
                    </a:ext>
                  </a:extLst>
                </a:gridCol>
                <a:gridCol w="659150">
                  <a:extLst>
                    <a:ext uri="{9D8B030D-6E8A-4147-A177-3AD203B41FA5}">
                      <a16:colId xmlns:a16="http://schemas.microsoft.com/office/drawing/2014/main" xmlns="" val="20009"/>
                    </a:ext>
                  </a:extLst>
                </a:gridCol>
                <a:gridCol w="659150">
                  <a:extLst>
                    <a:ext uri="{9D8B030D-6E8A-4147-A177-3AD203B41FA5}">
                      <a16:colId xmlns:a16="http://schemas.microsoft.com/office/drawing/2014/main" xmlns="" val="20010"/>
                    </a:ext>
                  </a:extLst>
                </a:gridCol>
                <a:gridCol w="659150">
                  <a:extLst>
                    <a:ext uri="{9D8B030D-6E8A-4147-A177-3AD203B41FA5}">
                      <a16:colId xmlns:a16="http://schemas.microsoft.com/office/drawing/2014/main" xmlns="" val="20011"/>
                    </a:ext>
                  </a:extLst>
                </a:gridCol>
                <a:gridCol w="659150">
                  <a:extLst>
                    <a:ext uri="{9D8B030D-6E8A-4147-A177-3AD203B41FA5}">
                      <a16:colId xmlns:a16="http://schemas.microsoft.com/office/drawing/2014/main" xmlns="" val="20012"/>
                    </a:ext>
                  </a:extLst>
                </a:gridCol>
              </a:tblGrid>
              <a:tr h="370840">
                <a:tc>
                  <a:txBody>
                    <a:bodyPr/>
                    <a:lstStyle/>
                    <a:p>
                      <a:pPr algn="ctr"/>
                      <a:r>
                        <a:rPr lang="en-US" altLang="zh-CN" sz="800" dirty="0"/>
                        <a:t>A</a:t>
                      </a:r>
                      <a:endParaRPr lang="zh-CN" altLang="en-US" sz="8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en-US" altLang="zh-CN" sz="800" dirty="0"/>
                        <a:t>B</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C</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D</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E</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F</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G</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H</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I</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J</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K</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L</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M</a:t>
                      </a:r>
                      <a:endParaRPr lang="zh-CN" altLang="en-US" sz="8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xmlns="" val="10000"/>
                  </a:ext>
                </a:extLst>
              </a:tr>
              <a:tr h="370840">
                <a:tc>
                  <a:txBody>
                    <a:bodyPr/>
                    <a:lstStyle/>
                    <a:p>
                      <a:pPr algn="ctr"/>
                      <a:r>
                        <a:rPr lang="en-US" altLang="zh-CN" sz="800" dirty="0"/>
                        <a:t>Are there any change marks?</a:t>
                      </a:r>
                      <a:endParaRPr lang="zh-CN" altLang="en-US" sz="8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en-US" altLang="zh-CN" sz="800" dirty="0"/>
                        <a:t>Band combination configuration</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err="1"/>
                        <a:t>UpLink</a:t>
                      </a:r>
                      <a:endParaRPr lang="en-US" altLang="zh-CN" sz="800" dirty="0"/>
                    </a:p>
                    <a:p>
                      <a:pPr algn="ctr"/>
                      <a:r>
                        <a:rPr lang="en-US" altLang="zh-CN" sz="800" dirty="0"/>
                        <a:t>configuration</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BCS</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Subclass</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Contact Name</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Contact Company</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Contact Email</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Other supporting companies</a:t>
                      </a:r>
                    </a:p>
                    <a:p>
                      <a:pPr algn="ctr"/>
                      <a:r>
                        <a:rPr lang="en-US" altLang="zh-CN" sz="800" dirty="0"/>
                        <a:t>(min.3)</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RAN Plenary in which the </a:t>
                      </a:r>
                      <a:r>
                        <a:rPr lang="en-US" altLang="zh-CN" sz="800" dirty="0" smtClean="0"/>
                        <a:t>combination </a:t>
                      </a:r>
                      <a:r>
                        <a:rPr lang="en-US" altLang="zh-CN" sz="800" dirty="0"/>
                        <a:t>was requested</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Related WI</a:t>
                      </a:r>
                    </a:p>
                    <a:p>
                      <a:pPr algn="ctr"/>
                      <a:r>
                        <a:rPr lang="en-US" altLang="zh-CN" sz="800" dirty="0"/>
                        <a:t>(acronym)</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smtClean="0"/>
                        <a:t>Supported next level fallback modes including initial status when requesting</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800" dirty="0" smtClean="0"/>
                        <a:t>(in DL and UL) </a:t>
                      </a:r>
                      <a:endParaRPr lang="zh-CN" altLang="en-US" sz="800" dirty="0">
                        <a:latin typeface="Arial" panose="020B0604020202020204" pitchFamily="34" charset="0"/>
                        <a:cs typeface="Arial" panose="020B0604020202020204" pitchFamily="34" charset="0"/>
                      </a:endParaRPr>
                    </a:p>
                  </a:txBody>
                  <a:tcPr anchor="ctr">
                    <a:solidFill>
                      <a:srgbClr val="FFFF00"/>
                    </a:solidFill>
                  </a:tcPr>
                </a:tc>
                <a:tc>
                  <a:txBody>
                    <a:bodyPr/>
                    <a:lstStyle/>
                    <a:p>
                      <a:pPr algn="ctr"/>
                      <a:r>
                        <a:rPr lang="en-US" altLang="zh-CN" sz="800" dirty="0" smtClean="0"/>
                        <a:t>Status</a:t>
                      </a:r>
                      <a:endParaRPr lang="zh-CN" altLang="en-US" sz="800" dirty="0" smtClean="0">
                        <a:latin typeface="Arial" panose="020B0604020202020204" pitchFamily="34" charset="0"/>
                        <a:cs typeface="Arial" panose="020B0604020202020204" pitchFamily="34" charset="0"/>
                      </a:endParaRPr>
                    </a:p>
                  </a:txBody>
                  <a:tcPr anchor="ctr">
                    <a:solidFill>
                      <a:srgbClr val="FFFF00"/>
                    </a:solidFill>
                  </a:tcPr>
                </a:tc>
                <a:extLst>
                  <a:ext uri="{0D108BD9-81ED-4DB2-BD59-A6C34878D82A}">
                    <a16:rowId xmlns:a16="http://schemas.microsoft.com/office/drawing/2014/main" xmlns="" val="10001"/>
                  </a:ext>
                </a:extLst>
              </a:tr>
            </a:tbl>
          </a:graphicData>
        </a:graphic>
      </p:graphicFrame>
      <p:graphicFrame>
        <p:nvGraphicFramePr>
          <p:cNvPr id="8" name="内容占位符 6"/>
          <p:cNvGraphicFramePr>
            <a:graphicFrameLocks/>
          </p:cNvGraphicFramePr>
          <p:nvPr>
            <p:extLst>
              <p:ext uri="{D42A27DB-BD31-4B8C-83A1-F6EECF244321}">
                <p14:modId xmlns:p14="http://schemas.microsoft.com/office/powerpoint/2010/main" val="3240416299"/>
              </p:ext>
            </p:extLst>
          </p:nvPr>
        </p:nvGraphicFramePr>
        <p:xfrm>
          <a:off x="2411760" y="3288199"/>
          <a:ext cx="4431322" cy="1315720"/>
        </p:xfrm>
        <a:graphic>
          <a:graphicData uri="http://schemas.openxmlformats.org/drawingml/2006/table">
            <a:tbl>
              <a:tblPr firstRow="1" bandRow="1">
                <a:tableStyleId>{5C22544A-7EE6-4342-B048-85BDC9FD1C3A}</a:tableStyleId>
              </a:tblPr>
              <a:tblGrid>
                <a:gridCol w="633046">
                  <a:extLst>
                    <a:ext uri="{9D8B030D-6E8A-4147-A177-3AD203B41FA5}">
                      <a16:colId xmlns:a16="http://schemas.microsoft.com/office/drawing/2014/main" xmlns="" val="20000"/>
                    </a:ext>
                  </a:extLst>
                </a:gridCol>
                <a:gridCol w="633046">
                  <a:extLst>
                    <a:ext uri="{9D8B030D-6E8A-4147-A177-3AD203B41FA5}">
                      <a16:colId xmlns:a16="http://schemas.microsoft.com/office/drawing/2014/main" xmlns="" val="20001"/>
                    </a:ext>
                  </a:extLst>
                </a:gridCol>
                <a:gridCol w="633046">
                  <a:extLst>
                    <a:ext uri="{9D8B030D-6E8A-4147-A177-3AD203B41FA5}">
                      <a16:colId xmlns:a16="http://schemas.microsoft.com/office/drawing/2014/main" xmlns="" val="20002"/>
                    </a:ext>
                  </a:extLst>
                </a:gridCol>
                <a:gridCol w="633046">
                  <a:extLst>
                    <a:ext uri="{9D8B030D-6E8A-4147-A177-3AD203B41FA5}">
                      <a16:colId xmlns:a16="http://schemas.microsoft.com/office/drawing/2014/main" xmlns="" val="20003"/>
                    </a:ext>
                  </a:extLst>
                </a:gridCol>
                <a:gridCol w="633046">
                  <a:extLst>
                    <a:ext uri="{9D8B030D-6E8A-4147-A177-3AD203B41FA5}">
                      <a16:colId xmlns:a16="http://schemas.microsoft.com/office/drawing/2014/main" xmlns="" val="20004"/>
                    </a:ext>
                  </a:extLst>
                </a:gridCol>
                <a:gridCol w="633046">
                  <a:extLst>
                    <a:ext uri="{9D8B030D-6E8A-4147-A177-3AD203B41FA5}">
                      <a16:colId xmlns:a16="http://schemas.microsoft.com/office/drawing/2014/main" xmlns="" val="20005"/>
                    </a:ext>
                  </a:extLst>
                </a:gridCol>
                <a:gridCol w="633046">
                  <a:extLst>
                    <a:ext uri="{9D8B030D-6E8A-4147-A177-3AD203B41FA5}">
                      <a16:colId xmlns:a16="http://schemas.microsoft.com/office/drawing/2014/main" xmlns="" val="20006"/>
                    </a:ext>
                  </a:extLst>
                </a:gridCol>
              </a:tblGrid>
              <a:tr h="370840">
                <a:tc>
                  <a:txBody>
                    <a:bodyPr/>
                    <a:lstStyle/>
                    <a:p>
                      <a:pPr algn="ctr"/>
                      <a:r>
                        <a:rPr lang="en-US" altLang="zh-CN" sz="800" dirty="0">
                          <a:latin typeface="Arial" panose="020B0604020202020204" pitchFamily="34" charset="0"/>
                          <a:cs typeface="Arial" panose="020B0604020202020204" pitchFamily="34" charset="0"/>
                        </a:rPr>
                        <a:t>N</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O</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P</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Q</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R</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S</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T</a:t>
                      </a:r>
                      <a:endParaRPr lang="zh-CN" altLang="en-US" sz="8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xmlns="" val="10000"/>
                  </a:ext>
                </a:extLst>
              </a:tr>
              <a:tr h="370840">
                <a:tc>
                  <a:txBody>
                    <a:bodyPr/>
                    <a:lstStyle/>
                    <a:p>
                      <a:pPr algn="ctr"/>
                      <a:r>
                        <a:rPr lang="en-US" altLang="zh-CN" sz="800" dirty="0">
                          <a:latin typeface="Arial" panose="020B0604020202020204" pitchFamily="34" charset="0"/>
                          <a:cs typeface="Arial" panose="020B0604020202020204" pitchFamily="34" charset="0"/>
                        </a:rPr>
                        <a:t>TR#</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TPs provided as input for TR</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CRs provided to </a:t>
                      </a:r>
                      <a:r>
                        <a:rPr lang="en-US" altLang="zh-CN" sz="800" dirty="0" smtClean="0">
                          <a:latin typeface="Arial" panose="020B0604020202020204" pitchFamily="34" charset="0"/>
                          <a:cs typeface="Arial" panose="020B0604020202020204" pitchFamily="34" charset="0"/>
                        </a:rPr>
                        <a:t>RAN: RAN4 </a:t>
                      </a:r>
                      <a:r>
                        <a:rPr lang="en-US" altLang="zh-CN" sz="800" dirty="0" err="1" smtClean="0">
                          <a:latin typeface="Arial" panose="020B0604020202020204" pitchFamily="34" charset="0"/>
                          <a:cs typeface="Arial" panose="020B0604020202020204" pitchFamily="34" charset="0"/>
                        </a:rPr>
                        <a:t>Tdoc</a:t>
                      </a:r>
                      <a:r>
                        <a:rPr lang="en-US" altLang="zh-CN" sz="800" dirty="0" smtClean="0">
                          <a:latin typeface="Arial" panose="020B0604020202020204" pitchFamily="34" charset="0"/>
                          <a:cs typeface="Arial" panose="020B0604020202020204" pitchFamily="34" charset="0"/>
                        </a:rPr>
                        <a:t> (list all specs input)</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smtClean="0">
                          <a:latin typeface="Arial" panose="020B0604020202020204" pitchFamily="34" charset="0"/>
                          <a:cs typeface="Arial" panose="020B0604020202020204" pitchFamily="34" charset="0"/>
                        </a:rPr>
                        <a:t>Core. part Done? (Including all fallback combos )</a:t>
                      </a:r>
                    </a:p>
                    <a:p>
                      <a:pPr algn="ctr"/>
                      <a:r>
                        <a:rPr lang="en-US" altLang="zh-CN" sz="800" dirty="0" smtClean="0">
                          <a:latin typeface="Arial" panose="020B0604020202020204" pitchFamily="34" charset="0"/>
                          <a:cs typeface="Arial" panose="020B0604020202020204" pitchFamily="34" charset="0"/>
                        </a:rPr>
                        <a:t>yes/no</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err="1" smtClean="0">
                          <a:latin typeface="Arial" panose="020B0604020202020204" pitchFamily="34" charset="0"/>
                          <a:cs typeface="Arial" panose="020B0604020202020204" pitchFamily="34" charset="0"/>
                        </a:rPr>
                        <a:t>Perf</a:t>
                      </a:r>
                      <a:r>
                        <a:rPr lang="en-US" altLang="zh-CN" sz="800" dirty="0" smtClean="0">
                          <a:latin typeface="Arial" panose="020B0604020202020204" pitchFamily="34" charset="0"/>
                          <a:cs typeface="Arial" panose="020B0604020202020204" pitchFamily="34" charset="0"/>
                        </a:rPr>
                        <a:t>. part</a:t>
                      </a:r>
                    </a:p>
                    <a:p>
                      <a:pPr algn="ctr"/>
                      <a:r>
                        <a:rPr lang="en-US" altLang="zh-CN" sz="800" dirty="0" smtClean="0">
                          <a:latin typeface="Arial" panose="020B0604020202020204" pitchFamily="34" charset="0"/>
                          <a:cs typeface="Arial" panose="020B0604020202020204" pitchFamily="34" charset="0"/>
                        </a:rPr>
                        <a:t>Done?</a:t>
                      </a:r>
                    </a:p>
                    <a:p>
                      <a:pPr algn="ctr"/>
                      <a:r>
                        <a:rPr lang="en-US" altLang="zh-CN" sz="800" dirty="0" smtClean="0">
                          <a:latin typeface="Arial" panose="020B0604020202020204" pitchFamily="34" charset="0"/>
                          <a:cs typeface="Arial" panose="020B0604020202020204" pitchFamily="34" charset="0"/>
                        </a:rPr>
                        <a:t>yes/no</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Open issues/Comments</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Note</a:t>
                      </a:r>
                      <a:endParaRPr lang="zh-CN" altLang="en-US" sz="8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xmlns="" val="10001"/>
                  </a:ext>
                </a:extLst>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2187730999"/>
              </p:ext>
            </p:extLst>
          </p:nvPr>
        </p:nvGraphicFramePr>
        <p:xfrm>
          <a:off x="1187624" y="4757313"/>
          <a:ext cx="7281336" cy="1854200"/>
        </p:xfrm>
        <a:graphic>
          <a:graphicData uri="http://schemas.openxmlformats.org/drawingml/2006/table">
            <a:tbl>
              <a:tblPr firstRow="1" bandRow="1">
                <a:tableStyleId>{5C22544A-7EE6-4342-B048-85BDC9FD1C3A}</a:tableStyleId>
              </a:tblPr>
              <a:tblGrid>
                <a:gridCol w="1080120">
                  <a:extLst>
                    <a:ext uri="{9D8B030D-6E8A-4147-A177-3AD203B41FA5}">
                      <a16:colId xmlns:a16="http://schemas.microsoft.com/office/drawing/2014/main" xmlns="" val="20000"/>
                    </a:ext>
                  </a:extLst>
                </a:gridCol>
                <a:gridCol w="3774104">
                  <a:extLst>
                    <a:ext uri="{9D8B030D-6E8A-4147-A177-3AD203B41FA5}">
                      <a16:colId xmlns:a16="http://schemas.microsoft.com/office/drawing/2014/main" xmlns="" val="20001"/>
                    </a:ext>
                  </a:extLst>
                </a:gridCol>
                <a:gridCol w="2427112">
                  <a:extLst>
                    <a:ext uri="{9D8B030D-6E8A-4147-A177-3AD203B41FA5}">
                      <a16:colId xmlns:a16="http://schemas.microsoft.com/office/drawing/2014/main" xmlns="" val="20002"/>
                    </a:ext>
                  </a:extLst>
                </a:gridCol>
              </a:tblGrid>
              <a:tr h="370840">
                <a:tc>
                  <a:txBody>
                    <a:bodyPr/>
                    <a:lstStyle/>
                    <a:p>
                      <a:r>
                        <a:rPr lang="en-US" altLang="zh-CN" sz="1200" dirty="0"/>
                        <a:t>Case</a:t>
                      </a:r>
                      <a:endParaRPr lang="zh-CN" altLang="en-US" sz="1200" dirty="0"/>
                    </a:p>
                  </a:txBody>
                  <a:tcPr/>
                </a:tc>
                <a:tc>
                  <a:txBody>
                    <a:bodyPr/>
                    <a:lstStyle/>
                    <a:p>
                      <a:r>
                        <a:rPr lang="en-US" altLang="zh-CN" sz="1200" dirty="0"/>
                        <a:t>Item</a:t>
                      </a:r>
                      <a:endParaRPr lang="zh-CN" altLang="en-US" sz="1200" dirty="0"/>
                    </a:p>
                  </a:txBody>
                  <a:tcPr/>
                </a:tc>
                <a:tc>
                  <a:txBody>
                    <a:bodyPr/>
                    <a:lstStyle/>
                    <a:p>
                      <a:r>
                        <a:rPr lang="en-US" altLang="zh-CN" sz="1200" dirty="0"/>
                        <a:t>Fill-in</a:t>
                      </a:r>
                      <a:endParaRPr lang="zh-CN" altLang="en-US" sz="1200" dirty="0"/>
                    </a:p>
                  </a:txBody>
                  <a:tcPr/>
                </a:tc>
                <a:extLst>
                  <a:ext uri="{0D108BD9-81ED-4DB2-BD59-A6C34878D82A}">
                    <a16:rowId xmlns:a16="http://schemas.microsoft.com/office/drawing/2014/main" xmlns="" val="10000"/>
                  </a:ext>
                </a:extLst>
              </a:tr>
              <a:tr h="370840">
                <a:tc>
                  <a:txBody>
                    <a:bodyPr/>
                    <a:lstStyle/>
                    <a:p>
                      <a:r>
                        <a:rPr lang="en-US" altLang="zh-CN" sz="1200" dirty="0"/>
                        <a:t>Case 1</a:t>
                      </a:r>
                      <a:endParaRPr lang="zh-CN" altLang="en-US" sz="1200" dirty="0"/>
                    </a:p>
                  </a:txBody>
                  <a:tcPr/>
                </a:tc>
                <a:tc>
                  <a:txBody>
                    <a:bodyPr/>
                    <a:lstStyle/>
                    <a:p>
                      <a:r>
                        <a:rPr lang="en-US" altLang="zh-CN" sz="1200" kern="1200" dirty="0">
                          <a:solidFill>
                            <a:schemeClr val="dk1"/>
                          </a:solidFill>
                          <a:effectLst/>
                          <a:latin typeface="+mn-lt"/>
                          <a:ea typeface="+mn-ea"/>
                          <a:cs typeface="+mn-cs"/>
                        </a:rPr>
                        <a:t>For proponent requesting combs </a:t>
                      </a:r>
                      <a:endParaRPr lang="zh-CN" altLang="en-US" sz="1200" dirty="0"/>
                    </a:p>
                  </a:txBody>
                  <a:tcPr/>
                </a:tc>
                <a:tc>
                  <a:txBody>
                    <a:bodyPr/>
                    <a:lstStyle/>
                    <a:p>
                      <a:r>
                        <a:rPr lang="en-US" altLang="zh-CN" sz="1200" dirty="0"/>
                        <a:t>Column A ~ M</a:t>
                      </a:r>
                      <a:endParaRPr lang="zh-CN" altLang="en-US" sz="1200" dirty="0"/>
                    </a:p>
                  </a:txBody>
                  <a:tcPr/>
                </a:tc>
                <a:extLst>
                  <a:ext uri="{0D108BD9-81ED-4DB2-BD59-A6C34878D82A}">
                    <a16:rowId xmlns:a16="http://schemas.microsoft.com/office/drawing/2014/main" xmlns=""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Case 2</a:t>
                      </a:r>
                      <a:endParaRPr lang="zh-CN" altLang="en-US" sz="1200" dirty="0"/>
                    </a:p>
                  </a:txBody>
                  <a:tcPr/>
                </a:tc>
                <a:tc>
                  <a:txBody>
                    <a:bodyPr/>
                    <a:lstStyle/>
                    <a:p>
                      <a:r>
                        <a:rPr lang="en-US" altLang="zh-CN" sz="1200" dirty="0"/>
                        <a:t>For rapporteur merging all the requested combs</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Column A ~ M</a:t>
                      </a:r>
                      <a:endParaRPr lang="zh-CN" altLang="en-US" sz="1200" dirty="0"/>
                    </a:p>
                  </a:txBody>
                  <a:tcPr/>
                </a:tc>
                <a:extLst>
                  <a:ext uri="{0D108BD9-81ED-4DB2-BD59-A6C34878D82A}">
                    <a16:rowId xmlns:a16="http://schemas.microsoft.com/office/drawing/2014/main" xmlns=""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Case 3</a:t>
                      </a:r>
                      <a:endParaRPr lang="zh-CN" altLang="en-US" sz="1200" dirty="0"/>
                    </a:p>
                  </a:txBody>
                  <a:tcPr/>
                </a:tc>
                <a:tc>
                  <a:txBody>
                    <a:bodyPr/>
                    <a:lstStyle/>
                    <a:p>
                      <a:r>
                        <a:rPr lang="en-US" altLang="zh-CN" sz="1200" dirty="0"/>
                        <a:t>For proponent only reporting the status</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Column </a:t>
                      </a:r>
                      <a:r>
                        <a:rPr lang="en-US" altLang="zh-CN" sz="1200" dirty="0" smtClean="0"/>
                        <a:t>A </a:t>
                      </a:r>
                      <a:r>
                        <a:rPr lang="en-US" altLang="zh-CN" sz="1200" dirty="0"/>
                        <a:t>~ </a:t>
                      </a:r>
                      <a:r>
                        <a:rPr lang="en-US" altLang="zh-CN" sz="1200" dirty="0" smtClean="0"/>
                        <a:t>T</a:t>
                      </a:r>
                      <a:endParaRPr lang="zh-CN" altLang="en-US" sz="1200" dirty="0"/>
                    </a:p>
                  </a:txBody>
                  <a:tcPr/>
                </a:tc>
                <a:extLst>
                  <a:ext uri="{0D108BD9-81ED-4DB2-BD59-A6C34878D82A}">
                    <a16:rowId xmlns:a16="http://schemas.microsoft.com/office/drawing/2014/main" xmlns="" val="100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Case 4</a:t>
                      </a:r>
                      <a:endParaRPr lang="zh-CN" altLang="en-US" sz="1200" dirty="0"/>
                    </a:p>
                  </a:txBody>
                  <a:tcPr/>
                </a:tc>
                <a:tc>
                  <a:txBody>
                    <a:bodyPr/>
                    <a:lstStyle/>
                    <a:p>
                      <a:r>
                        <a:rPr lang="en-US" altLang="zh-CN" sz="1200" dirty="0"/>
                        <a:t>For rapporteur merging all the reporting combs</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Column </a:t>
                      </a:r>
                      <a:r>
                        <a:rPr lang="en-US" altLang="zh-CN" sz="1200" dirty="0" smtClean="0"/>
                        <a:t>A ~ </a:t>
                      </a:r>
                      <a:r>
                        <a:rPr lang="en-US" altLang="zh-CN" sz="1200" dirty="0"/>
                        <a:t>T</a:t>
                      </a:r>
                      <a:endParaRPr lang="zh-CN" altLang="en-US" sz="1200" dirty="0"/>
                    </a:p>
                  </a:txBody>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653529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a:bodyPr>
          <a:lstStyle/>
          <a:p>
            <a:r>
              <a:rPr lang="en-US" altLang="zh-CN" dirty="0"/>
              <a:t>Clarification on NR subclass</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041945089"/>
              </p:ext>
            </p:extLst>
          </p:nvPr>
        </p:nvGraphicFramePr>
        <p:xfrm>
          <a:off x="251520" y="1124744"/>
          <a:ext cx="8784976" cy="5831840"/>
        </p:xfrm>
        <a:graphic>
          <a:graphicData uri="http://schemas.openxmlformats.org/drawingml/2006/table">
            <a:tbl>
              <a:tblPr firstRow="1" bandRow="1">
                <a:tableStyleId>{5C22544A-7EE6-4342-B048-85BDC9FD1C3A}</a:tableStyleId>
              </a:tblPr>
              <a:tblGrid>
                <a:gridCol w="3972337">
                  <a:extLst>
                    <a:ext uri="{9D8B030D-6E8A-4147-A177-3AD203B41FA5}">
                      <a16:colId xmlns:a16="http://schemas.microsoft.com/office/drawing/2014/main" xmlns="" val="20000"/>
                    </a:ext>
                  </a:extLst>
                </a:gridCol>
                <a:gridCol w="4812639">
                  <a:extLst>
                    <a:ext uri="{9D8B030D-6E8A-4147-A177-3AD203B41FA5}">
                      <a16:colId xmlns:a16="http://schemas.microsoft.com/office/drawing/2014/main" xmlns="" val="20001"/>
                    </a:ext>
                  </a:extLst>
                </a:gridCol>
              </a:tblGrid>
              <a:tr h="370840">
                <a:tc>
                  <a:txBody>
                    <a:bodyPr/>
                    <a:lstStyle/>
                    <a:p>
                      <a:r>
                        <a:rPr lang="en-US" altLang="zh-CN" dirty="0"/>
                        <a:t>WI code</a:t>
                      </a:r>
                      <a:endParaRPr lang="zh-CN" altLang="en-US" dirty="0"/>
                    </a:p>
                  </a:txBody>
                  <a:tcPr/>
                </a:tc>
                <a:tc>
                  <a:txBody>
                    <a:bodyPr/>
                    <a:lstStyle/>
                    <a:p>
                      <a:r>
                        <a:rPr lang="en-US" altLang="zh-CN" dirty="0"/>
                        <a:t>Limited values of</a:t>
                      </a:r>
                      <a:r>
                        <a:rPr lang="en-US" altLang="zh-CN" baseline="0" dirty="0"/>
                        <a:t> NR Subclass</a:t>
                      </a:r>
                      <a:endParaRPr lang="zh-CN" altLang="en-US" dirty="0"/>
                    </a:p>
                  </a:txBody>
                  <a:tcPr/>
                </a:tc>
                <a:extLst>
                  <a:ext uri="{0D108BD9-81ED-4DB2-BD59-A6C34878D82A}">
                    <a16:rowId xmlns:a16="http://schemas.microsoft.com/office/drawing/2014/main" xmlns="" val="10000"/>
                  </a:ext>
                </a:extLst>
              </a:tr>
              <a:tr h="370840">
                <a:tc>
                  <a:txBody>
                    <a:bodyPr/>
                    <a:lstStyle/>
                    <a:p>
                      <a:r>
                        <a:rPr lang="en-US" altLang="zh-CN" dirty="0"/>
                        <a:t>NR_CA_R16_intra-Core</a:t>
                      </a:r>
                      <a:endParaRPr lang="zh-CN" altLang="en-US" dirty="0"/>
                    </a:p>
                  </a:txBody>
                  <a:tcPr/>
                </a:tc>
                <a:tc>
                  <a:txBody>
                    <a:bodyPr/>
                    <a:lstStyle/>
                    <a:p>
                      <a:r>
                        <a:rPr lang="en-US" altLang="zh-CN" dirty="0"/>
                        <a:t>Contiguous, Non-contiguous</a:t>
                      </a:r>
                      <a:endParaRPr lang="zh-CN" altLang="en-US" dirty="0"/>
                    </a:p>
                  </a:txBody>
                  <a:tcPr/>
                </a:tc>
                <a:extLst>
                  <a:ext uri="{0D108BD9-81ED-4DB2-BD59-A6C34878D82A}">
                    <a16:rowId xmlns:a16="http://schemas.microsoft.com/office/drawing/2014/main" xmlns="" val="10001"/>
                  </a:ext>
                </a:extLst>
              </a:tr>
              <a:tr h="370840">
                <a:tc>
                  <a:txBody>
                    <a:bodyPr/>
                    <a:lstStyle/>
                    <a:p>
                      <a:r>
                        <a:rPr lang="en-US" altLang="zh-CN" dirty="0"/>
                        <a:t>NR_CADC_R16_2BDL_xBUL-Core</a:t>
                      </a:r>
                      <a:endParaRPr lang="zh-CN" altLang="en-US" dirty="0"/>
                    </a:p>
                  </a:txBody>
                  <a:tcPr/>
                </a:tc>
                <a:tc>
                  <a:txBody>
                    <a:bodyPr/>
                    <a:lstStyle/>
                    <a:p>
                      <a:r>
                        <a:rPr lang="en-US" altLang="zh-CN" dirty="0"/>
                        <a:t>Only</a:t>
                      </a:r>
                      <a:r>
                        <a:rPr lang="en-US" altLang="zh-CN" baseline="0" dirty="0"/>
                        <a:t> FR1, FR1+FR2, Only FR2</a:t>
                      </a:r>
                      <a:endParaRPr lang="zh-CN" altLang="en-US" dirty="0"/>
                    </a:p>
                  </a:txBody>
                  <a:tcPr/>
                </a:tc>
                <a:extLst>
                  <a:ext uri="{0D108BD9-81ED-4DB2-BD59-A6C34878D82A}">
                    <a16:rowId xmlns:a16="http://schemas.microsoft.com/office/drawing/2014/main" xmlns="" val="10002"/>
                  </a:ext>
                </a:extLst>
              </a:tr>
              <a:tr h="370840">
                <a:tc>
                  <a:txBody>
                    <a:bodyPr/>
                    <a:lstStyle/>
                    <a:p>
                      <a:r>
                        <a:rPr lang="en-US" altLang="zh-CN" dirty="0"/>
                        <a:t>DC_R16_1BLTE_1BNR_2DL2UL-Core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including FR2</a:t>
                      </a:r>
                      <a:r>
                        <a:rPr lang="en-US" altLang="zh-CN" baseline="0" dirty="0"/>
                        <a:t>, </a:t>
                      </a:r>
                      <a:r>
                        <a:rPr lang="en-US" altLang="zh-CN" dirty="0"/>
                        <a:t>Contiguous, Non-contiguous</a:t>
                      </a:r>
                      <a:endParaRPr lang="zh-CN" altLang="en-US" dirty="0"/>
                    </a:p>
                  </a:txBody>
                  <a:tcPr/>
                </a:tc>
                <a:extLst>
                  <a:ext uri="{0D108BD9-81ED-4DB2-BD59-A6C34878D82A}">
                    <a16:rowId xmlns:a16="http://schemas.microsoft.com/office/drawing/2014/main" xmlns="" val="10003"/>
                  </a:ext>
                </a:extLst>
              </a:tr>
              <a:tr h="370840">
                <a:tc>
                  <a:txBody>
                    <a:bodyPr/>
                    <a:lstStyle/>
                    <a:p>
                      <a:r>
                        <a:rPr lang="en-US" altLang="zh-CN" dirty="0"/>
                        <a:t>DC_R16_2BLTE_1BNR_3DL2UL-Core</a:t>
                      </a:r>
                      <a:endParaRPr lang="zh-CN" altLang="en-US" dirty="0"/>
                    </a:p>
                  </a:txBody>
                  <a:tcPr/>
                </a:tc>
                <a:tc>
                  <a:txBody>
                    <a:bodyPr/>
                    <a:lstStyle/>
                    <a:p>
                      <a:r>
                        <a:rPr lang="en-US" altLang="zh-CN" dirty="0"/>
                        <a:t>Only</a:t>
                      </a:r>
                      <a:r>
                        <a:rPr lang="en-US" altLang="zh-CN" baseline="0" dirty="0"/>
                        <a:t> FR1, </a:t>
                      </a:r>
                      <a:r>
                        <a:rPr lang="en-US" altLang="zh-CN" baseline="0" dirty="0" smtClean="0"/>
                        <a:t>including FR2</a:t>
                      </a:r>
                      <a:endParaRPr lang="zh-CN" altLang="en-US" dirty="0"/>
                    </a:p>
                  </a:txBody>
                  <a:tcPr/>
                </a:tc>
                <a:extLst>
                  <a:ext uri="{0D108BD9-81ED-4DB2-BD59-A6C34878D82A}">
                    <a16:rowId xmlns:a16="http://schemas.microsoft.com/office/drawing/2014/main" xmlns="" val="10004"/>
                  </a:ext>
                </a:extLst>
              </a:tr>
              <a:tr h="370840">
                <a:tc>
                  <a:txBody>
                    <a:bodyPr/>
                    <a:lstStyle/>
                    <a:p>
                      <a:r>
                        <a:rPr lang="en-US" altLang="zh-CN" dirty="0"/>
                        <a:t>DC_R16_3BLTE_1BNR_4DL2UL-Core</a:t>
                      </a:r>
                      <a:endParaRPr lang="zh-CN" altLang="en-US" dirty="0"/>
                    </a:p>
                  </a:txBody>
                  <a:tcPr/>
                </a:tc>
                <a:tc>
                  <a:txBody>
                    <a:bodyPr/>
                    <a:lstStyle/>
                    <a:p>
                      <a:r>
                        <a:rPr lang="en-US" altLang="zh-CN" dirty="0"/>
                        <a:t>Only</a:t>
                      </a:r>
                      <a:r>
                        <a:rPr lang="en-US" altLang="zh-CN" baseline="0" dirty="0"/>
                        <a:t> FR1, </a:t>
                      </a:r>
                      <a:r>
                        <a:rPr lang="en-US" altLang="zh-CN" baseline="0" dirty="0" smtClean="0"/>
                        <a:t>including FR2</a:t>
                      </a:r>
                      <a:endParaRPr lang="zh-CN" altLang="en-US" dirty="0"/>
                    </a:p>
                  </a:txBody>
                  <a:tcPr/>
                </a:tc>
                <a:extLst>
                  <a:ext uri="{0D108BD9-81ED-4DB2-BD59-A6C34878D82A}">
                    <a16:rowId xmlns:a16="http://schemas.microsoft.com/office/drawing/2014/main" xmlns="" val="10005"/>
                  </a:ext>
                </a:extLst>
              </a:tr>
              <a:tr h="370840">
                <a:tc>
                  <a:txBody>
                    <a:bodyPr/>
                    <a:lstStyle/>
                    <a:p>
                      <a:r>
                        <a:rPr lang="en-US" altLang="zh-CN" dirty="0"/>
                        <a:t>DC_R16_4BLTE_1BNR_5DL2UL-Core</a:t>
                      </a:r>
                      <a:endParaRPr lang="zh-CN" altLang="en-US" dirty="0"/>
                    </a:p>
                  </a:txBody>
                  <a:tcPr/>
                </a:tc>
                <a:tc>
                  <a:txBody>
                    <a:bodyPr/>
                    <a:lstStyle/>
                    <a:p>
                      <a:r>
                        <a:rPr lang="en-US" altLang="zh-CN" dirty="0"/>
                        <a:t>Only</a:t>
                      </a:r>
                      <a:r>
                        <a:rPr lang="en-US" altLang="zh-CN" baseline="0" dirty="0"/>
                        <a:t> FR1, </a:t>
                      </a:r>
                      <a:r>
                        <a:rPr lang="en-US" altLang="zh-CN" baseline="0" dirty="0" smtClean="0"/>
                        <a:t>including FR2</a:t>
                      </a:r>
                      <a:endParaRPr lang="zh-CN" altLang="en-US" dirty="0"/>
                    </a:p>
                  </a:txBody>
                  <a:tcPr/>
                </a:tc>
                <a:extLst>
                  <a:ext uri="{0D108BD9-81ED-4DB2-BD59-A6C34878D82A}">
                    <a16:rowId xmlns:a16="http://schemas.microsoft.com/office/drawing/2014/main" xmlns="" val="10006"/>
                  </a:ext>
                </a:extLst>
              </a:tr>
              <a:tr h="370840">
                <a:tc>
                  <a:txBody>
                    <a:bodyPr/>
                    <a:lstStyle/>
                    <a:p>
                      <a:r>
                        <a:rPr lang="en-US" altLang="zh-CN" dirty="0"/>
                        <a:t>DC_R16_5BLTE_1BNR_6DL2UL-Core</a:t>
                      </a:r>
                      <a:endParaRPr lang="zh-CN" altLang="en-US" dirty="0"/>
                    </a:p>
                  </a:txBody>
                  <a:tcPr/>
                </a:tc>
                <a:tc>
                  <a:txBody>
                    <a:bodyPr/>
                    <a:lstStyle/>
                    <a:p>
                      <a:r>
                        <a:rPr lang="en-US" altLang="zh-CN" dirty="0"/>
                        <a:t>Only</a:t>
                      </a:r>
                      <a:r>
                        <a:rPr lang="en-US" altLang="zh-CN" baseline="0" dirty="0"/>
                        <a:t> FR1, </a:t>
                      </a:r>
                      <a:r>
                        <a:rPr lang="en-US" altLang="zh-CN" baseline="0" dirty="0" smtClean="0"/>
                        <a:t>including FR2</a:t>
                      </a:r>
                      <a:endParaRPr lang="zh-CN" altLang="en-US" dirty="0"/>
                    </a:p>
                  </a:txBody>
                  <a:tcPr/>
                </a:tc>
                <a:extLst>
                  <a:ext uri="{0D108BD9-81ED-4DB2-BD59-A6C34878D82A}">
                    <a16:rowId xmlns:a16="http://schemas.microsoft.com/office/drawing/2014/main" xmlns="" val="10007"/>
                  </a:ext>
                </a:extLst>
              </a:tr>
              <a:tr h="370840">
                <a:tc>
                  <a:txBody>
                    <a:bodyPr/>
                    <a:lstStyle/>
                    <a:p>
                      <a:r>
                        <a:rPr lang="en-US" altLang="zh-CN" dirty="0"/>
                        <a:t>DC_R16_xBLTE_2BNR_yDL2UL-Core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FR1+FR2,</a:t>
                      </a:r>
                      <a:r>
                        <a:rPr lang="en-US" altLang="zh-CN" dirty="0" smtClean="0"/>
                        <a:t> </a:t>
                      </a:r>
                      <a:r>
                        <a:rPr lang="en-US" altLang="zh-CN" dirty="0"/>
                        <a:t>1LTE, 2LTE, 3LTE, 4LTE</a:t>
                      </a:r>
                      <a:endParaRPr lang="zh-CN" altLang="en-US" dirty="0"/>
                    </a:p>
                  </a:txBody>
                  <a:tcPr/>
                </a:tc>
                <a:extLst>
                  <a:ext uri="{0D108BD9-81ED-4DB2-BD59-A6C34878D82A}">
                    <a16:rowId xmlns:a16="http://schemas.microsoft.com/office/drawing/2014/main" xmlns="" val="10008"/>
                  </a:ext>
                </a:extLst>
              </a:tr>
              <a:tr h="370840">
                <a:tc>
                  <a:txBody>
                    <a:bodyPr/>
                    <a:lstStyle/>
                    <a:p>
                      <a:r>
                        <a:rPr lang="en-US" altLang="zh-CN" dirty="0"/>
                        <a:t>NR_SUL_combos_R16-Core</a:t>
                      </a:r>
                      <a:endParaRPr lang="zh-CN" altLang="en-US" dirty="0"/>
                    </a:p>
                  </a:txBody>
                  <a:tcPr/>
                </a:tc>
                <a:tc>
                  <a:txBody>
                    <a:bodyPr/>
                    <a:lstStyle/>
                    <a:p>
                      <a:r>
                        <a:rPr lang="en-US" altLang="zh-CN" dirty="0"/>
                        <a:t>SA SUL, NSA SUL, NSA</a:t>
                      </a:r>
                      <a:r>
                        <a:rPr lang="en-US" altLang="zh-CN" baseline="0" dirty="0"/>
                        <a:t> SUL with ULSUP</a:t>
                      </a:r>
                      <a:endParaRPr lang="zh-CN" altLang="en-US" dirty="0"/>
                    </a:p>
                  </a:txBody>
                  <a:tcPr/>
                </a:tc>
                <a:extLst>
                  <a:ext uri="{0D108BD9-81ED-4DB2-BD59-A6C34878D82A}">
                    <a16:rowId xmlns:a16="http://schemas.microsoft.com/office/drawing/2014/main" xmlns="" val="10009"/>
                  </a:ext>
                </a:extLst>
              </a:tr>
              <a:tr h="370840">
                <a:tc>
                  <a:txBody>
                    <a:bodyPr/>
                    <a:lstStyle/>
                    <a:p>
                      <a:r>
                        <a:rPr lang="en-US" altLang="zh-CN" dirty="0"/>
                        <a:t>NR_CA_R16_3BDL_1BUL-Core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FR1+FR2</a:t>
                      </a:r>
                      <a:endParaRPr lang="zh-CN" altLang="en-US" dirty="0"/>
                    </a:p>
                  </a:txBody>
                  <a:tcPr/>
                </a:tc>
                <a:extLst>
                  <a:ext uri="{0D108BD9-81ED-4DB2-BD59-A6C34878D82A}">
                    <a16:rowId xmlns:a16="http://schemas.microsoft.com/office/drawing/2014/main" xmlns="" val="10010"/>
                  </a:ext>
                </a:extLst>
              </a:tr>
              <a:tr h="370840">
                <a:tc>
                  <a:txBody>
                    <a:bodyPr/>
                    <a:lstStyle/>
                    <a:p>
                      <a:r>
                        <a:rPr lang="en-US" altLang="zh-CN" dirty="0"/>
                        <a:t>NR_CA_R16_4BDL_1BUL-Core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FR1+FR2</a:t>
                      </a:r>
                      <a:endParaRPr lang="zh-CN" altLang="en-US" dirty="0"/>
                    </a:p>
                  </a:txBody>
                  <a:tcPr/>
                </a:tc>
                <a:extLst>
                  <a:ext uri="{0D108BD9-81ED-4DB2-BD59-A6C34878D82A}">
                    <a16:rowId xmlns:a16="http://schemas.microsoft.com/office/drawing/2014/main" xmlns="" val="10011"/>
                  </a:ext>
                </a:extLst>
              </a:tr>
              <a:tr h="370840">
                <a:tc>
                  <a:txBody>
                    <a:bodyPr/>
                    <a:lstStyle/>
                    <a:p>
                      <a:r>
                        <a:rPr lang="en-US" altLang="zh-CN" dirty="0"/>
                        <a:t>NR_CADC_R16_3BDL_2BUL-Core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FR1+FR2</a:t>
                      </a:r>
                      <a:endParaRPr lang="zh-CN" altLang="en-US" dirty="0"/>
                    </a:p>
                  </a:txBody>
                  <a:tcPr/>
                </a:tc>
                <a:extLst>
                  <a:ext uri="{0D108BD9-81ED-4DB2-BD59-A6C34878D82A}">
                    <a16:rowId xmlns:a16="http://schemas.microsoft.com/office/drawing/2014/main" xmlns="" val="10012"/>
                  </a:ext>
                </a:extLst>
              </a:tr>
              <a:tr h="370840">
                <a:tc>
                  <a:txBody>
                    <a:bodyPr/>
                    <a:lstStyle/>
                    <a:p>
                      <a:r>
                        <a:rPr lang="en-US" altLang="zh-CN" dirty="0"/>
                        <a:t>DC_R16_LTE_NR_3DL3UL-Core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aseline="0" dirty="0" smtClean="0"/>
                        <a:t>FR1+FR2, including FR2</a:t>
                      </a:r>
                      <a:endParaRPr lang="zh-CN" altLang="en-US" dirty="0" smtClean="0"/>
                    </a:p>
                  </a:txBody>
                  <a:tcPr/>
                </a:tc>
                <a:extLst>
                  <a:ext uri="{0D108BD9-81ED-4DB2-BD59-A6C34878D82A}">
                    <a16:rowId xmlns:a16="http://schemas.microsoft.com/office/drawing/2014/main" xmlns="" val="10013"/>
                  </a:ext>
                </a:extLst>
              </a:tr>
              <a:tr h="370840">
                <a:tc>
                  <a:txBody>
                    <a:bodyPr/>
                    <a:lstStyle/>
                    <a:p>
                      <a:r>
                        <a:rPr lang="en-GB" altLang="zh-CN" sz="1800" kern="1200" dirty="0">
                          <a:solidFill>
                            <a:schemeClr val="dk1"/>
                          </a:solidFill>
                          <a:effectLst/>
                          <a:latin typeface="+mn-lt"/>
                          <a:ea typeface="+mn-ea"/>
                          <a:cs typeface="+mn-cs"/>
                        </a:rPr>
                        <a:t>DC_R16_xBLTE_2BNR_yDL3UL</a:t>
                      </a:r>
                      <a:endParaRPr lang="zh-CN" altLang="en-US" dirty="0"/>
                    </a:p>
                  </a:txBody>
                  <a:tcPr/>
                </a:tc>
                <a:tc>
                  <a:txBody>
                    <a:bodyPr/>
                    <a:lstStyle/>
                    <a:p>
                      <a:r>
                        <a:rPr lang="en-US" altLang="zh-CN" dirty="0"/>
                        <a:t>2LTE, 3LTE, 4LTE</a:t>
                      </a:r>
                      <a:endParaRPr lang="zh-CN" altLang="en-US" dirty="0"/>
                    </a:p>
                  </a:txBody>
                  <a:tcPr/>
                </a:tc>
                <a:extLst>
                  <a:ext uri="{0D108BD9-81ED-4DB2-BD59-A6C34878D82A}">
                    <a16:rowId xmlns:a16="http://schemas.microsoft.com/office/drawing/2014/main" xmlns="" val="10014"/>
                  </a:ext>
                </a:extLst>
              </a:tr>
            </a:tbl>
          </a:graphicData>
        </a:graphic>
      </p:graphicFrame>
    </p:spTree>
    <p:extLst>
      <p:ext uri="{BB962C8B-B14F-4D97-AF65-F5344CB8AC3E}">
        <p14:creationId xmlns:p14="http://schemas.microsoft.com/office/powerpoint/2010/main" val="2440228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a:bodyPr>
          <a:lstStyle/>
          <a:p>
            <a:r>
              <a:rPr lang="en-US" altLang="zh-CN" dirty="0"/>
              <a:t>Clarification on LTE subclass</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494386563"/>
              </p:ext>
            </p:extLst>
          </p:nvPr>
        </p:nvGraphicFramePr>
        <p:xfrm>
          <a:off x="251520" y="1484784"/>
          <a:ext cx="8784976" cy="2595880"/>
        </p:xfrm>
        <a:graphic>
          <a:graphicData uri="http://schemas.openxmlformats.org/drawingml/2006/table">
            <a:tbl>
              <a:tblPr firstRow="1" bandRow="1">
                <a:tableStyleId>{5C22544A-7EE6-4342-B048-85BDC9FD1C3A}</a:tableStyleId>
              </a:tblPr>
              <a:tblGrid>
                <a:gridCol w="3972337">
                  <a:extLst>
                    <a:ext uri="{9D8B030D-6E8A-4147-A177-3AD203B41FA5}">
                      <a16:colId xmlns:a16="http://schemas.microsoft.com/office/drawing/2014/main" xmlns="" val="20000"/>
                    </a:ext>
                  </a:extLst>
                </a:gridCol>
                <a:gridCol w="4812639">
                  <a:extLst>
                    <a:ext uri="{9D8B030D-6E8A-4147-A177-3AD203B41FA5}">
                      <a16:colId xmlns:a16="http://schemas.microsoft.com/office/drawing/2014/main" xmlns="" val="20001"/>
                    </a:ext>
                  </a:extLst>
                </a:gridCol>
              </a:tblGrid>
              <a:tr h="370840">
                <a:tc>
                  <a:txBody>
                    <a:bodyPr/>
                    <a:lstStyle/>
                    <a:p>
                      <a:r>
                        <a:rPr lang="en-US" altLang="zh-CN" dirty="0"/>
                        <a:t>WI code</a:t>
                      </a:r>
                      <a:endParaRPr lang="zh-CN" altLang="en-US" dirty="0"/>
                    </a:p>
                  </a:txBody>
                  <a:tcPr/>
                </a:tc>
                <a:tc>
                  <a:txBody>
                    <a:bodyPr/>
                    <a:lstStyle/>
                    <a:p>
                      <a:r>
                        <a:rPr lang="en-US" altLang="zh-CN" dirty="0"/>
                        <a:t>Limited values of</a:t>
                      </a:r>
                      <a:r>
                        <a:rPr lang="en-US" altLang="zh-CN" baseline="0" dirty="0"/>
                        <a:t> NR Subclass</a:t>
                      </a:r>
                      <a:endParaRPr lang="zh-CN" altLang="en-US" dirty="0"/>
                    </a:p>
                  </a:txBody>
                  <a:tcPr/>
                </a:tc>
                <a:extLst>
                  <a:ext uri="{0D108BD9-81ED-4DB2-BD59-A6C34878D82A}">
                    <a16:rowId xmlns:a16="http://schemas.microsoft.com/office/drawing/2014/main" xmlns="" val="10000"/>
                  </a:ext>
                </a:extLst>
              </a:tr>
              <a:tr h="370840">
                <a:tc>
                  <a:txBody>
                    <a:bodyPr/>
                    <a:lstStyle/>
                    <a:p>
                      <a:r>
                        <a:rPr lang="en-US" altLang="zh-CN" dirty="0"/>
                        <a:t>LTE_CA_R16_intra-Core</a:t>
                      </a:r>
                      <a:endParaRPr lang="zh-CN" altLang="en-US" dirty="0"/>
                    </a:p>
                  </a:txBody>
                  <a:tcPr/>
                </a:tc>
                <a:tc>
                  <a:txBody>
                    <a:bodyPr/>
                    <a:lstStyle/>
                    <a:p>
                      <a:r>
                        <a:rPr lang="en-US" altLang="zh-CN" dirty="0"/>
                        <a:t>Contiguous, Non-contiguous</a:t>
                      </a:r>
                      <a:endParaRPr lang="zh-CN" altLang="en-US" dirty="0"/>
                    </a:p>
                  </a:txBody>
                  <a:tcPr/>
                </a:tc>
                <a:extLst>
                  <a:ext uri="{0D108BD9-81ED-4DB2-BD59-A6C34878D82A}">
                    <a16:rowId xmlns:a16="http://schemas.microsoft.com/office/drawing/2014/main" xmlns="" val="10001"/>
                  </a:ext>
                </a:extLst>
              </a:tr>
              <a:tr h="370840">
                <a:tc>
                  <a:txBody>
                    <a:bodyPr/>
                    <a:lstStyle/>
                    <a:p>
                      <a:r>
                        <a:rPr lang="en-US" altLang="zh-CN" dirty="0"/>
                        <a:t>LTE_CA_R16_2BDL_1BUL-Core</a:t>
                      </a:r>
                      <a:endParaRPr lang="zh-CN" altLang="en-US" dirty="0"/>
                    </a:p>
                  </a:txBody>
                  <a:tcPr/>
                </a:tc>
                <a:tc>
                  <a:txBody>
                    <a:bodyPr/>
                    <a:lstStyle/>
                    <a:p>
                      <a:r>
                        <a:rPr lang="en-US" altLang="zh-CN" dirty="0"/>
                        <a:t>LTE only</a:t>
                      </a:r>
                      <a:endParaRPr lang="zh-CN" altLang="en-US" dirty="0"/>
                    </a:p>
                  </a:txBody>
                  <a:tcPr/>
                </a:tc>
                <a:extLst>
                  <a:ext uri="{0D108BD9-81ED-4DB2-BD59-A6C34878D82A}">
                    <a16:rowId xmlns:a16="http://schemas.microsoft.com/office/drawing/2014/main" xmlns="" val="10002"/>
                  </a:ext>
                </a:extLst>
              </a:tr>
              <a:tr h="370840">
                <a:tc>
                  <a:txBody>
                    <a:bodyPr/>
                    <a:lstStyle/>
                    <a:p>
                      <a:r>
                        <a:rPr lang="en-US" altLang="zh-CN" dirty="0"/>
                        <a:t>LTE_CA_R16_3BDL_1BUL-Core</a:t>
                      </a:r>
                      <a:endParaRPr lang="zh-CN" altLang="en-US" dirty="0"/>
                    </a:p>
                  </a:txBody>
                  <a:tcPr/>
                </a:tc>
                <a:tc>
                  <a:txBody>
                    <a:bodyPr/>
                    <a:lstStyle/>
                    <a:p>
                      <a:r>
                        <a:rPr lang="en-US" altLang="zh-CN" dirty="0"/>
                        <a:t>LTE only</a:t>
                      </a:r>
                      <a:endParaRPr lang="zh-CN" altLang="en-US" dirty="0"/>
                    </a:p>
                  </a:txBody>
                  <a:tcPr/>
                </a:tc>
                <a:extLst>
                  <a:ext uri="{0D108BD9-81ED-4DB2-BD59-A6C34878D82A}">
                    <a16:rowId xmlns:a16="http://schemas.microsoft.com/office/drawing/2014/main" xmlns="" val="10003"/>
                  </a:ext>
                </a:extLst>
              </a:tr>
              <a:tr h="370840">
                <a:tc>
                  <a:txBody>
                    <a:bodyPr/>
                    <a:lstStyle/>
                    <a:p>
                      <a:r>
                        <a:rPr lang="en-US" altLang="zh-CN" dirty="0"/>
                        <a:t>LTE_CA_R16_xBDL_1BUL-Core</a:t>
                      </a:r>
                      <a:endParaRPr lang="zh-CN" altLang="en-US" dirty="0"/>
                    </a:p>
                  </a:txBody>
                  <a:tcPr/>
                </a:tc>
                <a:tc>
                  <a:txBody>
                    <a:bodyPr/>
                    <a:lstStyle/>
                    <a:p>
                      <a:r>
                        <a:rPr lang="en-US" altLang="zh-CN" dirty="0"/>
                        <a:t>4 Bands, 5 Bands</a:t>
                      </a:r>
                      <a:endParaRPr lang="zh-CN" altLang="en-US" dirty="0"/>
                    </a:p>
                  </a:txBody>
                  <a:tcPr/>
                </a:tc>
                <a:extLst>
                  <a:ext uri="{0D108BD9-81ED-4DB2-BD59-A6C34878D82A}">
                    <a16:rowId xmlns:a16="http://schemas.microsoft.com/office/drawing/2014/main" xmlns="" val="10004"/>
                  </a:ext>
                </a:extLst>
              </a:tr>
              <a:tr h="370840">
                <a:tc>
                  <a:txBody>
                    <a:bodyPr/>
                    <a:lstStyle/>
                    <a:p>
                      <a:r>
                        <a:rPr lang="en-US" altLang="zh-CN" dirty="0"/>
                        <a:t>LTE_CA_R16_2BDL_2BUL-Core</a:t>
                      </a:r>
                      <a:endParaRPr lang="zh-CN" altLang="en-US" dirty="0"/>
                    </a:p>
                  </a:txBody>
                  <a:tcPr/>
                </a:tc>
                <a:tc>
                  <a:txBody>
                    <a:bodyPr/>
                    <a:lstStyle/>
                    <a:p>
                      <a:r>
                        <a:rPr lang="en-US" altLang="zh-CN" dirty="0"/>
                        <a:t>LTE only</a:t>
                      </a:r>
                      <a:endParaRPr lang="zh-CN" altLang="en-US" dirty="0"/>
                    </a:p>
                  </a:txBody>
                  <a:tcPr/>
                </a:tc>
                <a:extLst>
                  <a:ext uri="{0D108BD9-81ED-4DB2-BD59-A6C34878D82A}">
                    <a16:rowId xmlns:a16="http://schemas.microsoft.com/office/drawing/2014/main" xmlns="" val="10005"/>
                  </a:ext>
                </a:extLst>
              </a:tr>
              <a:tr h="370840">
                <a:tc>
                  <a:txBody>
                    <a:bodyPr/>
                    <a:lstStyle/>
                    <a:p>
                      <a:r>
                        <a:rPr lang="en-US" altLang="zh-CN" dirty="0"/>
                        <a:t>LTE_CA_R16_xBDL_2BUL-Core</a:t>
                      </a:r>
                      <a:endParaRPr lang="zh-CN" altLang="en-US" dirty="0"/>
                    </a:p>
                  </a:txBody>
                  <a:tcPr/>
                </a:tc>
                <a:tc>
                  <a:txBody>
                    <a:bodyPr/>
                    <a:lstStyle/>
                    <a:p>
                      <a:r>
                        <a:rPr lang="en-US" altLang="zh-CN" dirty="0"/>
                        <a:t>3 Bands, 4 Bands, 5 Bands</a:t>
                      </a:r>
                      <a:endParaRPr lang="zh-CN" altLang="en-US" dirty="0"/>
                    </a:p>
                  </a:txBody>
                  <a:tcPr/>
                </a:tc>
                <a:extLst>
                  <a:ext uri="{0D108BD9-81ED-4DB2-BD59-A6C34878D82A}">
                    <a16:rowId xmlns:a16="http://schemas.microsoft.com/office/drawing/2014/main" xmlns="" val="10006"/>
                  </a:ext>
                </a:extLst>
              </a:tr>
            </a:tbl>
          </a:graphicData>
        </a:graphic>
      </p:graphicFrame>
      <p:sp>
        <p:nvSpPr>
          <p:cNvPr id="5" name="内容占位符 2"/>
          <p:cNvSpPr txBox="1">
            <a:spLocks/>
          </p:cNvSpPr>
          <p:nvPr/>
        </p:nvSpPr>
        <p:spPr>
          <a:xfrm>
            <a:off x="529208" y="4509120"/>
            <a:ext cx="8229600" cy="11521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hangingPunct="0"/>
            <a:r>
              <a:rPr lang="en-US" altLang="zh-CN" sz="1900" dirty="0"/>
              <a:t>It is encouraged to provide and update the limited values of Subclass for rapporteurs in order to category the band combinations in one WI conveniently.</a:t>
            </a:r>
          </a:p>
        </p:txBody>
      </p:sp>
    </p:spTree>
    <p:extLst>
      <p:ext uri="{BB962C8B-B14F-4D97-AF65-F5344CB8AC3E}">
        <p14:creationId xmlns:p14="http://schemas.microsoft.com/office/powerpoint/2010/main" val="20737022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a:bodyPr>
          <a:lstStyle/>
          <a:p>
            <a:r>
              <a:rPr lang="en-US" altLang="zh-CN" dirty="0"/>
              <a:t>UL configuration in template</a:t>
            </a:r>
            <a:endParaRPr lang="zh-CN" altLang="en-US" dirty="0"/>
          </a:p>
        </p:txBody>
      </p:sp>
      <p:sp>
        <p:nvSpPr>
          <p:cNvPr id="3" name="内容占位符 2"/>
          <p:cNvSpPr>
            <a:spLocks noGrp="1"/>
          </p:cNvSpPr>
          <p:nvPr>
            <p:ph idx="1"/>
          </p:nvPr>
        </p:nvSpPr>
        <p:spPr>
          <a:xfrm>
            <a:off x="478884" y="1187624"/>
            <a:ext cx="8229600" cy="4421088"/>
          </a:xfrm>
        </p:spPr>
        <p:txBody>
          <a:bodyPr>
            <a:normAutofit fontScale="92500"/>
          </a:bodyPr>
          <a:lstStyle/>
          <a:p>
            <a:r>
              <a:rPr lang="en-US" altLang="zh-CN" i="1" dirty="0"/>
              <a:t>Option 1: List one UL configuration in one line.</a:t>
            </a:r>
            <a:endParaRPr lang="en-US" altLang="zh-CN" i="1" dirty="0">
              <a:solidFill>
                <a:srgbClr val="0070C0"/>
              </a:solidFill>
            </a:endParaRPr>
          </a:p>
          <a:p>
            <a:r>
              <a:rPr lang="en-US" altLang="zh-CN" i="1" dirty="0" smtClean="0"/>
              <a:t>Option </a:t>
            </a:r>
            <a:r>
              <a:rPr lang="en-US" altLang="zh-CN" i="1" dirty="0"/>
              <a:t>2: List all of UL configurations in one line</a:t>
            </a:r>
          </a:p>
          <a:p>
            <a:pPr lvl="1"/>
            <a:r>
              <a:rPr lang="en-US" altLang="zh-CN" i="1" dirty="0"/>
              <a:t>Option 2-A: UL configuration included in one line should have same number of bands</a:t>
            </a:r>
          </a:p>
          <a:p>
            <a:pPr lvl="1"/>
            <a:r>
              <a:rPr lang="en-US" altLang="zh-CN" i="1" dirty="0"/>
              <a:t>Option 2-B: No restriction on the number of bands as long as the combinations within the same basket WI.</a:t>
            </a:r>
            <a:endParaRPr lang="zh-CN" altLang="en-US" dirty="0"/>
          </a:p>
          <a:p>
            <a:r>
              <a:rPr lang="en-US" altLang="zh-CN" i="1" dirty="0"/>
              <a:t>Option 3: No restriction on UL configuration in one line (Only one, partial or all of UL configurations can be listed in one line.)</a:t>
            </a:r>
          </a:p>
        </p:txBody>
      </p:sp>
      <p:sp>
        <p:nvSpPr>
          <p:cNvPr id="6" name="文本框 5"/>
          <p:cNvSpPr txBox="1"/>
          <p:nvPr/>
        </p:nvSpPr>
        <p:spPr>
          <a:xfrm>
            <a:off x="451958" y="5877272"/>
            <a:ext cx="8147248" cy="646331"/>
          </a:xfrm>
          <a:prstGeom prst="rect">
            <a:avLst/>
          </a:prstGeom>
          <a:noFill/>
        </p:spPr>
        <p:txBody>
          <a:bodyPr wrap="square" rtlCol="0">
            <a:spAutoFit/>
          </a:bodyPr>
          <a:lstStyle/>
          <a:p>
            <a:r>
              <a:rPr lang="en-US" altLang="zh-CN" dirty="0"/>
              <a:t>Note: before RAN4 reach a consensus, there is no restriction on UL configuration when requesting or drafting WID since RAN4 never touch this issue. </a:t>
            </a:r>
            <a:endParaRPr lang="zh-CN" altLang="en-US" dirty="0"/>
          </a:p>
        </p:txBody>
      </p:sp>
    </p:spTree>
    <p:extLst>
      <p:ext uri="{BB962C8B-B14F-4D97-AF65-F5344CB8AC3E}">
        <p14:creationId xmlns:p14="http://schemas.microsoft.com/office/powerpoint/2010/main" val="385951789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29b35b928c485af2a9a6937f2baa004c">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a764867d0b792f6ea12d91a489ea7e7c"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C618C3B-4EFC-4AA1-AC55-FD0252FDAE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27C3778-DAA3-44DE-9506-32D497EC45F7}">
  <ds:schemaRefs>
    <ds:schemaRef ds:uri="http://schemas.microsoft.com/sharepoint/v3/contenttype/forms"/>
  </ds:schemaRefs>
</ds:datastoreItem>
</file>

<file path=customXml/itemProps3.xml><?xml version="1.0" encoding="utf-8"?>
<ds:datastoreItem xmlns:ds="http://schemas.openxmlformats.org/officeDocument/2006/customXml" ds:itemID="{442E789D-C933-4898-8B78-A2A4CC78A940}">
  <ds:schemaRefs>
    <ds:schemaRef ds:uri="http://www.w3.org/XML/1998/namespace"/>
    <ds:schemaRef ds:uri="http://schemas.openxmlformats.org/package/2006/metadata/core-properties"/>
    <ds:schemaRef ds:uri="http://purl.org/dc/elements/1.1/"/>
    <ds:schemaRef ds:uri="http://schemas.microsoft.com/office/infopath/2007/PartnerControls"/>
    <ds:schemaRef ds:uri="http://purl.org/dc/dcmitype/"/>
    <ds:schemaRef ds:uri="ba37140e-f4c5-4a6c-a9b4-20a691ce6c8a"/>
    <ds:schemaRef ds:uri="http://schemas.microsoft.com/office/2006/documentManagement/types"/>
    <ds:schemaRef ds:uri="cc9c437c-ae0c-4066-8d90-a0f7de786127"/>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2341</TotalTime>
  <Words>1346</Words>
  <Application>Microsoft Office PowerPoint</Application>
  <PresentationFormat>全屏显示(4:3)</PresentationFormat>
  <Paragraphs>213</Paragraphs>
  <Slides>13</Slides>
  <Notes>13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vt:i4>
      </vt:variant>
    </vt:vector>
  </HeadingPairs>
  <TitlesOfParts>
    <vt:vector size="18" baseType="lpstr">
      <vt:lpstr>Malgun Gothic</vt:lpstr>
      <vt:lpstr>宋体</vt:lpstr>
      <vt:lpstr>Arial</vt:lpstr>
      <vt:lpstr>Calibri</vt:lpstr>
      <vt:lpstr>Office 主题</vt:lpstr>
      <vt:lpstr>WF on refinement on excel format for band combinations</vt:lpstr>
      <vt:lpstr>Background</vt:lpstr>
      <vt:lpstr>Reference</vt:lpstr>
      <vt:lpstr>Agreement</vt:lpstr>
      <vt:lpstr>Agreement on fallback modes</vt:lpstr>
      <vt:lpstr>Agreement on orders and fill-in</vt:lpstr>
      <vt:lpstr>Clarification on NR subclass</vt:lpstr>
      <vt:lpstr>Clarification on LTE subclass</vt:lpstr>
      <vt:lpstr>UL configuration in template</vt:lpstr>
      <vt:lpstr>Annex (1) </vt:lpstr>
      <vt:lpstr>Annex (2) </vt:lpstr>
      <vt:lpstr>Annex  (3) </vt:lpstr>
      <vt:lpstr>Annex  (4)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performance metric for PC-5 based V2V system</dc:title>
  <dc:creator>임수환/책임연구원/미래기술센터 C&amp;M표준(연)5G무선통신표준Task(suhwan.lim@lge.com)</dc:creator>
  <cp:lastModifiedBy>Huawei</cp:lastModifiedBy>
  <cp:revision>172</cp:revision>
  <dcterms:modified xsi:type="dcterms:W3CDTF">2020-06-03T07:36:37Z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(3)8OeZFDn9CuZJbZatV3C7Z+DuxmyWMMiGhLbVnx/2Q1d9qMG8U2uISlAN8ShL4vJASwcWqNGc
a3tjXG9JcU9UtdnI6sifDO6Ol37aUrYP7NPjJ53c8ElrYXhe5p4Nn/Y7+fwmZI3C+NGCI0T7
bouQPuOSGantMyUoXqb3fzEaN7O7Qh9K2rD8UBhZQb7crLFYPewmlfJQBZ0k1vi6Vb1NVoz/
Uxvfn4h/6uRXZBWm4j</vt:lpwstr>
  </property>
  <property fmtid="{D5CDD505-2E9C-101B-9397-08002B2CF9AE}" pid="3" name="_2015_ms_pID_7253431">
    <vt:lpwstr>wjbyeOCb+mYY3LpOzOOGjEYn0htKTZ1pZ4f0A2TS4vEFSl/zb/Oriq
x73HVPdNO57mGLxzKa1vHKAv2vB1ByjaAUPhjP35UlkYYTULXWFFVEKeOmNzj2mMdTFgc26O
b1vFvhk9zFsocKmoR6wdWbmrRqFsgq3obtNlZUo6Lbwfk0aCRq4mq7+E6HN3NQYA48RBp/FO
Qr5oi23zne83/BqDaivZc+p0hiGZsYiS5/Ne</vt:lpwstr>
  </property>
  <property fmtid="{D5CDD505-2E9C-101B-9397-08002B2CF9AE}" pid="4" name="_2015_ms_pID_7253432">
    <vt:lpwstr>rA==</vt:lpwstr>
  </property>
  <property fmtid="{D5CDD505-2E9C-101B-9397-08002B2CF9AE}" pid="5" name="ContentTypeId">
    <vt:lpwstr>0x010100EB28163D68FE8E4D9361964FDD814FC4</vt:lpwstr>
  </property>
</Properties>
</file>