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23"/>
  </p:notesMasterIdLst>
  <p:sldIdLst>
    <p:sldId id="256" r:id="rId7"/>
    <p:sldId id="297" r:id="rId8"/>
    <p:sldId id="296" r:id="rId9"/>
    <p:sldId id="299" r:id="rId10"/>
    <p:sldId id="300" r:id="rId11"/>
    <p:sldId id="306" r:id="rId12"/>
    <p:sldId id="307" r:id="rId13"/>
    <p:sldId id="308" r:id="rId14"/>
    <p:sldId id="309" r:id="rId15"/>
    <p:sldId id="310" r:id="rId16"/>
    <p:sldId id="311" r:id="rId17"/>
    <p:sldId id="312" r:id="rId18"/>
    <p:sldId id="313" r:id="rId19"/>
    <p:sldId id="305" r:id="rId20"/>
    <p:sldId id="301" r:id="rId21"/>
    <p:sldId id="314" r:id="rId22"/>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derator (RAN4#95)" initials="DL(-F" lastIdx="7" clrIdx="0">
    <p:extLst>
      <p:ext uri="{19B8F6BF-5375-455C-9EA6-DF929625EA0E}">
        <p15:presenceInfo xmlns:p15="http://schemas.microsoft.com/office/powerpoint/2012/main" userId="Moderator (RAN4#95)"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61" autoAdjust="0"/>
    <p:restoredTop sz="82742" autoAdjust="0"/>
  </p:normalViewPr>
  <p:slideViewPr>
    <p:cSldViewPr>
      <p:cViewPr varScale="1">
        <p:scale>
          <a:sx n="111" d="100"/>
          <a:sy n="111" d="100"/>
        </p:scale>
        <p:origin x="196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2020/6/4</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3</a:t>
            </a:fld>
            <a:endParaRPr kumimoji="1" lang="ja-JP" altLang="en-US"/>
          </a:p>
        </p:txBody>
      </p:sp>
    </p:spTree>
    <p:extLst>
      <p:ext uri="{BB962C8B-B14F-4D97-AF65-F5344CB8AC3E}">
        <p14:creationId xmlns:p14="http://schemas.microsoft.com/office/powerpoint/2010/main" val="14042087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12</a:t>
            </a:fld>
            <a:endParaRPr kumimoji="1" lang="ja-JP" altLang="en-US"/>
          </a:p>
        </p:txBody>
      </p:sp>
    </p:spTree>
    <p:extLst>
      <p:ext uri="{BB962C8B-B14F-4D97-AF65-F5344CB8AC3E}">
        <p14:creationId xmlns:p14="http://schemas.microsoft.com/office/powerpoint/2010/main" val="194714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13</a:t>
            </a:fld>
            <a:endParaRPr kumimoji="1" lang="ja-JP" altLang="en-US"/>
          </a:p>
        </p:txBody>
      </p:sp>
    </p:spTree>
    <p:extLst>
      <p:ext uri="{BB962C8B-B14F-4D97-AF65-F5344CB8AC3E}">
        <p14:creationId xmlns:p14="http://schemas.microsoft.com/office/powerpoint/2010/main" val="27676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15</a:t>
            </a:fld>
            <a:endParaRPr kumimoji="1" lang="ja-JP" altLang="en-US"/>
          </a:p>
        </p:txBody>
      </p:sp>
    </p:spTree>
    <p:extLst>
      <p:ext uri="{BB962C8B-B14F-4D97-AF65-F5344CB8AC3E}">
        <p14:creationId xmlns:p14="http://schemas.microsoft.com/office/powerpoint/2010/main" val="16625041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16</a:t>
            </a:fld>
            <a:endParaRPr kumimoji="1" lang="ja-JP" altLang="en-US"/>
          </a:p>
        </p:txBody>
      </p:sp>
    </p:spTree>
    <p:extLst>
      <p:ext uri="{BB962C8B-B14F-4D97-AF65-F5344CB8AC3E}">
        <p14:creationId xmlns:p14="http://schemas.microsoft.com/office/powerpoint/2010/main" val="1768482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4</a:t>
            </a:fld>
            <a:endParaRPr kumimoji="1" lang="ja-JP" altLang="en-US"/>
          </a:p>
        </p:txBody>
      </p:sp>
    </p:spTree>
    <p:extLst>
      <p:ext uri="{BB962C8B-B14F-4D97-AF65-F5344CB8AC3E}">
        <p14:creationId xmlns:p14="http://schemas.microsoft.com/office/powerpoint/2010/main" val="2975345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5</a:t>
            </a:fld>
            <a:endParaRPr kumimoji="1" lang="ja-JP" altLang="en-US"/>
          </a:p>
        </p:txBody>
      </p:sp>
    </p:spTree>
    <p:extLst>
      <p:ext uri="{BB962C8B-B14F-4D97-AF65-F5344CB8AC3E}">
        <p14:creationId xmlns:p14="http://schemas.microsoft.com/office/powerpoint/2010/main" val="1872397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6</a:t>
            </a:fld>
            <a:endParaRPr kumimoji="1" lang="ja-JP" altLang="en-US"/>
          </a:p>
        </p:txBody>
      </p:sp>
    </p:spTree>
    <p:extLst>
      <p:ext uri="{BB962C8B-B14F-4D97-AF65-F5344CB8AC3E}">
        <p14:creationId xmlns:p14="http://schemas.microsoft.com/office/powerpoint/2010/main" val="424289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7</a:t>
            </a:fld>
            <a:endParaRPr kumimoji="1" lang="ja-JP" altLang="en-US"/>
          </a:p>
        </p:txBody>
      </p:sp>
    </p:spTree>
    <p:extLst>
      <p:ext uri="{BB962C8B-B14F-4D97-AF65-F5344CB8AC3E}">
        <p14:creationId xmlns:p14="http://schemas.microsoft.com/office/powerpoint/2010/main" val="2648461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8</a:t>
            </a:fld>
            <a:endParaRPr kumimoji="1" lang="ja-JP" altLang="en-US"/>
          </a:p>
        </p:txBody>
      </p:sp>
    </p:spTree>
    <p:extLst>
      <p:ext uri="{BB962C8B-B14F-4D97-AF65-F5344CB8AC3E}">
        <p14:creationId xmlns:p14="http://schemas.microsoft.com/office/powerpoint/2010/main" val="3789569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9</a:t>
            </a:fld>
            <a:endParaRPr kumimoji="1" lang="ja-JP" altLang="en-US"/>
          </a:p>
        </p:txBody>
      </p:sp>
    </p:spTree>
    <p:extLst>
      <p:ext uri="{BB962C8B-B14F-4D97-AF65-F5344CB8AC3E}">
        <p14:creationId xmlns:p14="http://schemas.microsoft.com/office/powerpoint/2010/main" val="296213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10</a:t>
            </a:fld>
            <a:endParaRPr kumimoji="1" lang="ja-JP" altLang="en-US"/>
          </a:p>
        </p:txBody>
      </p:sp>
    </p:spTree>
    <p:extLst>
      <p:ext uri="{BB962C8B-B14F-4D97-AF65-F5344CB8AC3E}">
        <p14:creationId xmlns:p14="http://schemas.microsoft.com/office/powerpoint/2010/main" val="2377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11</a:t>
            </a:fld>
            <a:endParaRPr kumimoji="1" lang="ja-JP" altLang="en-US"/>
          </a:p>
        </p:txBody>
      </p:sp>
    </p:spTree>
    <p:extLst>
      <p:ext uri="{BB962C8B-B14F-4D97-AF65-F5344CB8AC3E}">
        <p14:creationId xmlns:p14="http://schemas.microsoft.com/office/powerpoint/2010/main" val="4073360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GB" sz="4000" b="1" dirty="0"/>
              <a:t>WF on MR-DC RRM requirements</a:t>
            </a:r>
            <a:endParaRPr kumimoji="1" lang="ja-JP" altLang="en-US" sz="4000" dirty="0"/>
          </a:p>
        </p:txBody>
      </p:sp>
      <p:sp>
        <p:nvSpPr>
          <p:cNvPr id="3" name="サブタイトル 2"/>
          <p:cNvSpPr>
            <a:spLocks noGrp="1"/>
          </p:cNvSpPr>
          <p:nvPr>
            <p:ph type="subTitle" idx="1"/>
          </p:nvPr>
        </p:nvSpPr>
        <p:spPr/>
        <p:txBody>
          <a:bodyPr/>
          <a:lstStyle/>
          <a:p>
            <a:r>
              <a:rPr lang="en-US" altLang="ja-JP" dirty="0">
                <a:solidFill>
                  <a:schemeClr val="tx1"/>
                </a:solidFill>
              </a:rPr>
              <a:t>Nokia, Nokia Shanghai Bell</a:t>
            </a:r>
          </a:p>
        </p:txBody>
      </p:sp>
      <p:sp>
        <p:nvSpPr>
          <p:cNvPr id="4" name="テキスト ボックス 3"/>
          <p:cNvSpPr txBox="1"/>
          <p:nvPr/>
        </p:nvSpPr>
        <p:spPr>
          <a:xfrm>
            <a:off x="107504" y="188639"/>
            <a:ext cx="3877985" cy="646331"/>
          </a:xfrm>
          <a:prstGeom prst="rect">
            <a:avLst/>
          </a:prstGeom>
          <a:noFill/>
        </p:spPr>
        <p:txBody>
          <a:bodyPr wrap="none" rtlCol="0">
            <a:spAutoFit/>
          </a:bodyPr>
          <a:lstStyle/>
          <a:p>
            <a:r>
              <a:rPr lang="en-GB" b="1" dirty="0"/>
              <a:t>3GPP TSG-RAN4 Meeting #95e 	</a:t>
            </a:r>
          </a:p>
          <a:p>
            <a:r>
              <a:rPr lang="en-US" b="1" dirty="0"/>
              <a:t>E-meeting, May 25</a:t>
            </a:r>
            <a:r>
              <a:rPr lang="en-US" b="1" baseline="30000" dirty="0"/>
              <a:t>th</a:t>
            </a:r>
            <a:r>
              <a:rPr lang="en-US" b="1" dirty="0"/>
              <a:t> – June 5</a:t>
            </a:r>
            <a:r>
              <a:rPr lang="en-US" b="1" baseline="30000" dirty="0"/>
              <a:t>th</a:t>
            </a:r>
            <a:r>
              <a:rPr lang="en-US" b="1" dirty="0"/>
              <a:t>, 2020</a:t>
            </a:r>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dirty="0"/>
              <a:t>R4-2009263</a:t>
            </a:r>
          </a:p>
          <a:p>
            <a:pPr algn="r"/>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Tentative Agreements after round 1</a:t>
            </a:r>
          </a:p>
        </p:txBody>
      </p:sp>
      <p:sp>
        <p:nvSpPr>
          <p:cNvPr id="15" name="Rectangle 14"/>
          <p:cNvSpPr/>
          <p:nvPr/>
        </p:nvSpPr>
        <p:spPr>
          <a:xfrm>
            <a:off x="143508" y="948655"/>
            <a:ext cx="8856984" cy="138499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Capturing the UE capability (2-2):</a:t>
            </a:r>
          </a:p>
          <a:p>
            <a:pPr marL="971550" lvl="1" indent="-514350" fontAlgn="base" hangingPunct="0">
              <a:spcBef>
                <a:spcPct val="0"/>
              </a:spcBef>
              <a:spcAft>
                <a:spcPct val="0"/>
              </a:spcAft>
              <a:buFont typeface="Arial" panose="020B0604020202020204" pitchFamily="34" charset="0"/>
              <a:buChar char="•"/>
            </a:pPr>
            <a:r>
              <a:rPr lang="en-GB" sz="2800" dirty="0"/>
              <a:t>Capture the UE capability in the requirements. Wording can be discussed further</a:t>
            </a:r>
            <a:endParaRPr lang="en-GB" sz="2600" dirty="0"/>
          </a:p>
        </p:txBody>
      </p:sp>
    </p:spTree>
    <p:extLst>
      <p:ext uri="{BB962C8B-B14F-4D97-AF65-F5344CB8AC3E}">
        <p14:creationId xmlns:p14="http://schemas.microsoft.com/office/powerpoint/2010/main" val="2306728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Agreements after round 2</a:t>
            </a:r>
          </a:p>
        </p:txBody>
      </p:sp>
      <p:sp>
        <p:nvSpPr>
          <p:cNvPr id="15" name="Rectangle 14"/>
          <p:cNvSpPr/>
          <p:nvPr/>
        </p:nvSpPr>
        <p:spPr>
          <a:xfrm>
            <a:off x="143508" y="948655"/>
            <a:ext cx="8856984" cy="2246769"/>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Number of NR Inter-RAT EMR carriers to measure (2-3):</a:t>
            </a:r>
          </a:p>
          <a:p>
            <a:pPr marL="971550" lvl="1" indent="-514350" fontAlgn="base" hangingPunct="0">
              <a:spcBef>
                <a:spcPct val="0"/>
              </a:spcBef>
              <a:spcAft>
                <a:spcPct val="0"/>
              </a:spcAft>
              <a:buFont typeface="Arial" panose="020B0604020202020204" pitchFamily="34" charset="0"/>
              <a:buChar char="•"/>
            </a:pPr>
            <a:r>
              <a:rPr lang="en-GB" sz="2800" dirty="0"/>
              <a:t>The number of NR Inter-RAT EMR carriers to measure (total) is 8</a:t>
            </a:r>
          </a:p>
          <a:p>
            <a:pPr marL="971550" lvl="1" indent="-514350" fontAlgn="base" hangingPunct="0">
              <a:spcBef>
                <a:spcPct val="0"/>
              </a:spcBef>
              <a:spcAft>
                <a:spcPct val="0"/>
              </a:spcAft>
              <a:buFont typeface="Arial" panose="020B0604020202020204" pitchFamily="34" charset="0"/>
              <a:buChar char="•"/>
            </a:pPr>
            <a:r>
              <a:rPr lang="en-GB" sz="2800" dirty="0"/>
              <a:t>Define a separate limit on number of non-overlapping carriers for inter-RAT NR EMR</a:t>
            </a:r>
          </a:p>
        </p:txBody>
      </p:sp>
    </p:spTree>
    <p:extLst>
      <p:ext uri="{BB962C8B-B14F-4D97-AF65-F5344CB8AC3E}">
        <p14:creationId xmlns:p14="http://schemas.microsoft.com/office/powerpoint/2010/main" val="1357482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Agreements after round 2</a:t>
            </a:r>
          </a:p>
        </p:txBody>
      </p:sp>
      <p:sp>
        <p:nvSpPr>
          <p:cNvPr id="15" name="Rectangle 14"/>
          <p:cNvSpPr/>
          <p:nvPr/>
        </p:nvSpPr>
        <p:spPr>
          <a:xfrm>
            <a:off x="143508" y="948655"/>
            <a:ext cx="8856984" cy="138499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Cell detected status when entering idle mode (2-4):</a:t>
            </a:r>
          </a:p>
          <a:p>
            <a:pPr marL="971550" lvl="1" indent="-514350" fontAlgn="base" hangingPunct="0">
              <a:spcBef>
                <a:spcPct val="0"/>
              </a:spcBef>
              <a:spcAft>
                <a:spcPct val="0"/>
              </a:spcAft>
              <a:buFont typeface="Arial" panose="020B0604020202020204" pitchFamily="34" charset="0"/>
              <a:buChar char="•"/>
            </a:pPr>
            <a:r>
              <a:rPr lang="en-GB" sz="2800" dirty="0"/>
              <a:t>Follow agreement for NR inter-frequency as discussed in Sub-topic 1-6 as closely as possible</a:t>
            </a:r>
            <a:endParaRPr lang="en-GB" sz="2600" dirty="0"/>
          </a:p>
        </p:txBody>
      </p:sp>
    </p:spTree>
    <p:extLst>
      <p:ext uri="{BB962C8B-B14F-4D97-AF65-F5344CB8AC3E}">
        <p14:creationId xmlns:p14="http://schemas.microsoft.com/office/powerpoint/2010/main" val="930989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Agreements after round 2</a:t>
            </a:r>
          </a:p>
        </p:txBody>
      </p:sp>
      <p:sp>
        <p:nvSpPr>
          <p:cNvPr id="15" name="Rectangle 14"/>
          <p:cNvSpPr/>
          <p:nvPr/>
        </p:nvSpPr>
        <p:spPr>
          <a:xfrm>
            <a:off x="143508" y="948655"/>
            <a:ext cx="8856984" cy="492442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Beam level measurements for NR Inter-RAT EMR (2-6):</a:t>
            </a:r>
          </a:p>
          <a:p>
            <a:pPr marL="971550" lvl="1" indent="-514350" fontAlgn="base" hangingPunct="0">
              <a:spcBef>
                <a:spcPct val="0"/>
              </a:spcBef>
              <a:spcAft>
                <a:spcPct val="0"/>
              </a:spcAft>
              <a:buFont typeface="Arial" panose="020B0604020202020204" pitchFamily="34" charset="0"/>
              <a:buChar char="•"/>
            </a:pPr>
            <a:r>
              <a:rPr lang="en-GB" sz="2800" dirty="0"/>
              <a:t>Define UE measurement capability to support beam-level measurements for EMR on inter-RAT NR carriers</a:t>
            </a:r>
          </a:p>
          <a:p>
            <a:pPr marL="971550" lvl="1" indent="-514350" fontAlgn="base" hangingPunct="0">
              <a:spcBef>
                <a:spcPct val="0"/>
              </a:spcBef>
              <a:spcAft>
                <a:spcPct val="0"/>
              </a:spcAft>
              <a:buFont typeface="Arial" panose="020B0604020202020204" pitchFamily="34" charset="0"/>
              <a:buChar char="•"/>
            </a:pPr>
            <a:r>
              <a:rPr lang="en-GB" sz="2600" dirty="0"/>
              <a:t>Beam level measurements for NR Inter-RAT EMR follow agreements for UE requirements related to inter-frequency beam level EMR reporting</a:t>
            </a:r>
          </a:p>
          <a:p>
            <a:pPr marL="971550" lvl="1" indent="-514350" fontAlgn="base" hangingPunct="0">
              <a:spcBef>
                <a:spcPct val="0"/>
              </a:spcBef>
              <a:spcAft>
                <a:spcPct val="0"/>
              </a:spcAft>
              <a:buFont typeface="Arial" panose="020B0604020202020204" pitchFamily="34" charset="0"/>
              <a:buChar char="•"/>
            </a:pPr>
            <a:r>
              <a:rPr lang="en-GB" sz="2600" dirty="0"/>
              <a:t>Beam level measurements for NR Inter-RAT EMR follow agreements for UE requirements related to inter-frequency beam level EMR reporting</a:t>
            </a:r>
          </a:p>
          <a:p>
            <a:pPr marL="514350" indent="-514350" fontAlgn="base" hangingPunct="0">
              <a:spcBef>
                <a:spcPct val="0"/>
              </a:spcBef>
              <a:spcAft>
                <a:spcPct val="0"/>
              </a:spcAft>
              <a:buFont typeface="Arial" panose="020B0604020202020204" pitchFamily="34" charset="0"/>
              <a:buChar char="•"/>
            </a:pPr>
            <a:r>
              <a:rPr lang="en-GB" sz="2400" dirty="0"/>
              <a:t>Note: </a:t>
            </a:r>
            <a:r>
              <a:rPr lang="en-GB" sz="2000" dirty="0"/>
              <a:t>UE requirements related to EMR and beam-level measurement capability is</a:t>
            </a:r>
            <a:r>
              <a:rPr lang="en-GB" sz="2400" dirty="0"/>
              <a:t> </a:t>
            </a:r>
            <a:r>
              <a:rPr lang="en-GB" sz="2000" dirty="0"/>
              <a:t>a UE capability</a:t>
            </a:r>
          </a:p>
          <a:p>
            <a:pPr marL="971550" lvl="1" indent="-514350" fontAlgn="base" hangingPunct="0">
              <a:spcBef>
                <a:spcPct val="0"/>
              </a:spcBef>
              <a:spcAft>
                <a:spcPct val="0"/>
              </a:spcAft>
              <a:buFont typeface="Arial" panose="020B0604020202020204" pitchFamily="34" charset="0"/>
              <a:buChar char="•"/>
            </a:pPr>
            <a:endParaRPr lang="en-GB" sz="2600" dirty="0"/>
          </a:p>
        </p:txBody>
      </p:sp>
    </p:spTree>
    <p:extLst>
      <p:ext uri="{BB962C8B-B14F-4D97-AF65-F5344CB8AC3E}">
        <p14:creationId xmlns:p14="http://schemas.microsoft.com/office/powerpoint/2010/main" val="1234659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9E06B-3BB6-4B2D-AC28-1F9397C00DBD}"/>
              </a:ext>
            </a:extLst>
          </p:cNvPr>
          <p:cNvSpPr>
            <a:spLocks noGrp="1"/>
          </p:cNvSpPr>
          <p:nvPr>
            <p:ph type="title"/>
          </p:nvPr>
        </p:nvSpPr>
        <p:spPr/>
        <p:txBody>
          <a:bodyPr/>
          <a:lstStyle/>
          <a:p>
            <a:r>
              <a:rPr lang="fi-FI" dirty="0" err="1"/>
              <a:t>Way</a:t>
            </a:r>
            <a:r>
              <a:rPr lang="fi-FI" dirty="0"/>
              <a:t> </a:t>
            </a:r>
            <a:r>
              <a:rPr lang="fi-FI" dirty="0" err="1"/>
              <a:t>Forward</a:t>
            </a:r>
            <a:endParaRPr lang="en-GB" dirty="0"/>
          </a:p>
        </p:txBody>
      </p:sp>
      <p:sp>
        <p:nvSpPr>
          <p:cNvPr id="3" name="Content Placeholder 2">
            <a:extLst>
              <a:ext uri="{FF2B5EF4-FFF2-40B4-BE49-F238E27FC236}">
                <a16:creationId xmlns:a16="http://schemas.microsoft.com/office/drawing/2014/main" id="{5D1F3C64-B440-413A-8AD2-FBD6889668AE}"/>
              </a:ext>
            </a:extLst>
          </p:cNvPr>
          <p:cNvSpPr>
            <a:spLocks noGrp="1"/>
          </p:cNvSpPr>
          <p:nvPr>
            <p:ph idx="1"/>
          </p:nvPr>
        </p:nvSpPr>
        <p:spPr>
          <a:xfrm>
            <a:off x="457200" y="1417638"/>
            <a:ext cx="8229600" cy="4708525"/>
          </a:xfrm>
        </p:spPr>
        <p:txBody>
          <a:bodyPr>
            <a:normAutofit fontScale="92500"/>
          </a:bodyPr>
          <a:lstStyle/>
          <a:p>
            <a:r>
              <a:rPr lang="fi-FI" dirty="0" err="1"/>
              <a:t>The</a:t>
            </a:r>
            <a:r>
              <a:rPr lang="fi-FI" dirty="0"/>
              <a:t> </a:t>
            </a:r>
            <a:r>
              <a:rPr lang="fi-FI" dirty="0" err="1"/>
              <a:t>following</a:t>
            </a:r>
            <a:r>
              <a:rPr lang="fi-FI" dirty="0"/>
              <a:t> </a:t>
            </a:r>
            <a:r>
              <a:rPr lang="fi-FI" dirty="0" err="1"/>
              <a:t>pages</a:t>
            </a:r>
            <a:r>
              <a:rPr lang="fi-FI" dirty="0"/>
              <a:t> </a:t>
            </a:r>
            <a:r>
              <a:rPr lang="fi-FI" dirty="0" err="1"/>
              <a:t>includes</a:t>
            </a:r>
            <a:r>
              <a:rPr lang="fi-FI" dirty="0"/>
              <a:t> a </a:t>
            </a:r>
            <a:r>
              <a:rPr lang="fi-FI" dirty="0" err="1"/>
              <a:t>collection</a:t>
            </a:r>
            <a:r>
              <a:rPr lang="fi-FI" dirty="0"/>
              <a:t> of open </a:t>
            </a:r>
            <a:r>
              <a:rPr lang="fi-FI" dirty="0" err="1"/>
              <a:t>issues</a:t>
            </a:r>
            <a:endParaRPr lang="fi-FI" dirty="0"/>
          </a:p>
          <a:p>
            <a:r>
              <a:rPr lang="fi-FI" dirty="0" err="1"/>
              <a:t>These</a:t>
            </a:r>
            <a:r>
              <a:rPr lang="fi-FI" dirty="0"/>
              <a:t> </a:t>
            </a:r>
            <a:r>
              <a:rPr lang="fi-FI" dirty="0" err="1"/>
              <a:t>are</a:t>
            </a:r>
            <a:r>
              <a:rPr lang="fi-FI" dirty="0"/>
              <a:t> for </a:t>
            </a:r>
            <a:r>
              <a:rPr lang="fi-FI" dirty="0" err="1"/>
              <a:t>discussion</a:t>
            </a:r>
            <a:r>
              <a:rPr lang="fi-FI" dirty="0"/>
              <a:t> in </a:t>
            </a:r>
            <a:r>
              <a:rPr lang="fi-FI" dirty="0" err="1"/>
              <a:t>the</a:t>
            </a:r>
            <a:r>
              <a:rPr lang="fi-FI" dirty="0"/>
              <a:t> </a:t>
            </a:r>
            <a:r>
              <a:rPr lang="fi-FI" dirty="0" err="1"/>
              <a:t>comming</a:t>
            </a:r>
            <a:r>
              <a:rPr lang="fi-FI" dirty="0"/>
              <a:t> </a:t>
            </a:r>
            <a:r>
              <a:rPr lang="fi-FI" dirty="0" err="1"/>
              <a:t>meeting</a:t>
            </a:r>
            <a:r>
              <a:rPr lang="fi-FI" dirty="0"/>
              <a:t>(s)</a:t>
            </a:r>
          </a:p>
          <a:p>
            <a:r>
              <a:rPr lang="fi-FI" dirty="0" err="1"/>
              <a:t>These</a:t>
            </a:r>
            <a:r>
              <a:rPr lang="fi-FI" dirty="0"/>
              <a:t> </a:t>
            </a:r>
            <a:r>
              <a:rPr lang="fi-FI" dirty="0" err="1"/>
              <a:t>are</a:t>
            </a:r>
            <a:r>
              <a:rPr lang="fi-FI" dirty="0"/>
              <a:t> </a:t>
            </a:r>
            <a:r>
              <a:rPr lang="fi-FI" dirty="0" err="1"/>
              <a:t>issues</a:t>
            </a:r>
            <a:r>
              <a:rPr lang="fi-FI" dirty="0"/>
              <a:t> </a:t>
            </a:r>
            <a:r>
              <a:rPr lang="fi-FI" dirty="0" err="1"/>
              <a:t>left</a:t>
            </a:r>
            <a:r>
              <a:rPr lang="fi-FI" dirty="0"/>
              <a:t> </a:t>
            </a:r>
            <a:r>
              <a:rPr lang="fi-FI" dirty="0" err="1"/>
              <a:t>without</a:t>
            </a:r>
            <a:r>
              <a:rPr lang="fi-FI" dirty="0"/>
              <a:t> </a:t>
            </a:r>
            <a:r>
              <a:rPr lang="fi-FI" dirty="0" err="1"/>
              <a:t>agreement</a:t>
            </a:r>
            <a:r>
              <a:rPr lang="fi-FI" dirty="0"/>
              <a:t> </a:t>
            </a:r>
            <a:r>
              <a:rPr lang="fi-FI" dirty="0" err="1"/>
              <a:t>after</a:t>
            </a:r>
            <a:r>
              <a:rPr lang="fi-FI" dirty="0"/>
              <a:t> 2nd </a:t>
            </a:r>
            <a:r>
              <a:rPr lang="fi-FI" dirty="0" err="1"/>
              <a:t>round</a:t>
            </a:r>
            <a:r>
              <a:rPr lang="fi-FI" dirty="0"/>
              <a:t> </a:t>
            </a:r>
            <a:r>
              <a:rPr lang="fi-FI" dirty="0" err="1"/>
              <a:t>discussion</a:t>
            </a:r>
            <a:r>
              <a:rPr lang="fi-FI" dirty="0"/>
              <a:t> in </a:t>
            </a:r>
            <a:r>
              <a:rPr lang="fi-FI" dirty="0" err="1"/>
              <a:t>the</a:t>
            </a:r>
            <a:r>
              <a:rPr lang="fi-FI" dirty="0"/>
              <a:t> RAN4#95e </a:t>
            </a:r>
            <a:r>
              <a:rPr lang="fi-FI" dirty="0" err="1"/>
              <a:t>meeting</a:t>
            </a:r>
            <a:endParaRPr lang="fi-FI" dirty="0"/>
          </a:p>
          <a:p>
            <a:r>
              <a:rPr lang="fi-FI" dirty="0" err="1"/>
              <a:t>Companies</a:t>
            </a:r>
            <a:r>
              <a:rPr lang="fi-FI" dirty="0"/>
              <a:t> </a:t>
            </a:r>
            <a:r>
              <a:rPr lang="fi-FI" dirty="0" err="1"/>
              <a:t>are</a:t>
            </a:r>
            <a:r>
              <a:rPr lang="fi-FI" dirty="0"/>
              <a:t> </a:t>
            </a:r>
            <a:r>
              <a:rPr lang="fi-FI" dirty="0" err="1"/>
              <a:t>encouraged</a:t>
            </a:r>
            <a:r>
              <a:rPr lang="fi-FI" dirty="0"/>
              <a:t> to </a:t>
            </a:r>
            <a:r>
              <a:rPr lang="fi-FI" dirty="0" err="1"/>
              <a:t>bring</a:t>
            </a:r>
            <a:r>
              <a:rPr lang="fi-FI" dirty="0"/>
              <a:t> </a:t>
            </a:r>
            <a:r>
              <a:rPr lang="fi-FI" dirty="0" err="1"/>
              <a:t>discussion</a:t>
            </a:r>
            <a:r>
              <a:rPr lang="fi-FI" dirty="0"/>
              <a:t> </a:t>
            </a:r>
            <a:r>
              <a:rPr lang="fi-FI" dirty="0" err="1"/>
              <a:t>papers</a:t>
            </a:r>
            <a:r>
              <a:rPr lang="fi-FI" dirty="0"/>
              <a:t> and </a:t>
            </a:r>
            <a:r>
              <a:rPr lang="fi-FI" dirty="0" err="1"/>
              <a:t>views</a:t>
            </a:r>
            <a:r>
              <a:rPr lang="fi-FI" dirty="0"/>
              <a:t> at </a:t>
            </a:r>
            <a:r>
              <a:rPr lang="fi-FI" dirty="0" err="1"/>
              <a:t>least</a:t>
            </a:r>
            <a:r>
              <a:rPr lang="fi-FI" dirty="0"/>
              <a:t> on </a:t>
            </a:r>
            <a:r>
              <a:rPr lang="fi-FI" dirty="0" err="1"/>
              <a:t>those</a:t>
            </a:r>
            <a:r>
              <a:rPr lang="fi-FI" dirty="0"/>
              <a:t> </a:t>
            </a:r>
            <a:r>
              <a:rPr lang="fi-FI" dirty="0" err="1"/>
              <a:t>topics</a:t>
            </a:r>
            <a:r>
              <a:rPr lang="fi-FI" dirty="0"/>
              <a:t> for </a:t>
            </a:r>
            <a:r>
              <a:rPr lang="fi-FI" dirty="0" err="1"/>
              <a:t>the</a:t>
            </a:r>
            <a:r>
              <a:rPr lang="fi-FI" dirty="0"/>
              <a:t> </a:t>
            </a:r>
            <a:r>
              <a:rPr lang="fi-FI" dirty="0" err="1"/>
              <a:t>coming</a:t>
            </a:r>
            <a:r>
              <a:rPr lang="fi-FI" dirty="0"/>
              <a:t> </a:t>
            </a:r>
            <a:r>
              <a:rPr lang="fi-FI" dirty="0" err="1"/>
              <a:t>meeting</a:t>
            </a:r>
            <a:r>
              <a:rPr lang="fi-FI" dirty="0"/>
              <a:t> to </a:t>
            </a:r>
            <a:r>
              <a:rPr lang="fi-FI" dirty="0" err="1"/>
              <a:t>progress</a:t>
            </a:r>
            <a:r>
              <a:rPr lang="fi-FI" dirty="0"/>
              <a:t> </a:t>
            </a:r>
            <a:r>
              <a:rPr lang="fi-FI" dirty="0" err="1"/>
              <a:t>the</a:t>
            </a:r>
            <a:r>
              <a:rPr lang="fi-FI" dirty="0"/>
              <a:t> </a:t>
            </a:r>
            <a:r>
              <a:rPr lang="fi-FI" dirty="0" err="1"/>
              <a:t>work</a:t>
            </a:r>
            <a:r>
              <a:rPr lang="fi-FI" dirty="0"/>
              <a:t>.</a:t>
            </a:r>
            <a:endParaRPr lang="en-GB" dirty="0"/>
          </a:p>
        </p:txBody>
      </p:sp>
    </p:spTree>
    <p:extLst>
      <p:ext uri="{BB962C8B-B14F-4D97-AF65-F5344CB8AC3E}">
        <p14:creationId xmlns:p14="http://schemas.microsoft.com/office/powerpoint/2010/main" val="12525725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Way Forward</a:t>
            </a:r>
          </a:p>
        </p:txBody>
      </p:sp>
      <p:sp>
        <p:nvSpPr>
          <p:cNvPr id="15" name="Rectangle 14"/>
          <p:cNvSpPr/>
          <p:nvPr/>
        </p:nvSpPr>
        <p:spPr>
          <a:xfrm>
            <a:off x="143508" y="948655"/>
            <a:ext cx="8856984" cy="5755422"/>
          </a:xfrm>
          <a:prstGeom prst="rect">
            <a:avLst/>
          </a:prstGeom>
        </p:spPr>
        <p:txBody>
          <a:bodyPr wrap="square">
            <a:spAutoFit/>
          </a:bodyPr>
          <a:lstStyle/>
          <a:p>
            <a:pPr fontAlgn="base" hangingPunct="0">
              <a:spcBef>
                <a:spcPct val="0"/>
              </a:spcBef>
              <a:spcAft>
                <a:spcPct val="0"/>
              </a:spcAft>
            </a:pPr>
            <a:r>
              <a:rPr lang="en-GB" sz="2600" dirty="0"/>
              <a:t>Aspects left open for further discussion (38.133):</a:t>
            </a:r>
          </a:p>
          <a:p>
            <a:pPr marL="457200" indent="-457200" fontAlgn="base" hangingPunct="0">
              <a:spcBef>
                <a:spcPct val="0"/>
              </a:spcBef>
              <a:spcAft>
                <a:spcPct val="0"/>
              </a:spcAft>
              <a:buFontTx/>
              <a:buChar char="-"/>
            </a:pPr>
            <a:r>
              <a:rPr lang="en-GB" sz="2600" dirty="0"/>
              <a:t>s-</a:t>
            </a:r>
            <a:r>
              <a:rPr lang="en-GB" sz="2600" dirty="0" err="1"/>
              <a:t>NonIntraSearch</a:t>
            </a:r>
            <a:r>
              <a:rPr lang="en-GB" sz="2600" dirty="0"/>
              <a:t> thresholds and EMR carriers</a:t>
            </a:r>
          </a:p>
          <a:p>
            <a:pPr marL="457200" indent="-457200" fontAlgn="base" hangingPunct="0">
              <a:spcBef>
                <a:spcPct val="0"/>
              </a:spcBef>
              <a:spcAft>
                <a:spcPct val="0"/>
              </a:spcAft>
              <a:buFontTx/>
              <a:buChar char="-"/>
            </a:pPr>
            <a:r>
              <a:rPr lang="en-GB" sz="2600" dirty="0"/>
              <a:t>Conditions for ‘actively measured’</a:t>
            </a:r>
          </a:p>
          <a:p>
            <a:pPr marL="457200" indent="-457200" fontAlgn="base" hangingPunct="0">
              <a:spcBef>
                <a:spcPct val="0"/>
              </a:spcBef>
              <a:spcAft>
                <a:spcPct val="0"/>
              </a:spcAft>
              <a:buFontTx/>
              <a:buChar char="-"/>
            </a:pPr>
            <a:r>
              <a:rPr lang="en-GB" sz="2800" dirty="0"/>
              <a:t>Number of non-overlapping NR inter-frequency EMR carriers </a:t>
            </a:r>
          </a:p>
          <a:p>
            <a:pPr marL="457200" indent="-457200" fontAlgn="base" hangingPunct="0">
              <a:spcBef>
                <a:spcPct val="0"/>
              </a:spcBef>
              <a:spcAft>
                <a:spcPct val="0"/>
              </a:spcAft>
              <a:buFontTx/>
              <a:buChar char="-"/>
            </a:pPr>
            <a:r>
              <a:rPr lang="en-GB" sz="2600" dirty="0"/>
              <a:t>UE requirements related to EMR and beam-level measurement capability</a:t>
            </a:r>
          </a:p>
          <a:p>
            <a:pPr marL="457200" indent="-457200" fontAlgn="base" hangingPunct="0">
              <a:spcBef>
                <a:spcPct val="0"/>
              </a:spcBef>
              <a:spcAft>
                <a:spcPct val="0"/>
              </a:spcAft>
              <a:buFontTx/>
              <a:buChar char="-"/>
            </a:pPr>
            <a:r>
              <a:rPr lang="en-GB" sz="2600" dirty="0"/>
              <a:t>UE measurement requirements for non-overlapping NR inter-frequency and LTE inter-RAT EMR carrier.</a:t>
            </a:r>
          </a:p>
          <a:p>
            <a:pPr marL="457200" indent="-457200" fontAlgn="base" hangingPunct="0">
              <a:spcBef>
                <a:spcPct val="0"/>
              </a:spcBef>
              <a:spcAft>
                <a:spcPct val="0"/>
              </a:spcAft>
              <a:buFontTx/>
              <a:buChar char="-"/>
            </a:pPr>
            <a:r>
              <a:rPr lang="en-GB" sz="2600" dirty="0"/>
              <a:t>UE measurement accuracy requirements for carriers configured for EMR</a:t>
            </a:r>
          </a:p>
          <a:p>
            <a:pPr marL="457200" indent="-457200" fontAlgn="base" hangingPunct="0">
              <a:spcBef>
                <a:spcPct val="0"/>
              </a:spcBef>
              <a:spcAft>
                <a:spcPct val="0"/>
              </a:spcAft>
              <a:buFontTx/>
              <a:buChar char="-"/>
            </a:pPr>
            <a:r>
              <a:rPr lang="en-GB" sz="2600" dirty="0"/>
              <a:t>Other</a:t>
            </a:r>
          </a:p>
          <a:p>
            <a:pPr marL="457200" indent="-457200" fontAlgn="base" hangingPunct="0">
              <a:spcBef>
                <a:spcPct val="0"/>
              </a:spcBef>
              <a:spcAft>
                <a:spcPct val="0"/>
              </a:spcAft>
              <a:buFontTx/>
              <a:buChar char="-"/>
            </a:pPr>
            <a:endParaRPr lang="en-GB" sz="2600" dirty="0"/>
          </a:p>
          <a:p>
            <a:pPr fontAlgn="base" hangingPunct="0">
              <a:spcBef>
                <a:spcPct val="0"/>
              </a:spcBef>
              <a:spcAft>
                <a:spcPct val="0"/>
              </a:spcAft>
            </a:pPr>
            <a:endParaRPr lang="en-GB" sz="2600" dirty="0"/>
          </a:p>
        </p:txBody>
      </p:sp>
    </p:spTree>
    <p:extLst>
      <p:ext uri="{BB962C8B-B14F-4D97-AF65-F5344CB8AC3E}">
        <p14:creationId xmlns:p14="http://schemas.microsoft.com/office/powerpoint/2010/main" val="2538920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Way Forward</a:t>
            </a:r>
          </a:p>
        </p:txBody>
      </p:sp>
      <p:sp>
        <p:nvSpPr>
          <p:cNvPr id="15" name="Rectangle 14"/>
          <p:cNvSpPr/>
          <p:nvPr/>
        </p:nvSpPr>
        <p:spPr>
          <a:xfrm>
            <a:off x="143508" y="948655"/>
            <a:ext cx="8856984" cy="4493538"/>
          </a:xfrm>
          <a:prstGeom prst="rect">
            <a:avLst/>
          </a:prstGeom>
        </p:spPr>
        <p:txBody>
          <a:bodyPr wrap="square">
            <a:spAutoFit/>
          </a:bodyPr>
          <a:lstStyle/>
          <a:p>
            <a:pPr fontAlgn="base" hangingPunct="0">
              <a:spcBef>
                <a:spcPct val="0"/>
              </a:spcBef>
              <a:spcAft>
                <a:spcPct val="0"/>
              </a:spcAft>
            </a:pPr>
            <a:r>
              <a:rPr lang="en-GB" sz="2600" dirty="0"/>
              <a:t>Aspects left open for further discussion (36.133):</a:t>
            </a:r>
          </a:p>
          <a:p>
            <a:pPr marL="457200" indent="-457200" fontAlgn="base" hangingPunct="0">
              <a:spcBef>
                <a:spcPct val="0"/>
              </a:spcBef>
              <a:spcAft>
                <a:spcPct val="0"/>
              </a:spcAft>
              <a:buFont typeface="Arial" panose="020B0604020202020204" pitchFamily="34" charset="0"/>
              <a:buChar char="•"/>
            </a:pPr>
            <a:r>
              <a:rPr lang="en-GB" sz="2600" dirty="0"/>
              <a:t>Scope of Requirements Discussion </a:t>
            </a:r>
          </a:p>
          <a:p>
            <a:pPr marL="457200" indent="-457200" fontAlgn="base" hangingPunct="0">
              <a:spcBef>
                <a:spcPct val="0"/>
              </a:spcBef>
              <a:spcAft>
                <a:spcPct val="0"/>
              </a:spcAft>
              <a:buFont typeface="Arial" panose="020B0604020202020204" pitchFamily="34" charset="0"/>
              <a:buChar char="•"/>
            </a:pPr>
            <a:r>
              <a:rPr lang="en-GB" sz="2600" dirty="0"/>
              <a:t>Capturing the UE capability </a:t>
            </a:r>
          </a:p>
          <a:p>
            <a:pPr marL="457200" indent="-457200" fontAlgn="base" hangingPunct="0">
              <a:spcBef>
                <a:spcPct val="0"/>
              </a:spcBef>
              <a:spcAft>
                <a:spcPct val="0"/>
              </a:spcAft>
              <a:buFont typeface="Arial" panose="020B0604020202020204" pitchFamily="34" charset="0"/>
              <a:buChar char="•"/>
            </a:pPr>
            <a:r>
              <a:rPr lang="en-GB" sz="2600" dirty="0"/>
              <a:t>Number of NR Inter-RAT EMR carriers to measure </a:t>
            </a:r>
          </a:p>
          <a:p>
            <a:pPr marL="457200" indent="-457200" fontAlgn="base" hangingPunct="0">
              <a:spcBef>
                <a:spcPct val="0"/>
              </a:spcBef>
              <a:spcAft>
                <a:spcPct val="0"/>
              </a:spcAft>
              <a:buFont typeface="Arial" panose="020B0604020202020204" pitchFamily="34" charset="0"/>
              <a:buChar char="•"/>
            </a:pPr>
            <a:r>
              <a:rPr lang="en-GB" sz="2600" dirty="0"/>
              <a:t>Measurement requirements for non-overlapping NR inter-RAT EMR carrier </a:t>
            </a:r>
          </a:p>
          <a:p>
            <a:pPr marL="457200" indent="-457200" fontAlgn="base" hangingPunct="0">
              <a:spcBef>
                <a:spcPct val="0"/>
              </a:spcBef>
              <a:spcAft>
                <a:spcPct val="0"/>
              </a:spcAft>
              <a:buFont typeface="Arial" panose="020B0604020202020204" pitchFamily="34" charset="0"/>
              <a:buChar char="•"/>
            </a:pPr>
            <a:r>
              <a:rPr lang="en-GB" sz="2600" dirty="0"/>
              <a:t>Measurement accuracy requirements for NR Inter-RAT EMR carrier</a:t>
            </a:r>
          </a:p>
          <a:p>
            <a:pPr marL="457200" indent="-457200" fontAlgn="base" hangingPunct="0">
              <a:spcBef>
                <a:spcPct val="0"/>
              </a:spcBef>
              <a:spcAft>
                <a:spcPct val="0"/>
              </a:spcAft>
              <a:buFont typeface="Arial" panose="020B0604020202020204" pitchFamily="34" charset="0"/>
              <a:buChar char="•"/>
            </a:pPr>
            <a:r>
              <a:rPr lang="en-GB" sz="2600" dirty="0"/>
              <a:t>Other</a:t>
            </a:r>
          </a:p>
          <a:p>
            <a:pPr fontAlgn="base" hangingPunct="0">
              <a:spcBef>
                <a:spcPct val="0"/>
              </a:spcBef>
              <a:spcAft>
                <a:spcPct val="0"/>
              </a:spcAft>
            </a:pPr>
            <a:endParaRPr lang="en-GB" sz="2600" dirty="0"/>
          </a:p>
          <a:p>
            <a:pPr fontAlgn="base" hangingPunct="0">
              <a:spcBef>
                <a:spcPct val="0"/>
              </a:spcBef>
              <a:spcAft>
                <a:spcPct val="0"/>
              </a:spcAft>
            </a:pPr>
            <a:endParaRPr lang="en-GB" sz="2600" dirty="0"/>
          </a:p>
        </p:txBody>
      </p:sp>
    </p:spTree>
    <p:extLst>
      <p:ext uri="{BB962C8B-B14F-4D97-AF65-F5344CB8AC3E}">
        <p14:creationId xmlns:p14="http://schemas.microsoft.com/office/powerpoint/2010/main" val="3515640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3C851-BF0E-4AFD-801D-DAFBF1E79884}"/>
              </a:ext>
            </a:extLst>
          </p:cNvPr>
          <p:cNvSpPr>
            <a:spLocks noGrp="1"/>
          </p:cNvSpPr>
          <p:nvPr>
            <p:ph type="title"/>
          </p:nvPr>
        </p:nvSpPr>
        <p:spPr>
          <a:xfrm>
            <a:off x="457200" y="274638"/>
            <a:ext cx="8229600" cy="778098"/>
          </a:xfrm>
        </p:spPr>
        <p:txBody>
          <a:bodyPr/>
          <a:lstStyle/>
          <a:p>
            <a:r>
              <a:rPr lang="fi-FI" dirty="0" err="1"/>
              <a:t>Background</a:t>
            </a:r>
            <a:endParaRPr lang="en-GB" dirty="0"/>
          </a:p>
        </p:txBody>
      </p:sp>
      <p:sp>
        <p:nvSpPr>
          <p:cNvPr id="3" name="Content Placeholder 2">
            <a:extLst>
              <a:ext uri="{FF2B5EF4-FFF2-40B4-BE49-F238E27FC236}">
                <a16:creationId xmlns:a16="http://schemas.microsoft.com/office/drawing/2014/main" id="{70C2F1FE-C2DE-4CFF-9D9E-C4EB749B54DA}"/>
              </a:ext>
            </a:extLst>
          </p:cNvPr>
          <p:cNvSpPr>
            <a:spLocks noGrp="1"/>
          </p:cNvSpPr>
          <p:nvPr>
            <p:ph idx="1"/>
          </p:nvPr>
        </p:nvSpPr>
        <p:spPr>
          <a:xfrm>
            <a:off x="457200" y="1196752"/>
            <a:ext cx="8229600" cy="4929411"/>
          </a:xfrm>
        </p:spPr>
        <p:txBody>
          <a:bodyPr>
            <a:normAutofit fontScale="77500" lnSpcReduction="20000"/>
          </a:bodyPr>
          <a:lstStyle/>
          <a:p>
            <a:r>
              <a:rPr lang="fi-FI" dirty="0" err="1"/>
              <a:t>During</a:t>
            </a:r>
            <a:r>
              <a:rPr lang="fi-FI" dirty="0"/>
              <a:t> </a:t>
            </a:r>
            <a:r>
              <a:rPr lang="fi-FI" dirty="0" err="1"/>
              <a:t>the</a:t>
            </a:r>
            <a:r>
              <a:rPr lang="fi-FI" dirty="0"/>
              <a:t> RAN4#95e E-</a:t>
            </a:r>
            <a:r>
              <a:rPr lang="fi-FI" dirty="0" err="1"/>
              <a:t>meeting</a:t>
            </a:r>
            <a:r>
              <a:rPr lang="fi-FI" dirty="0"/>
              <a:t> </a:t>
            </a:r>
            <a:r>
              <a:rPr lang="fi-FI" dirty="0" err="1"/>
              <a:t>the</a:t>
            </a:r>
            <a:r>
              <a:rPr lang="fi-FI" dirty="0"/>
              <a:t> </a:t>
            </a:r>
            <a:r>
              <a:rPr lang="fi-FI" dirty="0" err="1"/>
              <a:t>dicussion</a:t>
            </a:r>
            <a:r>
              <a:rPr lang="fi-FI" dirty="0"/>
              <a:t> </a:t>
            </a:r>
            <a:r>
              <a:rPr lang="fi-FI" dirty="0" err="1"/>
              <a:t>related</a:t>
            </a:r>
            <a:r>
              <a:rPr lang="fi-FI" dirty="0"/>
              <a:t> to </a:t>
            </a:r>
            <a:r>
              <a:rPr lang="en-GB" dirty="0"/>
              <a:t>Multi-RAT Dual-Connectivity and Carrier Aggregation enhancements [</a:t>
            </a:r>
            <a:r>
              <a:rPr lang="en-GB" dirty="0" err="1"/>
              <a:t>LTE_NR_DC_CA_enh</a:t>
            </a:r>
            <a:r>
              <a:rPr lang="en-GB" dirty="0"/>
              <a:t>] continued</a:t>
            </a:r>
            <a:r>
              <a:rPr lang="fi-FI" dirty="0"/>
              <a:t>.</a:t>
            </a:r>
          </a:p>
          <a:p>
            <a:r>
              <a:rPr lang="fi-FI" dirty="0" err="1"/>
              <a:t>Agreements</a:t>
            </a:r>
            <a:r>
              <a:rPr lang="fi-FI" dirty="0"/>
              <a:t> </a:t>
            </a:r>
            <a:r>
              <a:rPr lang="fi-FI" dirty="0" err="1"/>
              <a:t>during</a:t>
            </a:r>
            <a:r>
              <a:rPr lang="fi-FI" dirty="0"/>
              <a:t> </a:t>
            </a:r>
            <a:r>
              <a:rPr lang="fi-FI" dirty="0" err="1"/>
              <a:t>are</a:t>
            </a:r>
            <a:r>
              <a:rPr lang="fi-FI" dirty="0"/>
              <a:t> </a:t>
            </a:r>
            <a:r>
              <a:rPr lang="fi-FI" dirty="0" err="1"/>
              <a:t>captured</a:t>
            </a:r>
            <a:r>
              <a:rPr lang="fi-FI" dirty="0"/>
              <a:t> in </a:t>
            </a:r>
            <a:r>
              <a:rPr lang="fi-FI" dirty="0" err="1"/>
              <a:t>this</a:t>
            </a:r>
            <a:r>
              <a:rPr lang="fi-FI" dirty="0"/>
              <a:t> WF.</a:t>
            </a:r>
          </a:p>
          <a:p>
            <a:r>
              <a:rPr lang="fi-FI" dirty="0" err="1"/>
              <a:t>Agreements</a:t>
            </a:r>
            <a:r>
              <a:rPr lang="fi-FI" dirty="0"/>
              <a:t> </a:t>
            </a:r>
            <a:r>
              <a:rPr lang="fi-FI" dirty="0" err="1"/>
              <a:t>from</a:t>
            </a:r>
            <a:r>
              <a:rPr lang="fi-FI" dirty="0"/>
              <a:t> </a:t>
            </a:r>
            <a:r>
              <a:rPr lang="fi-FI" dirty="0" err="1"/>
              <a:t>previsous</a:t>
            </a:r>
            <a:r>
              <a:rPr lang="fi-FI" dirty="0"/>
              <a:t> </a:t>
            </a:r>
            <a:r>
              <a:rPr lang="fi-FI" dirty="0" err="1"/>
              <a:t>meetings</a:t>
            </a:r>
            <a:r>
              <a:rPr lang="fi-FI" dirty="0"/>
              <a:t> </a:t>
            </a:r>
            <a:r>
              <a:rPr lang="fi-FI" dirty="0" err="1"/>
              <a:t>are</a:t>
            </a:r>
            <a:r>
              <a:rPr lang="fi-FI" dirty="0"/>
              <a:t> </a:t>
            </a:r>
            <a:r>
              <a:rPr lang="fi-FI" dirty="0" err="1"/>
              <a:t>captured</a:t>
            </a:r>
            <a:r>
              <a:rPr lang="fi-FI" dirty="0"/>
              <a:t> in:</a:t>
            </a:r>
          </a:p>
          <a:p>
            <a:pPr lvl="1"/>
            <a:r>
              <a:rPr lang="fi-FI" dirty="0" err="1"/>
              <a:t>Approved</a:t>
            </a:r>
            <a:r>
              <a:rPr lang="fi-FI" dirty="0"/>
              <a:t> </a:t>
            </a:r>
            <a:r>
              <a:rPr lang="fi-FI" dirty="0" err="1"/>
              <a:t>WFs</a:t>
            </a:r>
            <a:r>
              <a:rPr lang="fi-FI" dirty="0"/>
              <a:t> </a:t>
            </a:r>
            <a:r>
              <a:rPr lang="fi-FI" dirty="0" err="1"/>
              <a:t>during</a:t>
            </a:r>
            <a:r>
              <a:rPr lang="fi-FI" dirty="0"/>
              <a:t> </a:t>
            </a:r>
            <a:r>
              <a:rPr lang="fi-FI" dirty="0" err="1"/>
              <a:t>the</a:t>
            </a:r>
            <a:r>
              <a:rPr lang="fi-FI" dirty="0"/>
              <a:t> </a:t>
            </a:r>
            <a:r>
              <a:rPr lang="fi-FI" dirty="0" err="1"/>
              <a:t>meeting</a:t>
            </a:r>
            <a:endParaRPr lang="fi-FI" dirty="0"/>
          </a:p>
          <a:p>
            <a:pPr lvl="1"/>
            <a:r>
              <a:rPr lang="fi-FI" dirty="0" err="1"/>
              <a:t>Draft</a:t>
            </a:r>
            <a:r>
              <a:rPr lang="fi-FI" dirty="0"/>
              <a:t> </a:t>
            </a:r>
            <a:r>
              <a:rPr lang="fi-FI" dirty="0" err="1"/>
              <a:t>Big</a:t>
            </a:r>
            <a:r>
              <a:rPr lang="fi-FI" dirty="0"/>
              <a:t> </a:t>
            </a:r>
            <a:r>
              <a:rPr lang="fi-FI" dirty="0" err="1"/>
              <a:t>CRs</a:t>
            </a:r>
            <a:r>
              <a:rPr lang="fi-FI" dirty="0"/>
              <a:t> for 36.133 and 38.133</a:t>
            </a:r>
          </a:p>
          <a:p>
            <a:r>
              <a:rPr lang="fi-FI" dirty="0" err="1"/>
              <a:t>Summary</a:t>
            </a:r>
            <a:r>
              <a:rPr lang="fi-FI" dirty="0"/>
              <a:t> of </a:t>
            </a:r>
            <a:r>
              <a:rPr lang="fi-FI" dirty="0" err="1"/>
              <a:t>the</a:t>
            </a:r>
            <a:r>
              <a:rPr lang="fi-FI" dirty="0"/>
              <a:t> </a:t>
            </a:r>
            <a:r>
              <a:rPr lang="fi-FI" dirty="0" err="1"/>
              <a:t>round</a:t>
            </a:r>
            <a:r>
              <a:rPr lang="fi-FI" dirty="0"/>
              <a:t> 1 </a:t>
            </a:r>
            <a:r>
              <a:rPr lang="fi-FI" dirty="0" err="1"/>
              <a:t>discussion</a:t>
            </a:r>
            <a:r>
              <a:rPr lang="fi-FI" dirty="0"/>
              <a:t> </a:t>
            </a:r>
            <a:r>
              <a:rPr lang="fi-FI" dirty="0" err="1"/>
              <a:t>during</a:t>
            </a:r>
            <a:r>
              <a:rPr lang="fi-FI" dirty="0"/>
              <a:t> RAN4#95e </a:t>
            </a:r>
            <a:r>
              <a:rPr lang="fi-FI" dirty="0" err="1"/>
              <a:t>meeting</a:t>
            </a:r>
            <a:r>
              <a:rPr lang="fi-FI" dirty="0"/>
              <a:t> is </a:t>
            </a:r>
            <a:r>
              <a:rPr lang="fi-FI" dirty="0" err="1"/>
              <a:t>captured</a:t>
            </a:r>
            <a:r>
              <a:rPr lang="fi-FI" dirty="0"/>
              <a:t> in R4-2008501.</a:t>
            </a:r>
          </a:p>
          <a:p>
            <a:r>
              <a:rPr lang="fi-FI" dirty="0" err="1"/>
              <a:t>Round</a:t>
            </a:r>
            <a:r>
              <a:rPr lang="fi-FI" dirty="0"/>
              <a:t> 2 </a:t>
            </a:r>
            <a:r>
              <a:rPr lang="fi-FI" dirty="0" err="1"/>
              <a:t>discussions</a:t>
            </a:r>
            <a:r>
              <a:rPr lang="fi-FI" dirty="0"/>
              <a:t> is </a:t>
            </a:r>
            <a:r>
              <a:rPr lang="fi-FI" dirty="0" err="1"/>
              <a:t>captured</a:t>
            </a:r>
            <a:r>
              <a:rPr lang="fi-FI" dirty="0"/>
              <a:t> in R4-2009024</a:t>
            </a:r>
          </a:p>
          <a:p>
            <a:r>
              <a:rPr lang="fi-FI" dirty="0" err="1"/>
              <a:t>Agreements</a:t>
            </a:r>
            <a:r>
              <a:rPr lang="fi-FI" dirty="0"/>
              <a:t> </a:t>
            </a:r>
            <a:r>
              <a:rPr lang="fi-FI" dirty="0" err="1"/>
              <a:t>reached</a:t>
            </a:r>
            <a:r>
              <a:rPr lang="fi-FI" dirty="0"/>
              <a:t> </a:t>
            </a:r>
            <a:r>
              <a:rPr lang="fi-FI" dirty="0" err="1"/>
              <a:t>are</a:t>
            </a:r>
            <a:r>
              <a:rPr lang="fi-FI" dirty="0"/>
              <a:t> </a:t>
            </a:r>
            <a:r>
              <a:rPr lang="fi-FI" dirty="0" err="1"/>
              <a:t>captured</a:t>
            </a:r>
            <a:r>
              <a:rPr lang="fi-FI" dirty="0"/>
              <a:t> in </a:t>
            </a:r>
            <a:r>
              <a:rPr lang="fi-FI" dirty="0" err="1"/>
              <a:t>this</a:t>
            </a:r>
            <a:r>
              <a:rPr lang="fi-FI" dirty="0"/>
              <a:t> WF</a:t>
            </a:r>
          </a:p>
          <a:p>
            <a:pPr lvl="1"/>
            <a:r>
              <a:rPr lang="fi-FI" dirty="0" err="1"/>
              <a:t>Tentative</a:t>
            </a:r>
            <a:r>
              <a:rPr lang="fi-FI" dirty="0"/>
              <a:t> </a:t>
            </a:r>
            <a:r>
              <a:rPr lang="fi-FI" dirty="0" err="1"/>
              <a:t>agreements</a:t>
            </a:r>
            <a:r>
              <a:rPr lang="fi-FI" dirty="0"/>
              <a:t> for </a:t>
            </a:r>
            <a:r>
              <a:rPr lang="fi-FI" dirty="0" err="1"/>
              <a:t>conclusion</a:t>
            </a:r>
            <a:r>
              <a:rPr lang="fi-FI" dirty="0"/>
              <a:t> </a:t>
            </a:r>
            <a:r>
              <a:rPr lang="fi-FI" dirty="0" err="1"/>
              <a:t>are</a:t>
            </a:r>
            <a:r>
              <a:rPr lang="fi-FI" dirty="0"/>
              <a:t> </a:t>
            </a:r>
            <a:r>
              <a:rPr lang="fi-FI" dirty="0" err="1"/>
              <a:t>also</a:t>
            </a:r>
            <a:r>
              <a:rPr lang="fi-FI" dirty="0"/>
              <a:t> </a:t>
            </a:r>
            <a:r>
              <a:rPr lang="fi-FI" dirty="0" err="1"/>
              <a:t>listed</a:t>
            </a:r>
            <a:r>
              <a:rPr lang="fi-FI" dirty="0"/>
              <a:t> in </a:t>
            </a:r>
            <a:r>
              <a:rPr lang="fi-FI" dirty="0" err="1"/>
              <a:t>this</a:t>
            </a:r>
            <a:r>
              <a:rPr lang="fi-FI" dirty="0"/>
              <a:t> WF.</a:t>
            </a:r>
          </a:p>
          <a:p>
            <a:r>
              <a:rPr lang="fi-FI" dirty="0" err="1"/>
              <a:t>Additional</a:t>
            </a:r>
            <a:r>
              <a:rPr lang="fi-FI" dirty="0"/>
              <a:t> a </a:t>
            </a:r>
            <a:r>
              <a:rPr lang="fi-FI" dirty="0" err="1"/>
              <a:t>number</a:t>
            </a:r>
            <a:r>
              <a:rPr lang="fi-FI" dirty="0"/>
              <a:t> of open </a:t>
            </a:r>
            <a:r>
              <a:rPr lang="fi-FI" dirty="0" err="1"/>
              <a:t>issues</a:t>
            </a:r>
            <a:r>
              <a:rPr lang="fi-FI" dirty="0"/>
              <a:t> for </a:t>
            </a:r>
            <a:r>
              <a:rPr lang="fi-FI" dirty="0" err="1"/>
              <a:t>further</a:t>
            </a:r>
            <a:r>
              <a:rPr lang="fi-FI" dirty="0"/>
              <a:t> </a:t>
            </a:r>
            <a:r>
              <a:rPr lang="fi-FI" dirty="0" err="1"/>
              <a:t>discussion</a:t>
            </a:r>
            <a:r>
              <a:rPr lang="fi-FI" dirty="0"/>
              <a:t> </a:t>
            </a:r>
            <a:r>
              <a:rPr lang="fi-FI" dirty="0" err="1"/>
              <a:t>were</a:t>
            </a:r>
            <a:r>
              <a:rPr lang="fi-FI" dirty="0"/>
              <a:t> </a:t>
            </a:r>
            <a:r>
              <a:rPr lang="fi-FI" dirty="0" err="1"/>
              <a:t>listed</a:t>
            </a:r>
            <a:r>
              <a:rPr lang="fi-FI" dirty="0"/>
              <a:t>. </a:t>
            </a:r>
            <a:r>
              <a:rPr lang="fi-FI" dirty="0" err="1"/>
              <a:t>Also</a:t>
            </a:r>
            <a:r>
              <a:rPr lang="fi-FI" dirty="0"/>
              <a:t> </a:t>
            </a:r>
            <a:r>
              <a:rPr lang="fi-FI" dirty="0" err="1"/>
              <a:t>those</a:t>
            </a:r>
            <a:r>
              <a:rPr lang="fi-FI" dirty="0"/>
              <a:t> </a:t>
            </a:r>
            <a:r>
              <a:rPr lang="fi-FI" dirty="0" err="1"/>
              <a:t>are</a:t>
            </a:r>
            <a:r>
              <a:rPr lang="fi-FI" dirty="0"/>
              <a:t> </a:t>
            </a:r>
            <a:r>
              <a:rPr lang="fi-FI" dirty="0" err="1"/>
              <a:t>listed</a:t>
            </a:r>
            <a:r>
              <a:rPr lang="fi-FI" dirty="0"/>
              <a:t> in </a:t>
            </a:r>
            <a:r>
              <a:rPr lang="fi-FI" dirty="0" err="1"/>
              <a:t>this</a:t>
            </a:r>
            <a:r>
              <a:rPr lang="fi-FI" dirty="0"/>
              <a:t> WF.</a:t>
            </a:r>
          </a:p>
        </p:txBody>
      </p:sp>
    </p:spTree>
    <p:extLst>
      <p:ext uri="{BB962C8B-B14F-4D97-AF65-F5344CB8AC3E}">
        <p14:creationId xmlns:p14="http://schemas.microsoft.com/office/powerpoint/2010/main" val="497446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697439"/>
          </a:xfrm>
        </p:spPr>
        <p:txBody>
          <a:bodyPr>
            <a:noAutofit/>
          </a:bodyPr>
          <a:lstStyle/>
          <a:p>
            <a:r>
              <a:rPr lang="en-US" sz="2800" b="1" dirty="0"/>
              <a:t>Agreements after round 1</a:t>
            </a:r>
          </a:p>
        </p:txBody>
      </p:sp>
      <p:sp>
        <p:nvSpPr>
          <p:cNvPr id="15" name="Rectangle 14"/>
          <p:cNvSpPr/>
          <p:nvPr/>
        </p:nvSpPr>
        <p:spPr>
          <a:xfrm>
            <a:off x="143508" y="948655"/>
            <a:ext cx="8856984" cy="335476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Total number of NR inter-frequency EMR carriers ≤7 carriers</a:t>
            </a:r>
          </a:p>
          <a:p>
            <a:pPr marL="514350" indent="-514350" fontAlgn="base" hangingPunct="0">
              <a:spcBef>
                <a:spcPct val="0"/>
              </a:spcBef>
              <a:spcAft>
                <a:spcPct val="0"/>
              </a:spcAft>
              <a:buFont typeface="+mj-lt"/>
              <a:buAutoNum type="arabicPeriod"/>
            </a:pPr>
            <a:r>
              <a:rPr lang="en-GB" sz="2800" dirty="0"/>
              <a:t>Total number of LTE inter-RAT EMR carriers ≤7 carriers</a:t>
            </a:r>
          </a:p>
          <a:p>
            <a:pPr marL="514350" indent="-514350" fontAlgn="base" hangingPunct="0">
              <a:spcBef>
                <a:spcPct val="0"/>
              </a:spcBef>
              <a:spcAft>
                <a:spcPct val="0"/>
              </a:spcAft>
              <a:buFont typeface="+mj-lt"/>
              <a:buAutoNum type="arabicPeriod"/>
            </a:pPr>
            <a:endParaRPr lang="en-GB" sz="2800" dirty="0"/>
          </a:p>
          <a:p>
            <a:pPr fontAlgn="base" hangingPunct="0">
              <a:spcBef>
                <a:spcPct val="0"/>
              </a:spcBef>
              <a:spcAft>
                <a:spcPct val="0"/>
              </a:spcAft>
            </a:pPr>
            <a:r>
              <a:rPr lang="en-GB" sz="2400" dirty="0"/>
              <a:t>Following pages includes a number of agreements and tentative agreements. Companies are encouraged to comment and compromise in the email discussion as well as here.</a:t>
            </a:r>
          </a:p>
          <a:p>
            <a:pPr fontAlgn="base" hangingPunct="0">
              <a:spcBef>
                <a:spcPct val="0"/>
              </a:spcBef>
              <a:spcAft>
                <a:spcPct val="0"/>
              </a:spcAft>
            </a:pPr>
            <a:endParaRPr lang="en-US" sz="2800" dirty="0"/>
          </a:p>
        </p:txBody>
      </p:sp>
    </p:spTree>
    <p:extLst>
      <p:ext uri="{BB962C8B-B14F-4D97-AF65-F5344CB8AC3E}">
        <p14:creationId xmlns:p14="http://schemas.microsoft.com/office/powerpoint/2010/main" val="3658180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625431"/>
          </a:xfrm>
        </p:spPr>
        <p:txBody>
          <a:bodyPr>
            <a:noAutofit/>
          </a:bodyPr>
          <a:lstStyle/>
          <a:p>
            <a:r>
              <a:rPr lang="en-US" sz="2800" b="1" dirty="0"/>
              <a:t>Agreements after round 2</a:t>
            </a:r>
          </a:p>
        </p:txBody>
      </p:sp>
      <p:sp>
        <p:nvSpPr>
          <p:cNvPr id="15" name="Rectangle 14"/>
          <p:cNvSpPr/>
          <p:nvPr/>
        </p:nvSpPr>
        <p:spPr>
          <a:xfrm>
            <a:off x="143508" y="948655"/>
            <a:ext cx="8856984" cy="6001643"/>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400" dirty="0"/>
              <a:t>UE requirements concerning number of EMR carriers (1-3 and 1-9):</a:t>
            </a:r>
          </a:p>
          <a:p>
            <a:pPr marL="971550" lvl="1" indent="-514350" fontAlgn="base" hangingPunct="0">
              <a:spcBef>
                <a:spcPct val="0"/>
              </a:spcBef>
              <a:spcAft>
                <a:spcPct val="0"/>
              </a:spcAft>
              <a:buFont typeface="+mj-lt"/>
              <a:buAutoNum type="arabicPeriod"/>
            </a:pPr>
            <a:r>
              <a:rPr lang="en-GB" sz="2000" dirty="0"/>
              <a:t>RAN4 confirm, that same principle assumptions which currently applies concerning UE measurement capability would also apply to UE measurement capability of carriers configured for EMR (Issue 1-9).</a:t>
            </a:r>
          </a:p>
          <a:p>
            <a:pPr marL="971550" lvl="1" indent="-514350" fontAlgn="base" hangingPunct="0">
              <a:spcBef>
                <a:spcPct val="0"/>
              </a:spcBef>
              <a:spcAft>
                <a:spcPct val="0"/>
              </a:spcAft>
              <a:buFont typeface="+mj-lt"/>
              <a:buAutoNum type="arabicPeriod"/>
            </a:pPr>
            <a:r>
              <a:rPr lang="en-GB" sz="2000" dirty="0"/>
              <a:t>RAN4 to specify a total number of EMR carriers the UE shall be able to measure (Issue 1-3-5).</a:t>
            </a:r>
          </a:p>
          <a:p>
            <a:pPr marL="971550" lvl="1" indent="-514350" fontAlgn="base" hangingPunct="0">
              <a:spcBef>
                <a:spcPct val="0"/>
              </a:spcBef>
              <a:spcAft>
                <a:spcPct val="0"/>
              </a:spcAft>
              <a:buFont typeface="+mj-lt"/>
              <a:buAutoNum type="arabicPeriod"/>
            </a:pPr>
            <a:r>
              <a:rPr lang="en-GB" sz="2000" dirty="0"/>
              <a:t>There is no need to distinguish overlapping and non-overlapping EMR carriers when considering the total number of EMR carriers (Issue 1-3-5).</a:t>
            </a:r>
          </a:p>
          <a:p>
            <a:pPr marL="971550" lvl="1" indent="-514350" fontAlgn="base" hangingPunct="0">
              <a:spcBef>
                <a:spcPct val="0"/>
              </a:spcBef>
              <a:spcAft>
                <a:spcPct val="0"/>
              </a:spcAft>
              <a:buFont typeface="+mj-lt"/>
              <a:buAutoNum type="arabicPeriod"/>
            </a:pPr>
            <a:r>
              <a:rPr lang="en-GB" sz="2000" dirty="0"/>
              <a:t>RAN4 will discuss and define a number of non-overlapping NR inter-frequency and/or LTE inter-RAT EMR carriers the UE at least need to be able to measure.</a:t>
            </a:r>
          </a:p>
          <a:p>
            <a:pPr marL="1428750" lvl="2" indent="-514350" fontAlgn="base" hangingPunct="0">
              <a:spcBef>
                <a:spcPct val="0"/>
              </a:spcBef>
              <a:spcAft>
                <a:spcPct val="0"/>
              </a:spcAft>
              <a:buFont typeface="Arial" panose="020B0604020202020204" pitchFamily="34" charset="0"/>
              <a:buChar char="•"/>
            </a:pPr>
            <a:r>
              <a:rPr lang="en-GB" dirty="0"/>
              <a:t>The total number of EMR carriers the UE at least shall be able to measure ≤13</a:t>
            </a:r>
            <a:r>
              <a:rPr lang="en-US" dirty="0"/>
              <a:t> carriers (Issue 1-3-1)</a:t>
            </a:r>
            <a:endParaRPr lang="en-GB" sz="2000" dirty="0"/>
          </a:p>
          <a:p>
            <a:pPr marL="971550" lvl="1" indent="-514350" fontAlgn="base" hangingPunct="0">
              <a:spcBef>
                <a:spcPct val="0"/>
              </a:spcBef>
              <a:spcAft>
                <a:spcPct val="0"/>
              </a:spcAft>
              <a:buFont typeface="+mj-lt"/>
              <a:buAutoNum type="arabicPeriod"/>
            </a:pPr>
            <a:r>
              <a:rPr lang="en-GB" sz="2000" dirty="0"/>
              <a:t>Considering the total number of overlapping EMR carriers the UE at least shall be able to measure (Issue 1-3-1):</a:t>
            </a:r>
          </a:p>
          <a:p>
            <a:pPr marL="1428750" lvl="2" indent="-514350" fontAlgn="base" hangingPunct="0">
              <a:spcBef>
                <a:spcPct val="0"/>
              </a:spcBef>
              <a:spcAft>
                <a:spcPct val="0"/>
              </a:spcAft>
              <a:buFont typeface="Arial" panose="020B0604020202020204" pitchFamily="34" charset="0"/>
              <a:buChar char="•"/>
            </a:pPr>
            <a:r>
              <a:rPr lang="en-GB" sz="2000" dirty="0"/>
              <a:t>The UE shall at least be able to measure:</a:t>
            </a:r>
          </a:p>
          <a:p>
            <a:pPr marL="1885950" lvl="3" indent="-514350" fontAlgn="base" hangingPunct="0">
              <a:spcBef>
                <a:spcPct val="0"/>
              </a:spcBef>
              <a:spcAft>
                <a:spcPct val="0"/>
              </a:spcAft>
              <a:buFont typeface="Arial" panose="020B0604020202020204" pitchFamily="34" charset="0"/>
              <a:buChar char="•"/>
            </a:pPr>
            <a:r>
              <a:rPr lang="en-GB" sz="2000" dirty="0"/>
              <a:t>Overlapping LTE inter-RAT EMR carriers ≤7 LTE carriers</a:t>
            </a:r>
          </a:p>
          <a:p>
            <a:pPr marL="1885950" lvl="3" indent="-514350" fontAlgn="base" hangingPunct="0">
              <a:spcBef>
                <a:spcPct val="0"/>
              </a:spcBef>
              <a:spcAft>
                <a:spcPct val="0"/>
              </a:spcAft>
              <a:buFont typeface="Arial" panose="020B0604020202020204" pitchFamily="34" charset="0"/>
              <a:buChar char="•"/>
            </a:pPr>
            <a:r>
              <a:rPr lang="en-GB" sz="2000" dirty="0"/>
              <a:t>Overlapping NR inter-frequency EMR carriers ≤7 NR carriers</a:t>
            </a:r>
          </a:p>
        </p:txBody>
      </p:sp>
    </p:spTree>
    <p:extLst>
      <p:ext uri="{BB962C8B-B14F-4D97-AF65-F5344CB8AC3E}">
        <p14:creationId xmlns:p14="http://schemas.microsoft.com/office/powerpoint/2010/main" val="550996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Agreements after round 2</a:t>
            </a:r>
          </a:p>
        </p:txBody>
      </p:sp>
      <p:sp>
        <p:nvSpPr>
          <p:cNvPr id="15" name="Rectangle 14"/>
          <p:cNvSpPr/>
          <p:nvPr/>
        </p:nvSpPr>
        <p:spPr>
          <a:xfrm>
            <a:off x="143508" y="948655"/>
            <a:ext cx="8856984" cy="1692771"/>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UE requirements concerning number of EMR carriers (1-3 and 1-9 and additional discussion):</a:t>
            </a:r>
          </a:p>
          <a:p>
            <a:pPr marL="971550" lvl="1" indent="-514350" fontAlgn="base" hangingPunct="0">
              <a:spcBef>
                <a:spcPct val="0"/>
              </a:spcBef>
              <a:spcAft>
                <a:spcPct val="0"/>
              </a:spcAft>
              <a:buFont typeface="+mj-lt"/>
              <a:buAutoNum type="arabicPeriod"/>
            </a:pPr>
            <a:r>
              <a:rPr lang="en-GB" sz="2400" dirty="0"/>
              <a:t>Number of non-overlapping LTE inter-RAT carriers ≤ [1, 2] carrier(s)</a:t>
            </a:r>
          </a:p>
        </p:txBody>
      </p:sp>
    </p:spTree>
    <p:extLst>
      <p:ext uri="{BB962C8B-B14F-4D97-AF65-F5344CB8AC3E}">
        <p14:creationId xmlns:p14="http://schemas.microsoft.com/office/powerpoint/2010/main" val="4205186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Agreements after round 2</a:t>
            </a:r>
          </a:p>
        </p:txBody>
      </p:sp>
      <p:sp>
        <p:nvSpPr>
          <p:cNvPr id="15" name="Rectangle 14"/>
          <p:cNvSpPr/>
          <p:nvPr/>
        </p:nvSpPr>
        <p:spPr>
          <a:xfrm>
            <a:off x="143508" y="948655"/>
            <a:ext cx="8856984" cy="544764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UE requirements related to EMR and beam-level measurement capability (1-4):</a:t>
            </a:r>
          </a:p>
          <a:p>
            <a:pPr marL="800100" lvl="1" indent="-342900" fontAlgn="base" hangingPunct="0">
              <a:spcBef>
                <a:spcPct val="0"/>
              </a:spcBef>
              <a:spcAft>
                <a:spcPct val="0"/>
              </a:spcAft>
              <a:buFont typeface="+mj-lt"/>
              <a:buAutoNum type="arabicPeriod"/>
            </a:pPr>
            <a:r>
              <a:rPr lang="en-GB" sz="2400" dirty="0"/>
              <a:t>Companies propose to introduce this as a UE capability. Hence, assuming capability is introduced moderator suggest that RAN4 will define beam level measurements for EMR requirements for UE supporting such capability</a:t>
            </a:r>
          </a:p>
          <a:p>
            <a:pPr marL="800100" lvl="1" indent="-342900">
              <a:buFont typeface="+mj-lt"/>
              <a:buAutoNum type="arabicPeriod"/>
            </a:pPr>
            <a:r>
              <a:rPr lang="en-GB" sz="2400" dirty="0"/>
              <a:t>For a UE supporting beam level EMR RAN4 will introduce beam level measurement requirements for EMR under the assumption that UE will be allowed additional time for such measurement. Numbers are FFS.</a:t>
            </a:r>
          </a:p>
          <a:p>
            <a:pPr marL="800100" lvl="1" indent="-342900">
              <a:buFont typeface="+mj-lt"/>
              <a:buAutoNum type="arabicPeriod"/>
            </a:pPr>
            <a:r>
              <a:rPr lang="en-GB" sz="2400" dirty="0"/>
              <a:t>For a UE not supporting beam level measurement for EMR capability shall support cell level measurement for EMR</a:t>
            </a:r>
            <a:endParaRPr lang="en-GB" sz="3600" dirty="0"/>
          </a:p>
          <a:p>
            <a:pPr fontAlgn="base" hangingPunct="0">
              <a:spcBef>
                <a:spcPct val="0"/>
              </a:spcBef>
              <a:spcAft>
                <a:spcPct val="0"/>
              </a:spcAft>
            </a:pPr>
            <a:r>
              <a:rPr lang="en-GB" sz="2600" dirty="0"/>
              <a:t>Note: </a:t>
            </a:r>
            <a:r>
              <a:rPr lang="en-GB" sz="2400" dirty="0"/>
              <a:t>UE requirements related to EMR and beam-level measurement capability</a:t>
            </a:r>
            <a:r>
              <a:rPr lang="en-GB" sz="2600" dirty="0"/>
              <a:t> is a UE capability</a:t>
            </a:r>
          </a:p>
        </p:txBody>
      </p:sp>
    </p:spTree>
    <p:extLst>
      <p:ext uri="{BB962C8B-B14F-4D97-AF65-F5344CB8AC3E}">
        <p14:creationId xmlns:p14="http://schemas.microsoft.com/office/powerpoint/2010/main" val="20454801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Agreements after round 2</a:t>
            </a:r>
          </a:p>
        </p:txBody>
      </p:sp>
      <p:sp>
        <p:nvSpPr>
          <p:cNvPr id="15" name="Rectangle 14"/>
          <p:cNvSpPr/>
          <p:nvPr/>
        </p:nvSpPr>
        <p:spPr>
          <a:xfrm>
            <a:off x="143508" y="948655"/>
            <a:ext cx="8856984" cy="5663089"/>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Detected cell conditions details (1-6):</a:t>
            </a:r>
          </a:p>
          <a:p>
            <a:pPr marL="971550" lvl="1" indent="-514350" fontAlgn="base" hangingPunct="0">
              <a:spcBef>
                <a:spcPct val="0"/>
              </a:spcBef>
              <a:spcAft>
                <a:spcPct val="0"/>
              </a:spcAft>
              <a:buFont typeface="+mj-lt"/>
              <a:buAutoNum type="arabicPeriod"/>
            </a:pPr>
            <a:r>
              <a:rPr lang="en-GB" sz="2800" dirty="0"/>
              <a:t>RAN4 include into the cell detected state condition upon transition to idle/inactive mode that the detected cell status is only applicable on SSB level, i.e. for one cell, UE can consider the SSBs detected in connected mode as also detected when entering into idle mode</a:t>
            </a:r>
          </a:p>
          <a:p>
            <a:pPr marL="971550" lvl="1" indent="-514350" fontAlgn="base" hangingPunct="0">
              <a:spcBef>
                <a:spcPct val="0"/>
              </a:spcBef>
              <a:spcAft>
                <a:spcPct val="0"/>
              </a:spcAft>
              <a:buFont typeface="+mj-lt"/>
              <a:buAutoNum type="arabicPeriod"/>
            </a:pPr>
            <a:r>
              <a:rPr lang="en-GB" sz="2800" dirty="0"/>
              <a:t>Adopt option 1 (1-6-1) and add a condition similar to the condition used in LTE: ‘In the absence or expiration of T331, it is up to UE implementation to apply the requirements on the detected cell status in this subclause’.</a:t>
            </a:r>
          </a:p>
          <a:p>
            <a:pPr fontAlgn="base" hangingPunct="0">
              <a:spcBef>
                <a:spcPct val="0"/>
              </a:spcBef>
              <a:spcAft>
                <a:spcPct val="0"/>
              </a:spcAft>
            </a:pPr>
            <a:endParaRPr lang="en-GB" sz="2600" dirty="0"/>
          </a:p>
        </p:txBody>
      </p:sp>
    </p:spTree>
    <p:extLst>
      <p:ext uri="{BB962C8B-B14F-4D97-AF65-F5344CB8AC3E}">
        <p14:creationId xmlns:p14="http://schemas.microsoft.com/office/powerpoint/2010/main" val="2194557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Agreements after round 2</a:t>
            </a:r>
          </a:p>
        </p:txBody>
      </p:sp>
      <p:sp>
        <p:nvSpPr>
          <p:cNvPr id="15" name="Rectangle 14"/>
          <p:cNvSpPr/>
          <p:nvPr/>
        </p:nvSpPr>
        <p:spPr>
          <a:xfrm>
            <a:off x="143508" y="948655"/>
            <a:ext cx="8856984" cy="2215991"/>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UE measurement requirements for EMR when T331 has expired (1-7):</a:t>
            </a:r>
          </a:p>
          <a:p>
            <a:pPr marL="971550" lvl="1" indent="-514350" fontAlgn="base" hangingPunct="0">
              <a:spcBef>
                <a:spcPct val="0"/>
              </a:spcBef>
              <a:spcAft>
                <a:spcPct val="0"/>
              </a:spcAft>
              <a:buFont typeface="Arial" panose="020B0604020202020204" pitchFamily="34" charset="0"/>
              <a:buChar char="•"/>
            </a:pPr>
            <a:r>
              <a:rPr lang="en-GB" sz="2800" dirty="0"/>
              <a:t>RAN4 will not define UE measurement requirements for EMR when T331 has expired</a:t>
            </a:r>
          </a:p>
          <a:p>
            <a:pPr fontAlgn="base" hangingPunct="0">
              <a:spcBef>
                <a:spcPct val="0"/>
              </a:spcBef>
              <a:spcAft>
                <a:spcPct val="0"/>
              </a:spcAft>
            </a:pPr>
            <a:endParaRPr lang="en-GB" sz="2600" dirty="0"/>
          </a:p>
        </p:txBody>
      </p:sp>
    </p:spTree>
    <p:extLst>
      <p:ext uri="{BB962C8B-B14F-4D97-AF65-F5344CB8AC3E}">
        <p14:creationId xmlns:p14="http://schemas.microsoft.com/office/powerpoint/2010/main" val="10673940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Agreements after round 2</a:t>
            </a:r>
          </a:p>
        </p:txBody>
      </p:sp>
      <p:sp>
        <p:nvSpPr>
          <p:cNvPr id="15" name="Rectangle 14"/>
          <p:cNvSpPr/>
          <p:nvPr/>
        </p:nvSpPr>
        <p:spPr>
          <a:xfrm>
            <a:off x="143508" y="948655"/>
            <a:ext cx="8856984" cy="1384995"/>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UE requirements related to EMR measurements at cell change (1-8):</a:t>
            </a:r>
          </a:p>
          <a:p>
            <a:pPr marL="971550" lvl="1" indent="-514350" fontAlgn="base" hangingPunct="0">
              <a:spcBef>
                <a:spcPct val="0"/>
              </a:spcBef>
              <a:spcAft>
                <a:spcPct val="0"/>
              </a:spcAft>
              <a:buFont typeface="Arial" panose="020B0604020202020204" pitchFamily="34" charset="0"/>
              <a:buChar char="•"/>
            </a:pPr>
            <a:r>
              <a:rPr lang="en-GB" sz="2800" dirty="0"/>
              <a:t>RAN4 will not define requirements at cell change</a:t>
            </a:r>
            <a:endParaRPr lang="en-GB" sz="2600" dirty="0"/>
          </a:p>
        </p:txBody>
      </p:sp>
    </p:spTree>
    <p:extLst>
      <p:ext uri="{BB962C8B-B14F-4D97-AF65-F5344CB8AC3E}">
        <p14:creationId xmlns:p14="http://schemas.microsoft.com/office/powerpoint/2010/main" val="265396211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file>

<file path=customXml/item2.xml><?xml version="1.0" encoding="utf-8"?>
<?mso-contentType ?>
<SharedContentType xmlns="Microsoft.SharePoint.Taxonomy.ContentTypeSync" SourceId="34c87397-5fc1-491e-85e7-d6110dbe9cbd"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2779548D02695F479F904726726C80A8" ma:contentTypeVersion="13" ma:contentTypeDescription="Create a new document." ma:contentTypeScope="" ma:versionID="7e548c8cdd0357e06c534ca68441a5c4">
  <xsd:schema xmlns:xsd="http://www.w3.org/2001/XMLSchema" xmlns:xs="http://www.w3.org/2001/XMLSchema" xmlns:p="http://schemas.microsoft.com/office/2006/metadata/properties" xmlns:ns3="71c5aaf6-e6ce-465b-b873-5148d2a4c105" xmlns:ns4="55ae6c15-9962-46ae-a768-8deca3649a65" xmlns:ns5="28d22441-8343-43f8-ac6d-b59b0fa8fca6" targetNamespace="http://schemas.microsoft.com/office/2006/metadata/properties" ma:root="true" ma:fieldsID="54a6102fea36c9cdd893475d9dee3603" ns3:_="" ns4:_="" ns5:_="">
    <xsd:import namespace="71c5aaf6-e6ce-465b-b873-5148d2a4c105"/>
    <xsd:import namespace="55ae6c15-9962-46ae-a768-8deca3649a65"/>
    <xsd:import namespace="28d22441-8343-43f8-ac6d-b59b0fa8fca6"/>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4:MediaServiceDateTaken" minOccurs="0"/>
                <xsd:element ref="ns4:MediaServiceMetadata" minOccurs="0"/>
                <xsd:element ref="ns4:MediaServiceAutoTags" minOccurs="0"/>
                <xsd:element ref="ns4:MediaServiceLocation" minOccurs="0"/>
                <xsd:element ref="ns5:SharedWithUsers" minOccurs="0"/>
                <xsd:element ref="ns5:SharedWithDetails" minOccurs="0"/>
                <xsd:element ref="ns5:SharingHintHash"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55ae6c15-9962-46ae-a768-8deca3649a6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Metadata" ma:index="14" nillable="true" ma:displayName="MediaServiceMetadata" ma:hidden="true" ma:internalName="MediaServiceMetadata" ma:readOnly="true">
      <xsd:simpleType>
        <xsd:restriction base="dms:Note"/>
      </xsd:simpleType>
    </xsd:element>
    <xsd:element name="MediaServiceAutoTags" ma:index="15" nillable="true" ma:displayName="MediaServiceAutoTags" ma:internalName="MediaServiceAutoTags" ma:readOnly="true">
      <xsd:simpleType>
        <xsd:restriction base="dms:Text"/>
      </xsd:simpleType>
    </xsd:element>
    <xsd:element name="MediaServiceLocation" ma:index="16" nillable="true" ma:displayName="MediaServic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d22441-8343-43f8-ac6d-b59b0fa8fca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BECB53-CA80-4F23-A2DD-AF47BC92F85A}">
  <ds:schemaRefs>
    <ds:schemaRef ds:uri="http://schemas.microsoft.com/sharepoint/events"/>
  </ds:schemaRefs>
</ds:datastoreItem>
</file>

<file path=customXml/itemProps2.xml><?xml version="1.0" encoding="utf-8"?>
<ds:datastoreItem xmlns:ds="http://schemas.openxmlformats.org/officeDocument/2006/customXml" ds:itemID="{21B0778C-070E-4AED-A88F-7BB11CEF456A}">
  <ds:schemaRefs>
    <ds:schemaRef ds:uri="Microsoft.SharePoint.Taxonomy.ContentTypeSync"/>
  </ds:schemaRefs>
</ds:datastoreItem>
</file>

<file path=customXml/itemProps3.xml><?xml version="1.0" encoding="utf-8"?>
<ds:datastoreItem xmlns:ds="http://schemas.openxmlformats.org/officeDocument/2006/customXml" ds:itemID="{9FCD93B0-E260-4E3E-B6D5-C5CB908B76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55ae6c15-9962-46ae-a768-8deca3649a65"/>
    <ds:schemaRef ds:uri="28d22441-8343-43f8-ac6d-b59b0fa8fca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FB55BE2B-8BAF-4366-B255-EC1438ECA831}">
  <ds:schemaRefs>
    <ds:schemaRef ds:uri="http://purl.org/dc/terms/"/>
    <ds:schemaRef ds:uri="http://schemas.openxmlformats.org/package/2006/metadata/core-properties"/>
    <ds:schemaRef ds:uri="http://schemas.microsoft.com/office/2006/documentManagement/types"/>
    <ds:schemaRef ds:uri="55ae6c15-9962-46ae-a768-8deca3649a65"/>
    <ds:schemaRef ds:uri="http://purl.org/dc/elements/1.1/"/>
    <ds:schemaRef ds:uri="http://schemas.microsoft.com/office/2006/metadata/properties"/>
    <ds:schemaRef ds:uri="71c5aaf6-e6ce-465b-b873-5148d2a4c105"/>
    <ds:schemaRef ds:uri="http://schemas.microsoft.com/office/infopath/2007/PartnerControls"/>
    <ds:schemaRef ds:uri="28d22441-8343-43f8-ac6d-b59b0fa8fca6"/>
    <ds:schemaRef ds:uri="http://www.w3.org/XML/1998/namespace"/>
    <ds:schemaRef ds:uri="http://purl.org/dc/dcmitype/"/>
  </ds:schemaRefs>
</ds:datastoreItem>
</file>

<file path=customXml/itemProps5.xml><?xml version="1.0" encoding="utf-8"?>
<ds:datastoreItem xmlns:ds="http://schemas.openxmlformats.org/officeDocument/2006/customXml" ds:itemID="{2E53020C-F51C-4AE6-9AC7-11BA99C912D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15796</TotalTime>
  <Words>1040</Words>
  <Application>Microsoft Office PowerPoint</Application>
  <PresentationFormat>On-screen Show (4:3)</PresentationFormat>
  <Paragraphs>103</Paragraphs>
  <Slides>16</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テーマ</vt:lpstr>
      <vt:lpstr>WF on MR-DC RRM requirements</vt:lpstr>
      <vt:lpstr>Background</vt:lpstr>
      <vt:lpstr>Agreements after round 1</vt:lpstr>
      <vt:lpstr>Agreements after round 2</vt:lpstr>
      <vt:lpstr>Agreements after round 2</vt:lpstr>
      <vt:lpstr>Agreements after round 2</vt:lpstr>
      <vt:lpstr>Agreements after round 2</vt:lpstr>
      <vt:lpstr>Agreements after round 2</vt:lpstr>
      <vt:lpstr>Agreements after round 2</vt:lpstr>
      <vt:lpstr>Tentative Agreements after round 1</vt:lpstr>
      <vt:lpstr>Agreements after round 2</vt:lpstr>
      <vt:lpstr>Agreements after round 2</vt:lpstr>
      <vt:lpstr>Agreements after round 2</vt:lpstr>
      <vt:lpstr>Way Forward</vt:lpstr>
      <vt:lpstr>Way Forward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Moderator</cp:lastModifiedBy>
  <cp:revision>509</cp:revision>
  <dcterms:created xsi:type="dcterms:W3CDTF">2017-01-18T16:32:26Z</dcterms:created>
  <dcterms:modified xsi:type="dcterms:W3CDTF">2020-06-05T15:15:10Z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2a613ce1-eaed-499c-a840-7a746a79a7b4</vt:lpwstr>
  </property>
  <property fmtid="{D5CDD505-2E9C-101B-9397-08002B2CF9AE}" pid="4" name="CTP_TimeStamp">
    <vt:lpwstr>2019-11-22 16:14:32Z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0x0101002779548D02695F479F904726726C80A8</vt:lpwstr>
  </property>
</Properties>
</file>