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74" r:id="rId3"/>
    <p:sldId id="278" r:id="rId4"/>
    <p:sldId id="281" r:id="rId5"/>
    <p:sldId id="282" r:id="rId6"/>
    <p:sldId id="283" r:id="rId7"/>
    <p:sldId id="284" r:id="rId8"/>
    <p:sldId id="277" r:id="rId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/>
  <p:cmAuthor id="2" name="Song" initials="CATT" lastIdx="2" clrIdx="1"/>
  <p:cmAuthor id="3" name="Huawei" initials="Huawei" lastIdx="1" clrIdx="2">
    <p:extLst>
      <p:ext uri="{19B8F6BF-5375-455C-9EA6-DF929625EA0E}">
        <p15:presenceInfo xmlns=""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1" autoAdjust="0"/>
    <p:restoredTop sz="93825" autoAdjust="0"/>
  </p:normalViewPr>
  <p:slideViewPr>
    <p:cSldViewPr>
      <p:cViewPr>
        <p:scale>
          <a:sx n="86" d="100"/>
          <a:sy n="86" d="100"/>
        </p:scale>
        <p:origin x="-1277" y="-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6/5/2020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C08FC-A096-4C68-B1BE-B10D8539C320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4108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2020/6/5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2020/6/5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2020/6/5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2020/6/5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2020/6/5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2020/6/5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2020/6/5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2020/6/5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2020/6/5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2020/6/5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2020/6/5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2020/6/5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altLang="zh-CN" sz="3200" b="1" dirty="0"/>
              <a:t>WF on BS and UE IMT parameters for the SI on 6.425-7.125GHz and 10.0-10.5GHz</a:t>
            </a:r>
            <a:endParaRPr lang="en-US" sz="3200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2400" b="1" noProof="0" dirty="0">
                <a:solidFill>
                  <a:schemeClr val="tx1"/>
                </a:solidFill>
              </a:rPr>
              <a:t>Agenda Item:	</a:t>
            </a:r>
            <a:r>
              <a:rPr lang="en-US" altLang="sv-SE" sz="2400" dirty="0">
                <a:solidFill>
                  <a:schemeClr val="tx1"/>
                </a:solidFill>
              </a:rPr>
              <a:t>11.1</a:t>
            </a:r>
            <a:endParaRPr lang="en-US" altLang="sv-SE" sz="2400" noProof="0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2400" b="1" noProof="0" dirty="0">
                <a:solidFill>
                  <a:schemeClr val="tx1"/>
                </a:solidFill>
              </a:rPr>
              <a:t>Document for:</a:t>
            </a:r>
            <a:r>
              <a:rPr lang="en-US" altLang="sv-SE" sz="2400" noProof="0" dirty="0">
                <a:solidFill>
                  <a:schemeClr val="tx1"/>
                </a:solidFill>
              </a:rPr>
              <a:t>	Approval</a:t>
            </a: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2400" b="1" noProof="0" dirty="0">
                <a:solidFill>
                  <a:schemeClr val="tx1"/>
                </a:solidFill>
              </a:rPr>
              <a:t>Source: 	</a:t>
            </a:r>
            <a:r>
              <a:rPr lang="en-US" altLang="sv-SE" sz="2400" noProof="0" dirty="0">
                <a:solidFill>
                  <a:schemeClr val="tx1"/>
                </a:solidFill>
              </a:rPr>
              <a:t>CAT</a:t>
            </a:r>
            <a:r>
              <a:rPr lang="en-US" altLang="zh-CN" sz="2400" noProof="0" dirty="0">
                <a:solidFill>
                  <a:schemeClr val="tx1"/>
                </a:solidFill>
              </a:rPr>
              <a:t>T</a:t>
            </a:r>
            <a:endParaRPr lang="en-US" altLang="sv-SE" sz="2400" noProof="0" dirty="0">
              <a:solidFill>
                <a:srgbClr val="7030A0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42900"/>
            <a:ext cx="849788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#95e				                 </a:t>
            </a:r>
            <a:r>
              <a:rPr lang="en-US" altLang="sv-SE" sz="2000" b="1" dirty="0" err="1">
                <a:cs typeface="Arial" panose="020B0604020202020204" pitchFamily="34" charset="0"/>
              </a:rPr>
              <a:t>Tdoc</a:t>
            </a:r>
            <a:r>
              <a:rPr lang="en-US" altLang="sv-SE" sz="2000" b="1">
                <a:cs typeface="Arial" panose="020B0604020202020204" pitchFamily="34" charset="0"/>
              </a:rPr>
              <a:t> </a:t>
            </a:r>
            <a:r>
              <a:rPr lang="en-US" altLang="sv-SE" sz="2000" b="1" smtClean="0">
                <a:cs typeface="Arial" panose="020B0604020202020204" pitchFamily="34" charset="0"/>
              </a:rPr>
              <a:t>R4-2009151 </a:t>
            </a:r>
            <a:endParaRPr lang="en-US" altLang="sv-SE" sz="2000" b="1" dirty="0">
              <a:highlight>
                <a:srgbClr val="FFFF00"/>
              </a:highlight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Electronic Meeting, 20 – 30 April, 2020</a:t>
            </a: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dirty="0"/>
              <a:t>Background</a:t>
            </a:r>
            <a:endParaRPr lang="en-US" altLang="sv-SE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en-US" sz="1800" noProof="0" dirty="0"/>
          </a:p>
          <a:p>
            <a:pPr>
              <a:buFont typeface="Arial" charset="0"/>
              <a:buChar char="•"/>
              <a:defRPr/>
            </a:pPr>
            <a:endParaRPr lang="en-US" sz="1800" noProof="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416992" y="1628800"/>
            <a:ext cx="822960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TSG RAN received the LS in [1] from ITU-R ,requesting parameters for IMT for sharing and compatibility studies.</a:t>
            </a:r>
          </a:p>
          <a:p>
            <a:r>
              <a:rPr lang="en-US" sz="2000" dirty="0"/>
              <a:t>TSG RAN initiated a study item for IMT parameters when operating </a:t>
            </a:r>
            <a:r>
              <a:rPr lang="en-US" altLang="zh-CN" sz="2000" dirty="0"/>
              <a:t>in</a:t>
            </a:r>
            <a:r>
              <a:rPr lang="en-US" sz="2000" dirty="0"/>
              <a:t> the following frequency ranges:</a:t>
            </a:r>
          </a:p>
          <a:p>
            <a:pPr lvl="1"/>
            <a:r>
              <a:rPr lang="en-GB" altLang="zh-CN" sz="2000" dirty="0"/>
              <a:t>6 425-7 025 MHz, 7 025-7 125 MHz and 10.0-10.5 GHz</a:t>
            </a:r>
            <a:endParaRPr lang="en-US" sz="2000" dirty="0"/>
          </a:p>
          <a:p>
            <a:r>
              <a:rPr lang="en-US" sz="2000" dirty="0"/>
              <a:t>This WF presents updated agreements on top of the WF in [2]. The new agreements in RAN4#95e meeting are highlighted </a:t>
            </a:r>
            <a:r>
              <a:rPr lang="en-US" sz="2000" b="1" u="sng" dirty="0">
                <a:solidFill>
                  <a:srgbClr val="C00000"/>
                </a:solidFill>
              </a:rPr>
              <a:t>in red</a:t>
            </a:r>
            <a:r>
              <a:rPr lang="en-US" sz="2000" dirty="0"/>
              <a:t>.</a:t>
            </a:r>
          </a:p>
          <a:p>
            <a:r>
              <a:rPr lang="en-US" sz="2000" dirty="0"/>
              <a:t>8 discussion papers to RAN4#95e were reviewed.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BA6AB79-18D1-4C4D-9684-5F3BD6E15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(1)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CF8EBEB-210D-4438-8FFC-46293C77AD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lnSpc>
                <a:spcPct val="150000"/>
              </a:lnSpc>
              <a:buNone/>
            </a:pPr>
            <a:r>
              <a:rPr lang="en-US" altLang="zh-CN" sz="2800" dirty="0"/>
              <a:t>General parameters</a:t>
            </a:r>
            <a:endParaRPr lang="zh-CN" altLang="zh-CN" sz="2800" dirty="0"/>
          </a:p>
          <a:p>
            <a:pPr lvl="1"/>
            <a:r>
              <a:rPr lang="en-US" altLang="zh-CN" sz="2000" dirty="0"/>
              <a:t>The IMT parameters provided to ITU-R should be chosen in a pragmatic way and be simple, non-ambiguous and easy to understand and implement in a study.</a:t>
            </a:r>
            <a:endParaRPr lang="zh-CN" altLang="zh-CN" sz="2000" dirty="0"/>
          </a:p>
          <a:p>
            <a:pPr lvl="1"/>
            <a:r>
              <a:rPr lang="en-US" altLang="zh-CN" sz="2000" dirty="0"/>
              <a:t>IMT Parameters will be provided based on IMT licensed scenario.</a:t>
            </a:r>
          </a:p>
          <a:p>
            <a:pPr lvl="1"/>
            <a:r>
              <a:rPr lang="en-US" altLang="zh-CN" sz="2000" dirty="0"/>
              <a:t>Duplex mode: TDD</a:t>
            </a:r>
          </a:p>
          <a:p>
            <a:pPr lvl="1"/>
            <a:r>
              <a:rPr lang="en-US" altLang="zh-CN" sz="2000" dirty="0"/>
              <a:t>Channel bandwidth: 100MHz</a:t>
            </a:r>
          </a:p>
          <a:p>
            <a:pPr lvl="2"/>
            <a:r>
              <a:rPr lang="en-US" altLang="zh-CN" sz="1600" dirty="0"/>
              <a:t>Due to co-existence with other systems, a smaller channel bandwidth could be used in 6.425-7.125GHz.</a:t>
            </a:r>
          </a:p>
          <a:p>
            <a:pPr lvl="1"/>
            <a:r>
              <a:rPr lang="en-US" altLang="zh-CN" sz="2000" dirty="0"/>
              <a:t>Signal BW:  </a:t>
            </a:r>
            <a:r>
              <a:rPr lang="en-US" altLang="zh-CN" sz="2000" kern="100" dirty="0"/>
              <a:t>SCS x NRB(SCS) x 12 for 100MHz CBW and 30kHz SCS</a:t>
            </a:r>
            <a:endParaRPr lang="en-US" altLang="zh-CN" sz="2000" dirty="0"/>
          </a:p>
          <a:p>
            <a:pPr lvl="1"/>
            <a:r>
              <a:rPr lang="en-US" altLang="zh-CN" sz="2000" dirty="0"/>
              <a:t>SNR operating range: </a:t>
            </a:r>
            <a:r>
              <a:rPr lang="en-US" altLang="zh-CN" sz="2000" kern="100" dirty="0"/>
              <a:t>Reuse previous LS reply (RP-170021) or TR 38.803</a:t>
            </a:r>
            <a:endParaRPr lang="zh-CN" altLang="zh-CN" sz="2000" kern="100" dirty="0">
              <a:latin typeface="Times New Roman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1461758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BA6AB79-18D1-4C4D-9684-5F3BD6E15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(2)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CF8EBEB-210D-4438-8FFC-46293C77AD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5102027"/>
          </a:xfrm>
        </p:spPr>
        <p:txBody>
          <a:bodyPr/>
          <a:lstStyle/>
          <a:p>
            <a:pPr marL="0" lvl="0" indent="0">
              <a:lnSpc>
                <a:spcPct val="150000"/>
              </a:lnSpc>
              <a:buNone/>
            </a:pPr>
            <a:r>
              <a:rPr lang="en-US" altLang="zh-CN" sz="2400" dirty="0"/>
              <a:t>BS parameters for 6.425-7.125 GHz</a:t>
            </a:r>
          </a:p>
          <a:p>
            <a:pPr lvl="1"/>
            <a:r>
              <a:rPr lang="en-US" altLang="zh-CN" sz="1800" dirty="0"/>
              <a:t>ACLR/ACS/SEM/Blocking: based on simulations</a:t>
            </a:r>
          </a:p>
          <a:p>
            <a:pPr lvl="1"/>
            <a:r>
              <a:rPr lang="en-US" altLang="zh-CN" sz="1800" dirty="0"/>
              <a:t>Power dynamic range: </a:t>
            </a:r>
            <a:r>
              <a:rPr lang="en-US" altLang="zh-CN" sz="1800" dirty="0">
                <a:solidFill>
                  <a:srgbClr val="C00000"/>
                </a:solidFill>
              </a:rPr>
              <a:t>0dB</a:t>
            </a:r>
            <a:endParaRPr lang="en-US" altLang="zh-CN" sz="1400" dirty="0">
              <a:solidFill>
                <a:srgbClr val="C00000"/>
              </a:solidFill>
            </a:endParaRPr>
          </a:p>
          <a:p>
            <a:pPr lvl="1"/>
            <a:r>
              <a:rPr lang="en-US" altLang="zh-CN" sz="1800" dirty="0"/>
              <a:t>Spurious emissions: </a:t>
            </a:r>
          </a:p>
          <a:p>
            <a:pPr lvl="2"/>
            <a:r>
              <a:rPr lang="en-US" altLang="zh-CN" sz="1400" dirty="0"/>
              <a:t>Option 1: TS 38.104  clause </a:t>
            </a:r>
            <a:r>
              <a:rPr lang="it-IT" altLang="zh-CN" sz="1400" dirty="0"/>
              <a:t>6.6.5.2.1</a:t>
            </a:r>
            <a:r>
              <a:rPr lang="en-US" altLang="zh-CN" sz="1400" dirty="0"/>
              <a:t> and 9.7.5.2</a:t>
            </a:r>
          </a:p>
          <a:p>
            <a:pPr lvl="2"/>
            <a:r>
              <a:rPr lang="en-US" altLang="zh-CN" sz="1400" dirty="0"/>
              <a:t>Option 2: </a:t>
            </a:r>
          </a:p>
          <a:p>
            <a:pPr marL="457200" lvl="1" indent="0">
              <a:buNone/>
            </a:pPr>
            <a:r>
              <a:rPr lang="en-GB" sz="1100" dirty="0"/>
              <a:t>		30MHz ≤ f ≤ 1 GHz: -36dBm/100kHz</a:t>
            </a:r>
            <a:endParaRPr lang="sv-SE" sz="1100" dirty="0"/>
          </a:p>
          <a:p>
            <a:pPr marL="457200" lvl="1" indent="0">
              <a:buNone/>
            </a:pPr>
            <a:r>
              <a:rPr lang="en-GB" sz="1100" dirty="0"/>
              <a:t>		1 GHz ≤ f ≤ </a:t>
            </a:r>
            <a:r>
              <a:rPr lang="en-GB" sz="1100" dirty="0" err="1"/>
              <a:t>Fbreak</a:t>
            </a:r>
            <a:r>
              <a:rPr lang="en-GB" sz="1100" dirty="0"/>
              <a:t> : -30dBm/1MHz</a:t>
            </a:r>
            <a:endParaRPr lang="sv-SE" sz="1100" dirty="0"/>
          </a:p>
          <a:p>
            <a:pPr marL="457200" lvl="1" indent="0">
              <a:buNone/>
            </a:pPr>
            <a:r>
              <a:rPr lang="en-GB" sz="1100" dirty="0"/>
              <a:t>		</a:t>
            </a:r>
            <a:r>
              <a:rPr lang="en-GB" sz="1100" dirty="0" err="1"/>
              <a:t>Fbreak</a:t>
            </a:r>
            <a:r>
              <a:rPr lang="en-GB" sz="1100" dirty="0"/>
              <a:t> ≤ f ≤ 26 GHz: -20dBm/10MHz, with </a:t>
            </a:r>
            <a:r>
              <a:rPr lang="en-GB" sz="1100" dirty="0" err="1"/>
              <a:t>Fbreak</a:t>
            </a:r>
            <a:r>
              <a:rPr lang="en-GB" sz="1100" dirty="0"/>
              <a:t> is FFS.</a:t>
            </a:r>
            <a:endParaRPr lang="en-US" altLang="zh-CN" sz="1100" dirty="0"/>
          </a:p>
          <a:p>
            <a:pPr lvl="2"/>
            <a:r>
              <a:rPr lang="en-US" altLang="zh-CN" sz="1400" dirty="0">
                <a:solidFill>
                  <a:srgbClr val="C00000"/>
                </a:solidFill>
              </a:rPr>
              <a:t>Other options are not precluded</a:t>
            </a:r>
          </a:p>
          <a:p>
            <a:pPr lvl="1"/>
            <a:r>
              <a:rPr lang="en-US" altLang="zh-CN" sz="1800" dirty="0"/>
              <a:t>Maximum output power: </a:t>
            </a:r>
            <a:r>
              <a:rPr lang="en-US" altLang="zh-CN" sz="1800" dirty="0">
                <a:solidFill>
                  <a:srgbClr val="C00000"/>
                </a:solidFill>
              </a:rPr>
              <a:t>To be aligned with antenna characteristics</a:t>
            </a:r>
          </a:p>
          <a:p>
            <a:pPr lvl="1"/>
            <a:r>
              <a:rPr lang="en-US" altLang="zh-CN" sz="1800" dirty="0"/>
              <a:t>Average output power: N/A. </a:t>
            </a:r>
          </a:p>
          <a:p>
            <a:pPr lvl="1"/>
            <a:r>
              <a:rPr lang="en-US" altLang="zh-CN" sz="1800" dirty="0"/>
              <a:t>Noise figure: </a:t>
            </a:r>
            <a:r>
              <a:rPr lang="en-US" altLang="zh-CN" sz="1800" dirty="0">
                <a:solidFill>
                  <a:srgbClr val="C00000"/>
                </a:solidFill>
              </a:rPr>
              <a:t>6dB for WA/11dB for MR/14dB for LA</a:t>
            </a:r>
          </a:p>
          <a:p>
            <a:pPr lvl="1"/>
            <a:r>
              <a:rPr lang="en-US" altLang="zh-CN" sz="1800" dirty="0"/>
              <a:t>Reference sensitivity: Do not consider in the reply</a:t>
            </a:r>
          </a:p>
        </p:txBody>
      </p:sp>
    </p:spTree>
    <p:extLst>
      <p:ext uri="{BB962C8B-B14F-4D97-AF65-F5344CB8AC3E}">
        <p14:creationId xmlns:p14="http://schemas.microsoft.com/office/powerpoint/2010/main" val="35927400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BA6AB79-18D1-4C4D-9684-5F3BD6E15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(3)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CF8EBEB-210D-4438-8FFC-46293C77AD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79301"/>
            <a:ext cx="8229600" cy="4525963"/>
          </a:xfrm>
        </p:spPr>
        <p:txBody>
          <a:bodyPr/>
          <a:lstStyle/>
          <a:p>
            <a:pPr marL="0" lvl="0" indent="0">
              <a:lnSpc>
                <a:spcPct val="150000"/>
              </a:lnSpc>
              <a:buNone/>
            </a:pPr>
            <a:r>
              <a:rPr lang="en-US" altLang="zh-CN" sz="2400" dirty="0"/>
              <a:t>BS parameters for 10.0-10.5 GHz</a:t>
            </a:r>
          </a:p>
          <a:p>
            <a:pPr lvl="1"/>
            <a:r>
              <a:rPr lang="en-US" altLang="zh-CN" sz="1800" dirty="0"/>
              <a:t>ACLR/ACS/SEM/Blocking: based on simulations</a:t>
            </a:r>
          </a:p>
          <a:p>
            <a:pPr lvl="1"/>
            <a:r>
              <a:rPr lang="en-US" altLang="zh-CN" sz="1800" dirty="0"/>
              <a:t>Power dynamic range: </a:t>
            </a:r>
            <a:r>
              <a:rPr lang="en-US" altLang="zh-CN" sz="1800" dirty="0">
                <a:solidFill>
                  <a:srgbClr val="C00000"/>
                </a:solidFill>
              </a:rPr>
              <a:t>0dB</a:t>
            </a:r>
          </a:p>
          <a:p>
            <a:pPr lvl="1"/>
            <a:r>
              <a:rPr lang="en-US" altLang="zh-CN" sz="1800" dirty="0"/>
              <a:t>Spurious emissions: </a:t>
            </a:r>
          </a:p>
          <a:p>
            <a:pPr lvl="2"/>
            <a:r>
              <a:rPr lang="en-US" altLang="zh-CN" sz="1400" dirty="0"/>
              <a:t>Option 1: TS 38.104  clause </a:t>
            </a:r>
            <a:r>
              <a:rPr lang="it-IT" altLang="zh-CN" sz="1400" dirty="0"/>
              <a:t>6.6.5</a:t>
            </a:r>
            <a:r>
              <a:rPr lang="en-US" altLang="zh-CN" sz="1400" dirty="0"/>
              <a:t>.2.1 and 9.7.5.2</a:t>
            </a:r>
          </a:p>
          <a:p>
            <a:pPr lvl="2"/>
            <a:r>
              <a:rPr lang="en-US" altLang="zh-CN" sz="1400" dirty="0"/>
              <a:t>Option 2:</a:t>
            </a:r>
            <a:r>
              <a:rPr lang="en-US" altLang="zh-CN" sz="1200" dirty="0"/>
              <a:t> </a:t>
            </a:r>
          </a:p>
          <a:p>
            <a:pPr marL="457200" lvl="1" indent="0">
              <a:buNone/>
            </a:pPr>
            <a:r>
              <a:rPr lang="en-GB" sz="1050" dirty="0"/>
              <a:t>		30MHz ≤ f ≤ 1 GHz: -36dBm/100kHz</a:t>
            </a:r>
            <a:endParaRPr lang="sv-SE" sz="1050" dirty="0"/>
          </a:p>
          <a:p>
            <a:pPr marL="457200" lvl="1" indent="0">
              <a:buNone/>
            </a:pPr>
            <a:r>
              <a:rPr lang="en-GB" sz="1050" dirty="0"/>
              <a:t>		1 GHz ≤ f ≤ </a:t>
            </a:r>
            <a:r>
              <a:rPr lang="en-GB" sz="1050" dirty="0" err="1"/>
              <a:t>Fbreak</a:t>
            </a:r>
            <a:r>
              <a:rPr lang="en-GB" sz="1050" dirty="0"/>
              <a:t> : -30dBm/1MHz</a:t>
            </a:r>
            <a:endParaRPr lang="sv-SE" sz="1050" dirty="0"/>
          </a:p>
          <a:p>
            <a:pPr marL="457200" lvl="1" indent="0">
              <a:buNone/>
            </a:pPr>
            <a:r>
              <a:rPr lang="en-GB" sz="1050" dirty="0"/>
              <a:t>		</a:t>
            </a:r>
            <a:r>
              <a:rPr lang="en-GB" sz="1050" dirty="0" err="1"/>
              <a:t>Fbreak</a:t>
            </a:r>
            <a:r>
              <a:rPr lang="en-GB" sz="1050" dirty="0"/>
              <a:t> ≤ f ≤ 26 GHz: -20dBm/10MHz, with </a:t>
            </a:r>
            <a:r>
              <a:rPr lang="en-GB" sz="1050" dirty="0" err="1"/>
              <a:t>Fbreak</a:t>
            </a:r>
            <a:r>
              <a:rPr lang="en-GB" sz="1050" dirty="0"/>
              <a:t> is FFS</a:t>
            </a:r>
            <a:endParaRPr lang="en-US" altLang="zh-CN" sz="1400" dirty="0"/>
          </a:p>
          <a:p>
            <a:pPr lvl="2"/>
            <a:r>
              <a:rPr lang="en-US" altLang="zh-CN" sz="1400" dirty="0">
                <a:solidFill>
                  <a:srgbClr val="C00000"/>
                </a:solidFill>
              </a:rPr>
              <a:t>Other options are not precluded</a:t>
            </a:r>
          </a:p>
          <a:p>
            <a:pPr lvl="1"/>
            <a:r>
              <a:rPr lang="en-US" altLang="zh-CN" sz="1800" dirty="0"/>
              <a:t>Maximum output power: </a:t>
            </a:r>
            <a:r>
              <a:rPr lang="en-US" altLang="zh-CN" sz="1800" dirty="0">
                <a:solidFill>
                  <a:srgbClr val="C00000"/>
                </a:solidFill>
              </a:rPr>
              <a:t>To be aligned with antenna characteristics </a:t>
            </a:r>
            <a:endParaRPr lang="en-US" altLang="zh-CN" sz="1800" dirty="0"/>
          </a:p>
          <a:p>
            <a:pPr lvl="1"/>
            <a:r>
              <a:rPr lang="en-US" altLang="zh-CN" sz="1800" dirty="0"/>
              <a:t>Average output power: N/A. </a:t>
            </a:r>
          </a:p>
          <a:p>
            <a:pPr lvl="1"/>
            <a:r>
              <a:rPr lang="en-US" altLang="zh-CN" sz="1800" dirty="0"/>
              <a:t>Noise figure: : </a:t>
            </a:r>
            <a:r>
              <a:rPr lang="en-US" altLang="zh-CN" sz="1800" dirty="0">
                <a:solidFill>
                  <a:srgbClr val="C00000"/>
                </a:solidFill>
              </a:rPr>
              <a:t>7dB for WA/12dB for MR/15dB for LA</a:t>
            </a:r>
          </a:p>
          <a:p>
            <a:pPr lvl="1"/>
            <a:r>
              <a:rPr lang="en-US" altLang="zh-CN" sz="1800" dirty="0"/>
              <a:t>Reference sensitivity: Do not consider in the reply</a:t>
            </a:r>
          </a:p>
        </p:txBody>
      </p:sp>
    </p:spTree>
    <p:extLst>
      <p:ext uri="{BB962C8B-B14F-4D97-AF65-F5344CB8AC3E}">
        <p14:creationId xmlns:p14="http://schemas.microsoft.com/office/powerpoint/2010/main" val="3006357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BA6AB79-18D1-4C4D-9684-5F3BD6E15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(4)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CF8EBEB-210D-4438-8FFC-46293C77AD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txBody>
          <a:bodyPr/>
          <a:lstStyle/>
          <a:p>
            <a:pPr marL="0" lvl="0" indent="0">
              <a:lnSpc>
                <a:spcPct val="150000"/>
              </a:lnSpc>
              <a:buNone/>
            </a:pPr>
            <a:r>
              <a:rPr lang="en-US" altLang="zh-CN" sz="2400" dirty="0"/>
              <a:t>UE parameters for 6.425-7.125 GHz</a:t>
            </a:r>
          </a:p>
          <a:p>
            <a:pPr lvl="1"/>
            <a:r>
              <a:rPr lang="en-US" altLang="zh-CN" sz="1800" dirty="0"/>
              <a:t>ACLR/ACS/SEM: based on simulations</a:t>
            </a:r>
          </a:p>
          <a:p>
            <a:pPr lvl="1"/>
            <a:r>
              <a:rPr lang="en-US" altLang="zh-CN" sz="1800" dirty="0"/>
              <a:t>Maximum output power: 23dBm, FFS on 20dBm</a:t>
            </a:r>
          </a:p>
          <a:p>
            <a:pPr lvl="1"/>
            <a:r>
              <a:rPr lang="en-US" altLang="zh-CN" sz="1800" dirty="0"/>
              <a:t>Noise figure: 9dB</a:t>
            </a:r>
          </a:p>
          <a:p>
            <a:pPr lvl="1"/>
            <a:r>
              <a:rPr lang="en-US" altLang="zh-CN" sz="1800" dirty="0"/>
              <a:t>Power dynamic range: </a:t>
            </a:r>
            <a:r>
              <a:rPr lang="en-US" altLang="zh-CN" sz="1800" dirty="0">
                <a:solidFill>
                  <a:srgbClr val="C00000"/>
                </a:solidFill>
              </a:rPr>
              <a:t>56dB (for 100MHz channel BW)</a:t>
            </a:r>
          </a:p>
          <a:p>
            <a:pPr lvl="1"/>
            <a:r>
              <a:rPr lang="en-US" altLang="zh-CN" sz="1800" dirty="0"/>
              <a:t>Spurious emissions: </a:t>
            </a:r>
          </a:p>
          <a:p>
            <a:pPr marL="0" indent="0">
              <a:buNone/>
            </a:pPr>
            <a:r>
              <a:rPr lang="en-GB" altLang="zh-CN" sz="1400" dirty="0"/>
              <a:t>                   30MHz ≤ </a:t>
            </a:r>
            <a:r>
              <a:rPr lang="en-GB" altLang="zh-CN" sz="1400" i="1" dirty="0"/>
              <a:t>f </a:t>
            </a:r>
            <a:r>
              <a:rPr lang="en-GB" altLang="zh-CN" sz="1400" dirty="0"/>
              <a:t>≤ 1 GHz: -36dBm/100kHz</a:t>
            </a:r>
            <a:endParaRPr lang="zh-CN" altLang="zh-CN" sz="1400" dirty="0"/>
          </a:p>
          <a:p>
            <a:pPr marL="0" indent="0">
              <a:buNone/>
            </a:pPr>
            <a:r>
              <a:rPr lang="en-GB" altLang="zh-CN" sz="1400" dirty="0"/>
              <a:t>                   1 GHz ≤ </a:t>
            </a:r>
            <a:r>
              <a:rPr lang="en-GB" altLang="zh-CN" sz="1400" i="1" dirty="0"/>
              <a:t>f</a:t>
            </a:r>
            <a:r>
              <a:rPr lang="en-GB" altLang="zh-CN" sz="1400" dirty="0"/>
              <a:t> ≤ 26 GHz: -30dBm/1MHz</a:t>
            </a:r>
            <a:endParaRPr lang="en-US" altLang="zh-CN" sz="1400" dirty="0"/>
          </a:p>
          <a:p>
            <a:pPr lvl="1"/>
            <a:r>
              <a:rPr lang="en-US" altLang="zh-CN" sz="1800" dirty="0"/>
              <a:t>Average output power: N/A. </a:t>
            </a:r>
          </a:p>
          <a:p>
            <a:pPr lvl="1"/>
            <a:r>
              <a:rPr lang="en-US" altLang="zh-CN" sz="1800" dirty="0"/>
              <a:t>Blocking: </a:t>
            </a:r>
          </a:p>
          <a:p>
            <a:pPr lvl="2"/>
            <a:r>
              <a:rPr lang="en-US" altLang="zh-CN" sz="1400" dirty="0"/>
              <a:t>Option 1: 38.101</a:t>
            </a:r>
          </a:p>
          <a:p>
            <a:pPr lvl="2"/>
            <a:r>
              <a:rPr lang="en-US" altLang="zh-CN" sz="1400" dirty="0"/>
              <a:t>Option 2: FFS</a:t>
            </a:r>
          </a:p>
          <a:p>
            <a:pPr lvl="1"/>
            <a:r>
              <a:rPr lang="en-US" altLang="zh-CN" sz="1800" dirty="0"/>
              <a:t>Reference sensitivity: Do not consider in the reply</a:t>
            </a:r>
          </a:p>
        </p:txBody>
      </p:sp>
    </p:spTree>
    <p:extLst>
      <p:ext uri="{BB962C8B-B14F-4D97-AF65-F5344CB8AC3E}">
        <p14:creationId xmlns:p14="http://schemas.microsoft.com/office/powerpoint/2010/main" val="33206171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BA6AB79-18D1-4C4D-9684-5F3BD6E15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(5)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CF8EBEB-210D-4438-8FFC-46293C77AD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/>
              <a:t>UE parameters for 10.0-10.5 GHz</a:t>
            </a:r>
          </a:p>
          <a:p>
            <a:pPr lvl="1"/>
            <a:r>
              <a:rPr lang="en-US" altLang="zh-CN" sz="1800" dirty="0"/>
              <a:t>ACLR/ACS/SEM: based on simulations</a:t>
            </a:r>
          </a:p>
          <a:p>
            <a:pPr lvl="1"/>
            <a:r>
              <a:rPr lang="en-US" altLang="zh-CN" sz="1800" dirty="0"/>
              <a:t>Maximum output power: 23dBm, FFS on 20dBm</a:t>
            </a:r>
          </a:p>
          <a:p>
            <a:pPr lvl="1"/>
            <a:r>
              <a:rPr lang="en-US" altLang="zh-CN" sz="1800" dirty="0"/>
              <a:t>Noise figure: 9dB</a:t>
            </a:r>
          </a:p>
          <a:p>
            <a:pPr lvl="1"/>
            <a:r>
              <a:rPr lang="en-US" altLang="zh-CN" sz="1800" dirty="0"/>
              <a:t>Power dynamic range: </a:t>
            </a:r>
            <a:r>
              <a:rPr lang="en-US" altLang="zh-CN" sz="1800" dirty="0">
                <a:solidFill>
                  <a:srgbClr val="C00000"/>
                </a:solidFill>
              </a:rPr>
              <a:t>56dB (for 100MHz channel BW)</a:t>
            </a:r>
          </a:p>
          <a:p>
            <a:pPr lvl="1"/>
            <a:r>
              <a:rPr lang="en-US" altLang="zh-CN" sz="1800" dirty="0"/>
              <a:t>Spurious emissions: </a:t>
            </a:r>
          </a:p>
          <a:p>
            <a:pPr marL="0" indent="0">
              <a:buNone/>
            </a:pPr>
            <a:r>
              <a:rPr lang="en-GB" altLang="zh-CN" sz="1400" dirty="0"/>
              <a:t>                   30MHz ≤ f ≤ 1 GHz: -36dBm/100kHz</a:t>
            </a:r>
            <a:endParaRPr lang="zh-CN" altLang="zh-CN" sz="1400" dirty="0"/>
          </a:p>
          <a:p>
            <a:pPr marL="0" indent="0">
              <a:buNone/>
            </a:pPr>
            <a:r>
              <a:rPr lang="en-GB" altLang="zh-CN" sz="1400" dirty="0"/>
              <a:t>                   1 GHz ≤ f ≤ 26 GHz: -30dBm/1MHz</a:t>
            </a:r>
            <a:endParaRPr lang="en-US" altLang="zh-CN" sz="1400" dirty="0"/>
          </a:p>
          <a:p>
            <a:pPr lvl="1"/>
            <a:r>
              <a:rPr lang="en-US" altLang="zh-CN" sz="1800" dirty="0"/>
              <a:t>Average output power: N/A. </a:t>
            </a:r>
          </a:p>
          <a:p>
            <a:pPr lvl="1"/>
            <a:r>
              <a:rPr lang="en-US" altLang="zh-CN" sz="1800" dirty="0"/>
              <a:t>Blocking: </a:t>
            </a:r>
          </a:p>
          <a:p>
            <a:pPr lvl="2"/>
            <a:r>
              <a:rPr lang="en-US" altLang="zh-CN" sz="1400" dirty="0"/>
              <a:t>Option 1: 38.101</a:t>
            </a:r>
          </a:p>
          <a:p>
            <a:pPr lvl="2"/>
            <a:r>
              <a:rPr lang="en-US" altLang="zh-CN" sz="1400" dirty="0"/>
              <a:t>Option 2: FFS</a:t>
            </a:r>
          </a:p>
          <a:p>
            <a:pPr lvl="1"/>
            <a:r>
              <a:rPr lang="en-US" altLang="zh-CN" sz="1800" dirty="0"/>
              <a:t>Reference sensitivity: Do not consider in the reply</a:t>
            </a:r>
          </a:p>
        </p:txBody>
      </p:sp>
    </p:spTree>
    <p:extLst>
      <p:ext uri="{BB962C8B-B14F-4D97-AF65-F5344CB8AC3E}">
        <p14:creationId xmlns:p14="http://schemas.microsoft.com/office/powerpoint/2010/main" val="1296820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noProof="0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en-US" sz="1800" noProof="0" dirty="0"/>
          </a:p>
          <a:p>
            <a:pPr>
              <a:buFont typeface="Arial" charset="0"/>
              <a:buChar char="•"/>
              <a:defRPr/>
            </a:pPr>
            <a:endParaRPr lang="en-US" sz="1800" noProof="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251520" y="1340768"/>
            <a:ext cx="8641208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/>
            </a:pPr>
            <a:r>
              <a:rPr lang="en-US" altLang="zh-CN" sz="1800" dirty="0"/>
              <a:t>RP-200042, “LS on parameters of terrestrial component of IMT for sharing and compatibility studies in preparation for WRC-23” (ITU-R WP5D).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800" dirty="0"/>
              <a:t>R4-2005733, </a:t>
            </a:r>
            <a:r>
              <a:rPr lang="en-GB" altLang="zh-CN" sz="1800" dirty="0"/>
              <a:t>WF on BS and UE IMT parameters for the SI on 6.425-7.125GHz and 10.0-10.5GHz</a:t>
            </a:r>
            <a:r>
              <a:rPr lang="en-US" sz="1800" dirty="0"/>
              <a:t>, CATT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800" dirty="0"/>
              <a:t>R4-2006286, </a:t>
            </a:r>
            <a:r>
              <a:rPr lang="en-US" altLang="zh-CN" sz="1800" dirty="0"/>
              <a:t>BS parameters for frequency ranges 6.425-7.125GHz and 10.0-10.5GHz, CATT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800" dirty="0"/>
              <a:t>R4-2007306, </a:t>
            </a:r>
            <a:r>
              <a:rPr lang="en-US" altLang="zh-CN" sz="1800" dirty="0"/>
              <a:t>UE IMT technology related parameters, Huawei, </a:t>
            </a:r>
            <a:r>
              <a:rPr lang="en-US" altLang="zh-CN" sz="1800" dirty="0" err="1"/>
              <a:t>HiSilicon</a:t>
            </a:r>
            <a:endParaRPr lang="en-US" altLang="zh-CN" sz="1800" dirty="0"/>
          </a:p>
          <a:p>
            <a:pPr marL="457200" indent="-457200">
              <a:buFont typeface="+mj-lt"/>
              <a:buAutoNum type="arabicPeriod"/>
            </a:pPr>
            <a:r>
              <a:rPr lang="en-US" altLang="zh-CN" sz="1800" dirty="0"/>
              <a:t>R4-2007511, SI on IMT parameters - UE parameters for 6.425-7.025GHz / 7.025-7.125 / 10.0 – 10.5 GHz, Ericsson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CN" sz="1800" dirty="0"/>
              <a:t>R4-2007514, TP to TR for SI on IMT parameters - UE parameters, Ericsson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CN" sz="1800" dirty="0"/>
              <a:t>R4-2006287, UE parameters for frequency ranges 6.425-7.125GHz and 10.0-10.5GHz, CATT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CN" sz="1800" dirty="0"/>
              <a:t>R4-2007307, BS IMT technology related parameters, Huawei, </a:t>
            </a:r>
            <a:r>
              <a:rPr lang="en-US" altLang="zh-CN" sz="1800" dirty="0" err="1"/>
              <a:t>HiSilicon</a:t>
            </a:r>
            <a:endParaRPr lang="en-US" altLang="zh-CN" sz="1800" dirty="0"/>
          </a:p>
          <a:p>
            <a:pPr marL="457200" indent="-457200">
              <a:buFont typeface="+mj-lt"/>
              <a:buAutoNum type="arabicPeriod"/>
            </a:pPr>
            <a:r>
              <a:rPr lang="en-US" altLang="zh-CN" sz="1800" dirty="0"/>
              <a:t>R4-2007510, SI on IMT parameters - BS parameters for 6.425-7.025GHz / 7.025-7.125 / 10.0 – 10.5 GHz, Ericsson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CN" sz="1800" dirty="0"/>
              <a:t>R4-2007513, TP to TR for SI on IMT parameters - BS parameters, Ericsson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4066595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32567</TotalTime>
  <Words>567</Words>
  <Application>Microsoft Office PowerPoint</Application>
  <PresentationFormat>全屏显示(4:3)</PresentationFormat>
  <Paragraphs>92</Paragraphs>
  <Slides>8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WF on BS and UE IMT parameters for the SI on 6.425-7.125GHz and 10.0-10.5GHz</vt:lpstr>
      <vt:lpstr>Background</vt:lpstr>
      <vt:lpstr>Agreements (1)</vt:lpstr>
      <vt:lpstr>Agreements (2)</vt:lpstr>
      <vt:lpstr>Agreements (3)</vt:lpstr>
      <vt:lpstr>Agreements (4)</vt:lpstr>
      <vt:lpstr>Agreements (5)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Saynajakangas, Tuomo (Nokia - FI/Oulu)</dc:creator>
  <cp:lastModifiedBy>CATT</cp:lastModifiedBy>
  <cp:revision>385</cp:revision>
  <dcterms:created xsi:type="dcterms:W3CDTF">2014-03-20T14:32:54Z</dcterms:created>
  <dcterms:modified xsi:type="dcterms:W3CDTF">2020-06-04T23:32:50Z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1587949173</vt:lpwstr>
  </property>
</Properties>
</file>