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27"/>
  </p:notesMasterIdLst>
  <p:sldIdLst>
    <p:sldId id="256" r:id="rId7"/>
    <p:sldId id="332" r:id="rId8"/>
    <p:sldId id="333" r:id="rId9"/>
    <p:sldId id="334" r:id="rId10"/>
    <p:sldId id="335" r:id="rId11"/>
    <p:sldId id="336" r:id="rId12"/>
    <p:sldId id="356" r:id="rId13"/>
    <p:sldId id="338" r:id="rId14"/>
    <p:sldId id="339" r:id="rId15"/>
    <p:sldId id="330" r:id="rId16"/>
    <p:sldId id="340" r:id="rId17"/>
    <p:sldId id="341" r:id="rId18"/>
    <p:sldId id="342" r:id="rId19"/>
    <p:sldId id="353" r:id="rId20"/>
    <p:sldId id="343" r:id="rId21"/>
    <p:sldId id="344" r:id="rId22"/>
    <p:sldId id="345" r:id="rId23"/>
    <p:sldId id="346" r:id="rId24"/>
    <p:sldId id="348" r:id="rId25"/>
    <p:sldId id="349"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 id="2" name="Moderator" initials="AM" lastIdx="1" clrIdx="1">
    <p:extLst>
      <p:ext uri="{19B8F6BF-5375-455C-9EA6-DF929625EA0E}">
        <p15:presenceInfo xmlns:p15="http://schemas.microsoft.com/office/powerpoint/2012/main" userId="Moderator" providerId="None"/>
      </p:ext>
    </p:extLst>
  </p:cmAuthor>
  <p:cmAuthor id="3" name="Mueller, Axel (Nokia - FR/Paris-Saclay)" initials="MA(-F" lastIdx="1" clrIdx="2">
    <p:extLst>
      <p:ext uri="{19B8F6BF-5375-455C-9EA6-DF929625EA0E}">
        <p15:presenceInfo xmlns:p15="http://schemas.microsoft.com/office/powerpoint/2012/main" userId="S::axel.mueller@nokia-bell-labs.com::6b065ed8-40bf-4bd7-b1e4-242bb2fb76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48" autoAdjust="0"/>
    <p:restoredTop sz="91728" autoAdjust="0"/>
  </p:normalViewPr>
  <p:slideViewPr>
    <p:cSldViewPr>
      <p:cViewPr varScale="1">
        <p:scale>
          <a:sx n="101" d="100"/>
          <a:sy n="101" d="100"/>
        </p:scale>
        <p:origin x="239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0D1FA69D-74CD-4F0F-8317-9FA089250CB3}"/>
    <pc:docChg chg="undo custSel addSld delSld modSld">
      <pc:chgData name="Mueller, Axel (Nokia - FR/Paris-Saclay)" userId="6b065ed8-40bf-4bd7-b1e4-242bb2fb76f9" providerId="ADAL" clId="{0D1FA69D-74CD-4F0F-8317-9FA089250CB3}" dt="2020-06-04T01:15:08.007" v="463" actId="2696"/>
      <pc:docMkLst>
        <pc:docMk/>
      </pc:docMkLst>
      <pc:sldChg chg="modSp">
        <pc:chgData name="Mueller, Axel (Nokia - FR/Paris-Saclay)" userId="6b065ed8-40bf-4bd7-b1e4-242bb2fb76f9" providerId="ADAL" clId="{0D1FA69D-74CD-4F0F-8317-9FA089250CB3}" dt="2020-06-04T00:50:59.291" v="0" actId="6549"/>
        <pc:sldMkLst>
          <pc:docMk/>
          <pc:sldMk cId="3181677693" sldId="256"/>
        </pc:sldMkLst>
        <pc:spChg chg="mod">
          <ac:chgData name="Mueller, Axel (Nokia - FR/Paris-Saclay)" userId="6b065ed8-40bf-4bd7-b1e4-242bb2fb76f9" providerId="ADAL" clId="{0D1FA69D-74CD-4F0F-8317-9FA089250CB3}" dt="2020-06-04T00:50:59.291" v="0" actId="6549"/>
          <ac:spMkLst>
            <pc:docMk/>
            <pc:sldMk cId="3181677693" sldId="256"/>
            <ac:spMk id="5" creationId="{00000000-0000-0000-0000-000000000000}"/>
          </ac:spMkLst>
        </pc:spChg>
      </pc:sldChg>
      <pc:sldChg chg="modSp">
        <pc:chgData name="Mueller, Axel (Nokia - FR/Paris-Saclay)" userId="6b065ed8-40bf-4bd7-b1e4-242bb2fb76f9" providerId="ADAL" clId="{0D1FA69D-74CD-4F0F-8317-9FA089250CB3}" dt="2020-06-04T00:52:35.937" v="23" actId="6549"/>
        <pc:sldMkLst>
          <pc:docMk/>
          <pc:sldMk cId="3723471719" sldId="334"/>
        </pc:sldMkLst>
        <pc:spChg chg="mod">
          <ac:chgData name="Mueller, Axel (Nokia - FR/Paris-Saclay)" userId="6b065ed8-40bf-4bd7-b1e4-242bb2fb76f9" providerId="ADAL" clId="{0D1FA69D-74CD-4F0F-8317-9FA089250CB3}" dt="2020-06-04T00:52:35.937" v="23" actId="6549"/>
          <ac:spMkLst>
            <pc:docMk/>
            <pc:sldMk cId="3723471719" sldId="334"/>
            <ac:spMk id="3" creationId="{CEEE3967-5931-4678-811B-C8B43E27CAD1}"/>
          </ac:spMkLst>
        </pc:spChg>
      </pc:sldChg>
      <pc:sldChg chg="modSp">
        <pc:chgData name="Mueller, Axel (Nokia - FR/Paris-Saclay)" userId="6b065ed8-40bf-4bd7-b1e4-242bb2fb76f9" providerId="ADAL" clId="{0D1FA69D-74CD-4F0F-8317-9FA089250CB3}" dt="2020-06-04T00:54:57.224" v="115" actId="20577"/>
        <pc:sldMkLst>
          <pc:docMk/>
          <pc:sldMk cId="2753784833" sldId="335"/>
        </pc:sldMkLst>
        <pc:spChg chg="mod">
          <ac:chgData name="Mueller, Axel (Nokia - FR/Paris-Saclay)" userId="6b065ed8-40bf-4bd7-b1e4-242bb2fb76f9" providerId="ADAL" clId="{0D1FA69D-74CD-4F0F-8317-9FA089250CB3}" dt="2020-06-04T00:54:57.224" v="115" actId="20577"/>
          <ac:spMkLst>
            <pc:docMk/>
            <pc:sldMk cId="2753784833" sldId="335"/>
            <ac:spMk id="3" creationId="{BE5F62D7-4E30-48AD-8AB2-8D4B95BC95F1}"/>
          </ac:spMkLst>
        </pc:spChg>
      </pc:sldChg>
      <pc:sldChg chg="modSp">
        <pc:chgData name="Mueller, Axel (Nokia - FR/Paris-Saclay)" userId="6b065ed8-40bf-4bd7-b1e4-242bb2fb76f9" providerId="ADAL" clId="{0D1FA69D-74CD-4F0F-8317-9FA089250CB3}" dt="2020-06-04T00:56:31.248" v="179" actId="20577"/>
        <pc:sldMkLst>
          <pc:docMk/>
          <pc:sldMk cId="2534444611" sldId="336"/>
        </pc:sldMkLst>
        <pc:spChg chg="mod">
          <ac:chgData name="Mueller, Axel (Nokia - FR/Paris-Saclay)" userId="6b065ed8-40bf-4bd7-b1e4-242bb2fb76f9" providerId="ADAL" clId="{0D1FA69D-74CD-4F0F-8317-9FA089250CB3}" dt="2020-06-04T00:56:31.248" v="179" actId="20577"/>
          <ac:spMkLst>
            <pc:docMk/>
            <pc:sldMk cId="2534444611" sldId="336"/>
            <ac:spMk id="3" creationId="{84CB7D2A-8041-43B2-84F8-ED9596360AD9}"/>
          </ac:spMkLst>
        </pc:spChg>
      </pc:sldChg>
      <pc:sldChg chg="modSp">
        <pc:chgData name="Mueller, Axel (Nokia - FR/Paris-Saclay)" userId="6b065ed8-40bf-4bd7-b1e4-242bb2fb76f9" providerId="ADAL" clId="{0D1FA69D-74CD-4F0F-8317-9FA089250CB3}" dt="2020-06-04T01:00:09.416" v="238" actId="1076"/>
        <pc:sldMkLst>
          <pc:docMk/>
          <pc:sldMk cId="2571750554" sldId="338"/>
        </pc:sldMkLst>
        <pc:spChg chg="mod">
          <ac:chgData name="Mueller, Axel (Nokia - FR/Paris-Saclay)" userId="6b065ed8-40bf-4bd7-b1e4-242bb2fb76f9" providerId="ADAL" clId="{0D1FA69D-74CD-4F0F-8317-9FA089250CB3}" dt="2020-06-04T01:00:05.509" v="237" actId="6549"/>
          <ac:spMkLst>
            <pc:docMk/>
            <pc:sldMk cId="2571750554" sldId="338"/>
            <ac:spMk id="3" creationId="{3A1A1A74-3DD3-448F-9B5C-3DAFA0BEB8B4}"/>
          </ac:spMkLst>
        </pc:spChg>
        <pc:graphicFrameChg chg="mod modGraphic">
          <ac:chgData name="Mueller, Axel (Nokia - FR/Paris-Saclay)" userId="6b065ed8-40bf-4bd7-b1e4-242bb2fb76f9" providerId="ADAL" clId="{0D1FA69D-74CD-4F0F-8317-9FA089250CB3}" dt="2020-06-04T01:00:09.416" v="238" actId="1076"/>
          <ac:graphicFrameMkLst>
            <pc:docMk/>
            <pc:sldMk cId="2571750554" sldId="338"/>
            <ac:graphicFrameMk id="7" creationId="{67497ADA-9ED5-4A52-8FDE-F52C9C1B0E63}"/>
          </ac:graphicFrameMkLst>
        </pc:graphicFrameChg>
      </pc:sldChg>
      <pc:sldChg chg="modSp">
        <pc:chgData name="Mueller, Axel (Nokia - FR/Paris-Saclay)" userId="6b065ed8-40bf-4bd7-b1e4-242bb2fb76f9" providerId="ADAL" clId="{0D1FA69D-74CD-4F0F-8317-9FA089250CB3}" dt="2020-06-04T01:00:29.747" v="241" actId="20577"/>
        <pc:sldMkLst>
          <pc:docMk/>
          <pc:sldMk cId="2170918088" sldId="339"/>
        </pc:sldMkLst>
        <pc:spChg chg="mod">
          <ac:chgData name="Mueller, Axel (Nokia - FR/Paris-Saclay)" userId="6b065ed8-40bf-4bd7-b1e4-242bb2fb76f9" providerId="ADAL" clId="{0D1FA69D-74CD-4F0F-8317-9FA089250CB3}" dt="2020-06-04T01:00:29.747" v="241" actId="20577"/>
          <ac:spMkLst>
            <pc:docMk/>
            <pc:sldMk cId="2170918088" sldId="339"/>
            <ac:spMk id="3" creationId="{3523B550-7350-4F48-9C53-EF7F1FDEF3BC}"/>
          </ac:spMkLst>
        </pc:spChg>
      </pc:sldChg>
      <pc:sldChg chg="modSp">
        <pc:chgData name="Mueller, Axel (Nokia - FR/Paris-Saclay)" userId="6b065ed8-40bf-4bd7-b1e4-242bb2fb76f9" providerId="ADAL" clId="{0D1FA69D-74CD-4F0F-8317-9FA089250CB3}" dt="2020-06-04T01:07:07.829" v="309" actId="113"/>
        <pc:sldMkLst>
          <pc:docMk/>
          <pc:sldMk cId="259098956" sldId="341"/>
        </pc:sldMkLst>
        <pc:spChg chg="mod">
          <ac:chgData name="Mueller, Axel (Nokia - FR/Paris-Saclay)" userId="6b065ed8-40bf-4bd7-b1e4-242bb2fb76f9" providerId="ADAL" clId="{0D1FA69D-74CD-4F0F-8317-9FA089250CB3}" dt="2020-06-04T01:07:07.829" v="309" actId="113"/>
          <ac:spMkLst>
            <pc:docMk/>
            <pc:sldMk cId="259098956" sldId="341"/>
            <ac:spMk id="3" creationId="{90FEB1A2-A710-404D-BD87-270271DA8607}"/>
          </ac:spMkLst>
        </pc:spChg>
      </pc:sldChg>
      <pc:sldChg chg="modSp">
        <pc:chgData name="Mueller, Axel (Nokia - FR/Paris-Saclay)" userId="6b065ed8-40bf-4bd7-b1e4-242bb2fb76f9" providerId="ADAL" clId="{0D1FA69D-74CD-4F0F-8317-9FA089250CB3}" dt="2020-06-04T01:03:06.095" v="270" actId="6549"/>
        <pc:sldMkLst>
          <pc:docMk/>
          <pc:sldMk cId="3795300960" sldId="342"/>
        </pc:sldMkLst>
        <pc:spChg chg="mod">
          <ac:chgData name="Mueller, Axel (Nokia - FR/Paris-Saclay)" userId="6b065ed8-40bf-4bd7-b1e4-242bb2fb76f9" providerId="ADAL" clId="{0D1FA69D-74CD-4F0F-8317-9FA089250CB3}" dt="2020-06-04T01:01:44.606" v="251" actId="20577"/>
          <ac:spMkLst>
            <pc:docMk/>
            <pc:sldMk cId="3795300960" sldId="342"/>
            <ac:spMk id="2" creationId="{E8FE4DA5-085E-49E4-893D-2517E8D40A44}"/>
          </ac:spMkLst>
        </pc:spChg>
        <pc:spChg chg="mod">
          <ac:chgData name="Mueller, Axel (Nokia - FR/Paris-Saclay)" userId="6b065ed8-40bf-4bd7-b1e4-242bb2fb76f9" providerId="ADAL" clId="{0D1FA69D-74CD-4F0F-8317-9FA089250CB3}" dt="2020-06-04T01:03:06.095" v="270" actId="6549"/>
          <ac:spMkLst>
            <pc:docMk/>
            <pc:sldMk cId="3795300960" sldId="342"/>
            <ac:spMk id="3" creationId="{90FEB1A2-A710-404D-BD87-270271DA8607}"/>
          </ac:spMkLst>
        </pc:spChg>
        <pc:graphicFrameChg chg="mod">
          <ac:chgData name="Mueller, Axel (Nokia - FR/Paris-Saclay)" userId="6b065ed8-40bf-4bd7-b1e4-242bb2fb76f9" providerId="ADAL" clId="{0D1FA69D-74CD-4F0F-8317-9FA089250CB3}" dt="2020-06-04T01:02:50.369" v="267" actId="1076"/>
          <ac:graphicFrameMkLst>
            <pc:docMk/>
            <pc:sldMk cId="3795300960" sldId="342"/>
            <ac:graphicFrameMk id="5" creationId="{CBAE683F-8501-4D2D-9F1E-0EE825854B00}"/>
          </ac:graphicFrameMkLst>
        </pc:graphicFrameChg>
        <pc:graphicFrameChg chg="mod">
          <ac:chgData name="Mueller, Axel (Nokia - FR/Paris-Saclay)" userId="6b065ed8-40bf-4bd7-b1e4-242bb2fb76f9" providerId="ADAL" clId="{0D1FA69D-74CD-4F0F-8317-9FA089250CB3}" dt="2020-06-04T01:02:58.411" v="269" actId="1076"/>
          <ac:graphicFrameMkLst>
            <pc:docMk/>
            <pc:sldMk cId="3795300960" sldId="342"/>
            <ac:graphicFrameMk id="6" creationId="{B9FEB569-F393-4568-A063-557947051E99}"/>
          </ac:graphicFrameMkLst>
        </pc:graphicFrameChg>
        <pc:graphicFrameChg chg="mod">
          <ac:chgData name="Mueller, Axel (Nokia - FR/Paris-Saclay)" userId="6b065ed8-40bf-4bd7-b1e4-242bb2fb76f9" providerId="ADAL" clId="{0D1FA69D-74CD-4F0F-8317-9FA089250CB3}" dt="2020-06-04T01:02:53.688" v="268" actId="1076"/>
          <ac:graphicFrameMkLst>
            <pc:docMk/>
            <pc:sldMk cId="3795300960" sldId="342"/>
            <ac:graphicFrameMk id="8" creationId="{03CE4191-F817-40E7-8D61-8E1069E60A7D}"/>
          </ac:graphicFrameMkLst>
        </pc:graphicFrameChg>
      </pc:sldChg>
      <pc:sldChg chg="modSp">
        <pc:chgData name="Mueller, Axel (Nokia - FR/Paris-Saclay)" userId="6b065ed8-40bf-4bd7-b1e4-242bb2fb76f9" providerId="ADAL" clId="{0D1FA69D-74CD-4F0F-8317-9FA089250CB3}" dt="2020-06-04T01:05:44.570" v="308" actId="6549"/>
        <pc:sldMkLst>
          <pc:docMk/>
          <pc:sldMk cId="2961382612" sldId="343"/>
        </pc:sldMkLst>
        <pc:spChg chg="mod">
          <ac:chgData name="Mueller, Axel (Nokia - FR/Paris-Saclay)" userId="6b065ed8-40bf-4bd7-b1e4-242bb2fb76f9" providerId="ADAL" clId="{0D1FA69D-74CD-4F0F-8317-9FA089250CB3}" dt="2020-06-04T01:05:44.570" v="308" actId="6549"/>
          <ac:spMkLst>
            <pc:docMk/>
            <pc:sldMk cId="2961382612" sldId="343"/>
            <ac:spMk id="3" creationId="{90FEB1A2-A710-404D-BD87-270271DA8607}"/>
          </ac:spMkLst>
        </pc:spChg>
      </pc:sldChg>
      <pc:sldChg chg="modSp">
        <pc:chgData name="Mueller, Axel (Nokia - FR/Paris-Saclay)" userId="6b065ed8-40bf-4bd7-b1e4-242bb2fb76f9" providerId="ADAL" clId="{0D1FA69D-74CD-4F0F-8317-9FA089250CB3}" dt="2020-06-04T01:10:23.461" v="413" actId="6549"/>
        <pc:sldMkLst>
          <pc:docMk/>
          <pc:sldMk cId="260722815" sldId="345"/>
        </pc:sldMkLst>
        <pc:spChg chg="mod">
          <ac:chgData name="Mueller, Axel (Nokia - FR/Paris-Saclay)" userId="6b065ed8-40bf-4bd7-b1e4-242bb2fb76f9" providerId="ADAL" clId="{0D1FA69D-74CD-4F0F-8317-9FA089250CB3}" dt="2020-06-04T01:10:23.461" v="413" actId="6549"/>
          <ac:spMkLst>
            <pc:docMk/>
            <pc:sldMk cId="260722815" sldId="345"/>
            <ac:spMk id="3" creationId="{90FEB1A2-A710-404D-BD87-270271DA8607}"/>
          </ac:spMkLst>
        </pc:spChg>
      </pc:sldChg>
      <pc:sldChg chg="modSp">
        <pc:chgData name="Mueller, Axel (Nokia - FR/Paris-Saclay)" userId="6b065ed8-40bf-4bd7-b1e4-242bb2fb76f9" providerId="ADAL" clId="{0D1FA69D-74CD-4F0F-8317-9FA089250CB3}" dt="2020-06-04T01:11:28.639" v="439" actId="20577"/>
        <pc:sldMkLst>
          <pc:docMk/>
          <pc:sldMk cId="4157386101" sldId="346"/>
        </pc:sldMkLst>
        <pc:spChg chg="mod">
          <ac:chgData name="Mueller, Axel (Nokia - FR/Paris-Saclay)" userId="6b065ed8-40bf-4bd7-b1e4-242bb2fb76f9" providerId="ADAL" clId="{0D1FA69D-74CD-4F0F-8317-9FA089250CB3}" dt="2020-06-04T01:11:28.639" v="439" actId="20577"/>
          <ac:spMkLst>
            <pc:docMk/>
            <pc:sldMk cId="4157386101" sldId="346"/>
            <ac:spMk id="2" creationId="{E8FE4DA5-085E-49E4-893D-2517E8D40A44}"/>
          </ac:spMkLst>
        </pc:spChg>
        <pc:spChg chg="mod">
          <ac:chgData name="Mueller, Axel (Nokia - FR/Paris-Saclay)" userId="6b065ed8-40bf-4bd7-b1e4-242bb2fb76f9" providerId="ADAL" clId="{0D1FA69D-74CD-4F0F-8317-9FA089250CB3}" dt="2020-06-04T01:10:31.269" v="414" actId="13926"/>
          <ac:spMkLst>
            <pc:docMk/>
            <pc:sldMk cId="4157386101" sldId="346"/>
            <ac:spMk id="3" creationId="{90FEB1A2-A710-404D-BD87-270271DA8607}"/>
          </ac:spMkLst>
        </pc:spChg>
      </pc:sldChg>
      <pc:sldChg chg="modSp">
        <pc:chgData name="Mueller, Axel (Nokia - FR/Paris-Saclay)" userId="6b065ed8-40bf-4bd7-b1e4-242bb2fb76f9" providerId="ADAL" clId="{0D1FA69D-74CD-4F0F-8317-9FA089250CB3}" dt="2020-06-04T01:14:16.008" v="462" actId="6549"/>
        <pc:sldMkLst>
          <pc:docMk/>
          <pc:sldMk cId="3877303084" sldId="348"/>
        </pc:sldMkLst>
        <pc:spChg chg="mod">
          <ac:chgData name="Mueller, Axel (Nokia - FR/Paris-Saclay)" userId="6b065ed8-40bf-4bd7-b1e4-242bb2fb76f9" providerId="ADAL" clId="{0D1FA69D-74CD-4F0F-8317-9FA089250CB3}" dt="2020-06-04T01:14:16.008" v="462" actId="6549"/>
          <ac:spMkLst>
            <pc:docMk/>
            <pc:sldMk cId="3877303084" sldId="348"/>
            <ac:spMk id="3" creationId="{90FEB1A2-A710-404D-BD87-270271DA8607}"/>
          </ac:spMkLst>
        </pc:spChg>
      </pc:sldChg>
      <pc:sldChg chg="modSp">
        <pc:chgData name="Mueller, Axel (Nokia - FR/Paris-Saclay)" userId="6b065ed8-40bf-4bd7-b1e4-242bb2fb76f9" providerId="ADAL" clId="{0D1FA69D-74CD-4F0F-8317-9FA089250CB3}" dt="2020-06-04T01:13:54.978" v="459" actId="6549"/>
        <pc:sldMkLst>
          <pc:docMk/>
          <pc:sldMk cId="859011147" sldId="349"/>
        </pc:sldMkLst>
        <pc:spChg chg="mod">
          <ac:chgData name="Mueller, Axel (Nokia - FR/Paris-Saclay)" userId="6b065ed8-40bf-4bd7-b1e4-242bb2fb76f9" providerId="ADAL" clId="{0D1FA69D-74CD-4F0F-8317-9FA089250CB3}" dt="2020-06-04T01:13:54.978" v="459" actId="6549"/>
          <ac:spMkLst>
            <pc:docMk/>
            <pc:sldMk cId="859011147" sldId="349"/>
            <ac:spMk id="3" creationId="{90FEB1A2-A710-404D-BD87-270271DA8607}"/>
          </ac:spMkLst>
        </pc:spChg>
      </pc:sldChg>
      <pc:sldChg chg="modSp del">
        <pc:chgData name="Mueller, Axel (Nokia - FR/Paris-Saclay)" userId="6b065ed8-40bf-4bd7-b1e4-242bb2fb76f9" providerId="ADAL" clId="{0D1FA69D-74CD-4F0F-8317-9FA089250CB3}" dt="2020-06-04T00:55:02.357" v="116" actId="2696"/>
        <pc:sldMkLst>
          <pc:docMk/>
          <pc:sldMk cId="145246032" sldId="350"/>
        </pc:sldMkLst>
        <pc:spChg chg="mod">
          <ac:chgData name="Mueller, Axel (Nokia - FR/Paris-Saclay)" userId="6b065ed8-40bf-4bd7-b1e4-242bb2fb76f9" providerId="ADAL" clId="{0D1FA69D-74CD-4F0F-8317-9FA089250CB3}" dt="2020-06-04T00:54:13.722" v="102" actId="27636"/>
          <ac:spMkLst>
            <pc:docMk/>
            <pc:sldMk cId="145246032" sldId="350"/>
            <ac:spMk id="3" creationId="{BE5F62D7-4E30-48AD-8AB2-8D4B95BC95F1}"/>
          </ac:spMkLst>
        </pc:spChg>
      </pc:sldChg>
      <pc:sldChg chg="del">
        <pc:chgData name="Mueller, Axel (Nokia - FR/Paris-Saclay)" userId="6b065ed8-40bf-4bd7-b1e4-242bb2fb76f9" providerId="ADAL" clId="{0D1FA69D-74CD-4F0F-8317-9FA089250CB3}" dt="2020-06-04T00:56:42.319" v="180" actId="2696"/>
        <pc:sldMkLst>
          <pc:docMk/>
          <pc:sldMk cId="2499904366" sldId="351"/>
        </pc:sldMkLst>
      </pc:sldChg>
      <pc:sldChg chg="del">
        <pc:chgData name="Mueller, Axel (Nokia - FR/Paris-Saclay)" userId="6b065ed8-40bf-4bd7-b1e4-242bb2fb76f9" providerId="ADAL" clId="{0D1FA69D-74CD-4F0F-8317-9FA089250CB3}" dt="2020-06-04T00:59:31.674" v="214" actId="2696"/>
        <pc:sldMkLst>
          <pc:docMk/>
          <pc:sldMk cId="680906791" sldId="352"/>
        </pc:sldMkLst>
      </pc:sldChg>
      <pc:sldChg chg="modSp">
        <pc:chgData name="Mueller, Axel (Nokia - FR/Paris-Saclay)" userId="6b065ed8-40bf-4bd7-b1e4-242bb2fb76f9" providerId="ADAL" clId="{0D1FA69D-74CD-4F0F-8317-9FA089250CB3}" dt="2020-06-04T01:03:12.223" v="271" actId="6549"/>
        <pc:sldMkLst>
          <pc:docMk/>
          <pc:sldMk cId="426415880" sldId="353"/>
        </pc:sldMkLst>
        <pc:spChg chg="mod">
          <ac:chgData name="Mueller, Axel (Nokia - FR/Paris-Saclay)" userId="6b065ed8-40bf-4bd7-b1e4-242bb2fb76f9" providerId="ADAL" clId="{0D1FA69D-74CD-4F0F-8317-9FA089250CB3}" dt="2020-06-04T01:01:58.332" v="257" actId="20577"/>
          <ac:spMkLst>
            <pc:docMk/>
            <pc:sldMk cId="426415880" sldId="353"/>
            <ac:spMk id="2" creationId="{E8FE4DA5-085E-49E4-893D-2517E8D40A44}"/>
          </ac:spMkLst>
        </pc:spChg>
        <pc:spChg chg="mod">
          <ac:chgData name="Mueller, Axel (Nokia - FR/Paris-Saclay)" userId="6b065ed8-40bf-4bd7-b1e4-242bb2fb76f9" providerId="ADAL" clId="{0D1FA69D-74CD-4F0F-8317-9FA089250CB3}" dt="2020-06-04T01:03:12.223" v="271" actId="6549"/>
          <ac:spMkLst>
            <pc:docMk/>
            <pc:sldMk cId="426415880" sldId="353"/>
            <ac:spMk id="3" creationId="{90FEB1A2-A710-404D-BD87-270271DA8607}"/>
          </ac:spMkLst>
        </pc:spChg>
      </pc:sldChg>
      <pc:sldChg chg="modSp del">
        <pc:chgData name="Mueller, Axel (Nokia - FR/Paris-Saclay)" userId="6b065ed8-40bf-4bd7-b1e4-242bb2fb76f9" providerId="ADAL" clId="{0D1FA69D-74CD-4F0F-8317-9FA089250CB3}" dt="2020-06-04T01:15:08.007" v="463" actId="2696"/>
        <pc:sldMkLst>
          <pc:docMk/>
          <pc:sldMk cId="114538653" sldId="354"/>
        </pc:sldMkLst>
        <pc:spChg chg="mod">
          <ac:chgData name="Mueller, Axel (Nokia - FR/Paris-Saclay)" userId="6b065ed8-40bf-4bd7-b1e4-242bb2fb76f9" providerId="ADAL" clId="{0D1FA69D-74CD-4F0F-8317-9FA089250CB3}" dt="2020-06-04T01:04:41.479" v="293" actId="27636"/>
          <ac:spMkLst>
            <pc:docMk/>
            <pc:sldMk cId="114538653" sldId="354"/>
            <ac:spMk id="3" creationId="{90FEB1A2-A710-404D-BD87-270271DA8607}"/>
          </ac:spMkLst>
        </pc:spChg>
      </pc:sldChg>
      <pc:sldChg chg="del">
        <pc:chgData name="Mueller, Axel (Nokia - FR/Paris-Saclay)" userId="6b065ed8-40bf-4bd7-b1e4-242bb2fb76f9" providerId="ADAL" clId="{0D1FA69D-74CD-4F0F-8317-9FA089250CB3}" dt="2020-06-04T00:51:03.626" v="1" actId="2696"/>
        <pc:sldMkLst>
          <pc:docMk/>
          <pc:sldMk cId="72500026" sldId="355"/>
        </pc:sldMkLst>
      </pc:sldChg>
      <pc:sldChg chg="modSp">
        <pc:chgData name="Mueller, Axel (Nokia - FR/Paris-Saclay)" userId="6b065ed8-40bf-4bd7-b1e4-242bb2fb76f9" providerId="ADAL" clId="{0D1FA69D-74CD-4F0F-8317-9FA089250CB3}" dt="2020-06-04T00:59:21.311" v="213" actId="13926"/>
        <pc:sldMkLst>
          <pc:docMk/>
          <pc:sldMk cId="1850324529" sldId="356"/>
        </pc:sldMkLst>
        <pc:spChg chg="mod">
          <ac:chgData name="Mueller, Axel (Nokia - FR/Paris-Saclay)" userId="6b065ed8-40bf-4bd7-b1e4-242bb2fb76f9" providerId="ADAL" clId="{0D1FA69D-74CD-4F0F-8317-9FA089250CB3}" dt="2020-06-04T00:59:21.311" v="213" actId="13926"/>
          <ac:spMkLst>
            <pc:docMk/>
            <pc:sldMk cId="1850324529" sldId="356"/>
            <ac:spMk id="3" creationId="{EC865DAB-CC9F-4DB6-AAFF-F211D532FCFE}"/>
          </ac:spMkLst>
        </pc:spChg>
      </pc:sldChg>
      <pc:sldChg chg="modSp add del">
        <pc:chgData name="Mueller, Axel (Nokia - FR/Paris-Saclay)" userId="6b065ed8-40bf-4bd7-b1e4-242bb2fb76f9" providerId="ADAL" clId="{0D1FA69D-74CD-4F0F-8317-9FA089250CB3}" dt="2020-06-04T01:13:48.675" v="458" actId="2696"/>
        <pc:sldMkLst>
          <pc:docMk/>
          <pc:sldMk cId="1035587061" sldId="357"/>
        </pc:sldMkLst>
        <pc:spChg chg="mod">
          <ac:chgData name="Mueller, Axel (Nokia - FR/Paris-Saclay)" userId="6b065ed8-40bf-4bd7-b1e4-242bb2fb76f9" providerId="ADAL" clId="{0D1FA69D-74CD-4F0F-8317-9FA089250CB3}" dt="2020-06-04T01:12:33.537" v="445" actId="27636"/>
          <ac:spMkLst>
            <pc:docMk/>
            <pc:sldMk cId="1035587061" sldId="357"/>
            <ac:spMk id="3" creationId="{90FEB1A2-A710-404D-BD87-270271DA860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0F3830-A412-4AA2-83CD-EC0332395386}" type="slidenum">
              <a:rPr lang="zh-CN" altLang="en-US" smtClean="0"/>
              <a:t>8</a:t>
            </a:fld>
            <a:endParaRPr lang="zh-CN" altLang="en-US"/>
          </a:p>
        </p:txBody>
      </p:sp>
    </p:spTree>
    <p:extLst>
      <p:ext uri="{BB962C8B-B14F-4D97-AF65-F5344CB8AC3E}">
        <p14:creationId xmlns:p14="http://schemas.microsoft.com/office/powerpoint/2010/main" val="1157484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HST BS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#95-e	</a:t>
            </a:r>
          </a:p>
          <a:p>
            <a:r>
              <a:rPr lang="en-GB" altLang="zh-CN" sz="2000" dirty="0"/>
              <a:t>Electronic Meeting, 25 May - 5 June, 2020</a:t>
            </a:r>
            <a:endParaRPr lang="en-US" altLang="zh-CN" sz="2000" dirty="0"/>
          </a:p>
          <a:p>
            <a:r>
              <a:rPr lang="en-US" altLang="ja-JP" sz="2000" dirty="0"/>
              <a:t>Agenda: 6</a:t>
            </a:r>
            <a:r>
              <a:rPr lang="en-GB" altLang="zh-CN" sz="2000" dirty="0"/>
              <a:t>.17.2.2</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R4-2008821</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29EB344-DB50-45A0-998A-29761628D4BB}"/>
              </a:ext>
            </a:extLst>
          </p:cNvPr>
          <p:cNvSpPr>
            <a:spLocks noGrp="1"/>
          </p:cNvSpPr>
          <p:nvPr>
            <p:ph type="sldNum" sz="quarter" idx="12"/>
          </p:nvPr>
        </p:nvSpPr>
        <p:spPr/>
        <p:txBody>
          <a:bodyPr/>
          <a:lstStyle/>
          <a:p>
            <a:fld id="{0C913308-F349-4B6D-A68A-DD1791B4A57B}" type="slidenum">
              <a:rPr lang="zh-CN" altLang="en-US" smtClean="0"/>
              <a:t>10</a:t>
            </a:fld>
            <a:endParaRPr lang="zh-CN" altLang="en-US"/>
          </a:p>
        </p:txBody>
      </p:sp>
      <p:sp>
        <p:nvSpPr>
          <p:cNvPr id="5" name="标题 1">
            <a:extLst>
              <a:ext uri="{FF2B5EF4-FFF2-40B4-BE49-F238E27FC236}">
                <a16:creationId xmlns:a16="http://schemas.microsoft.com/office/drawing/2014/main" id="{7D61DC53-955C-4BA4-91D2-C3A8C9E948EE}"/>
              </a:ext>
            </a:extLst>
          </p:cNvPr>
          <p:cNvSpPr txBox="1">
            <a:spLocks/>
          </p:cNvSpPr>
          <p:nvPr/>
        </p:nvSpPr>
        <p:spPr>
          <a:xfrm>
            <a:off x="457200" y="116632"/>
            <a:ext cx="8229600" cy="576064"/>
          </a:xfrm>
          <a:prstGeom prst="rect">
            <a:avLst/>
          </a:prstGeom>
        </p:spPr>
        <p:txBody>
          <a:bodyPr>
            <a:normAutofit fontScale="6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t>Simulation assumptions for PUSCH (Informative)</a:t>
            </a:r>
            <a:endParaRPr lang="zh-CN" altLang="en-US" dirty="0"/>
          </a:p>
        </p:txBody>
      </p:sp>
      <p:graphicFrame>
        <p:nvGraphicFramePr>
          <p:cNvPr id="6" name="Table 3">
            <a:extLst>
              <a:ext uri="{FF2B5EF4-FFF2-40B4-BE49-F238E27FC236}">
                <a16:creationId xmlns:a16="http://schemas.microsoft.com/office/drawing/2014/main" id="{F3619A60-106B-43EC-9C6D-950FB5FCEFC7}"/>
              </a:ext>
            </a:extLst>
          </p:cNvPr>
          <p:cNvGraphicFramePr>
            <a:graphicFrameLocks noGrp="1"/>
          </p:cNvGraphicFramePr>
          <p:nvPr>
            <p:extLst>
              <p:ext uri="{D42A27DB-BD31-4B8C-83A1-F6EECF244321}">
                <p14:modId xmlns:p14="http://schemas.microsoft.com/office/powerpoint/2010/main" val="1445804914"/>
              </p:ext>
            </p:extLst>
          </p:nvPr>
        </p:nvGraphicFramePr>
        <p:xfrm>
          <a:off x="251520" y="836712"/>
          <a:ext cx="8686802" cy="5468576"/>
        </p:xfrm>
        <a:graphic>
          <a:graphicData uri="http://schemas.openxmlformats.org/drawingml/2006/table">
            <a:tbl>
              <a:tblPr firstRow="1" firstCol="1" bandRow="1"/>
              <a:tblGrid>
                <a:gridCol w="2592288">
                  <a:extLst>
                    <a:ext uri="{9D8B030D-6E8A-4147-A177-3AD203B41FA5}">
                      <a16:colId xmlns:a16="http://schemas.microsoft.com/office/drawing/2014/main" val="2115192498"/>
                    </a:ext>
                  </a:extLst>
                </a:gridCol>
                <a:gridCol w="1699678">
                  <a:extLst>
                    <a:ext uri="{9D8B030D-6E8A-4147-A177-3AD203B41FA5}">
                      <a16:colId xmlns:a16="http://schemas.microsoft.com/office/drawing/2014/main" val="1375557807"/>
                    </a:ext>
                  </a:extLst>
                </a:gridCol>
                <a:gridCol w="1396666">
                  <a:extLst>
                    <a:ext uri="{9D8B030D-6E8A-4147-A177-3AD203B41FA5}">
                      <a16:colId xmlns:a16="http://schemas.microsoft.com/office/drawing/2014/main" val="20002"/>
                    </a:ext>
                  </a:extLst>
                </a:gridCol>
                <a:gridCol w="158996">
                  <a:extLst>
                    <a:ext uri="{9D8B030D-6E8A-4147-A177-3AD203B41FA5}">
                      <a16:colId xmlns:a16="http://schemas.microsoft.com/office/drawing/2014/main" val="20003"/>
                    </a:ext>
                  </a:extLst>
                </a:gridCol>
                <a:gridCol w="1419587">
                  <a:extLst>
                    <a:ext uri="{9D8B030D-6E8A-4147-A177-3AD203B41FA5}">
                      <a16:colId xmlns:a16="http://schemas.microsoft.com/office/drawing/2014/main" val="3430033481"/>
                    </a:ext>
                  </a:extLst>
                </a:gridCol>
                <a:gridCol w="1419587">
                  <a:extLst>
                    <a:ext uri="{9D8B030D-6E8A-4147-A177-3AD203B41FA5}">
                      <a16:colId xmlns:a16="http://schemas.microsoft.com/office/drawing/2014/main" val="20005"/>
                    </a:ext>
                  </a:extLst>
                </a:gridCol>
              </a:tblGrid>
              <a:tr h="188008">
                <a:tc rowSpan="2">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Parameter</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Value</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val="38358880"/>
                  </a:ext>
                </a:extLst>
              </a:tr>
              <a:tr h="188008">
                <a:tc vMerge="1">
                  <a:txBody>
                    <a:bodyPr/>
                    <a:lstStyle/>
                    <a:p>
                      <a:endParaRPr lang="en-US"/>
                    </a:p>
                  </a:txBody>
                  <a:tcPr/>
                </a:tc>
                <a:tc gridSpan="2">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 = 350km/h</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 = 500km/h</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279315056"/>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altLang="zh-CN" sz="1050" noProof="0" dirty="0">
                          <a:effectLst/>
                          <a:latin typeface="Calibri" panose="020F0502020204030204" pitchFamily="34" charset="0"/>
                          <a:ea typeface="+mn-ea"/>
                          <a:cs typeface="Times New Roman" panose="02020603050405020304" pitchFamily="18" charset="0"/>
                        </a:rPr>
                        <a:t>Disabled</a:t>
                      </a:r>
                    </a:p>
                    <a:p>
                      <a:pPr algn="ctr">
                        <a:lnSpc>
                          <a:spcPct val="107000"/>
                        </a:lnSpc>
                        <a:spcAft>
                          <a:spcPts val="0"/>
                        </a:spcAft>
                      </a:pPr>
                      <a:r>
                        <a:rPr lang="en-GB" sz="1050" noProof="0" dirty="0">
                          <a:solidFill>
                            <a:srgbClr val="0070C0"/>
                          </a:solidFill>
                          <a:effectLst/>
                          <a:latin typeface="Calibri" panose="020F0502020204030204" pitchFamily="34" charset="0"/>
                          <a:ea typeface="+mn-ea"/>
                          <a:cs typeface="Times New Roman" panose="02020603050405020304" pitchFamily="18" charset="0"/>
                        </a:rPr>
                        <a:t>FFS: Enabled</a:t>
                      </a:r>
                      <a:endParaRPr lang="en-GB" sz="1050" noProof="0" dirty="0">
                        <a:solidFill>
                          <a:srgbClr val="0070C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Disabled</a:t>
                      </a:r>
                    </a:p>
                    <a:p>
                      <a:pPr algn="ctr">
                        <a:lnSpc>
                          <a:spcPct val="107000"/>
                        </a:lnSpc>
                        <a:spcAft>
                          <a:spcPts val="0"/>
                        </a:spcAft>
                      </a:pPr>
                      <a:r>
                        <a:rPr lang="en-GB" sz="1050" noProof="0" dirty="0">
                          <a:solidFill>
                            <a:srgbClr val="0070C0"/>
                          </a:solidFill>
                          <a:effectLst/>
                          <a:latin typeface="Calibri" panose="020F0502020204030204" pitchFamily="34" charset="0"/>
                          <a:ea typeface="宋体" panose="02010600030101010101" pitchFamily="2" charset="-122"/>
                          <a:cs typeface="Times New Roman" panose="02020603050405020304" pitchFamily="18" charset="0"/>
                        </a:rPr>
                        <a:t>FFS: Enabled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05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942498793"/>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Number of </a:t>
                      </a:r>
                      <a:r>
                        <a:rPr lang="en-GB" sz="1050" noProof="0" dirty="0" err="1">
                          <a:effectLst/>
                          <a:latin typeface="Calibri" panose="020F0502020204030204" pitchFamily="34" charset="0"/>
                          <a:ea typeface="宋体" panose="02010600030101010101" pitchFamily="2" charset="-122"/>
                          <a:cs typeface="Times New Roman" panose="02020603050405020304" pitchFamily="18" charset="0"/>
                        </a:rPr>
                        <a:t>Tx</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05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148711282"/>
                  </a:ext>
                </a:extLst>
              </a:tr>
              <a:tr h="129234">
                <a:tc>
                  <a:txBody>
                    <a:bodyPr/>
                    <a:lstStyle/>
                    <a:p>
                      <a:pPr algn="ctr">
                        <a:lnSpc>
                          <a:spcPct val="107000"/>
                        </a:lnSpc>
                        <a:spcAft>
                          <a:spcPts val="0"/>
                        </a:spcAft>
                      </a:pPr>
                      <a:r>
                        <a:rPr lang="en-GB" sz="1050" noProof="0">
                          <a:effectLst/>
                          <a:latin typeface="Calibri" panose="020F0502020204030204" pitchFamily="34" charset="0"/>
                          <a:ea typeface="宋体" panose="02010600030101010101" pitchFamily="2" charset="-122"/>
                          <a:cs typeface="Times New Roman" panose="02020603050405020304" pitchFamily="18" charset="0"/>
                        </a:rPr>
                        <a:t>Number of Rx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Tunnel: 2, </a:t>
                      </a:r>
                      <a:r>
                        <a:rPr kumimoji="1" lang="en-GB" sz="1050" kern="1200" baseline="0" noProof="0" dirty="0">
                          <a:solidFill>
                            <a:srgbClr val="FF0000"/>
                          </a:solidFill>
                          <a:effectLst/>
                          <a:latin typeface="Calibri" panose="020F0502020204030204" pitchFamily="34" charset="0"/>
                          <a:ea typeface="+mn-ea"/>
                          <a:cs typeface="Times New Roman" panose="02020603050405020304" pitchFamily="18" charset="0"/>
                        </a:rPr>
                        <a:t>1</a:t>
                      </a:r>
                      <a:endParaRPr kumimoji="1" lang="en-GB" sz="1050" kern="1200" noProof="0" dirty="0">
                        <a:solidFill>
                          <a:srgbClr val="FF0000"/>
                        </a:solidFill>
                        <a:effectLst/>
                        <a:latin typeface="Calibri" panose="020F0502020204030204" pitchFamily="34" charset="0"/>
                        <a:ea typeface="+mn-ea"/>
                        <a:cs typeface="Times New Roman" panose="02020603050405020304" pitchFamily="18" charset="0"/>
                      </a:endParaRPr>
                    </a:p>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Open space: 2,</a:t>
                      </a: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 8</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2, </a:t>
                      </a:r>
                      <a:r>
                        <a:rPr kumimoji="1" lang="en-GB" altLang="zh-CN" sz="1050" kern="1200" baseline="0" noProof="0" dirty="0">
                          <a:solidFill>
                            <a:srgbClr val="FF0000"/>
                          </a:solidFill>
                          <a:effectLst/>
                          <a:latin typeface="Calibri" panose="020F0502020204030204" pitchFamily="34" charset="0"/>
                          <a:ea typeface="+mn-ea"/>
                          <a:cs typeface="Times New Roman" panose="02020603050405020304" pitchFamily="18" charset="0"/>
                        </a:rPr>
                        <a:t>1</a:t>
                      </a:r>
                      <a:endParaRPr kumimoji="1" lang="en-GB" altLang="zh-CN" sz="1050" kern="1200" noProof="0" dirty="0">
                        <a:solidFill>
                          <a:srgbClr val="FF0000"/>
                        </a:solidFill>
                        <a:effectLst/>
                        <a:latin typeface="Calibri" panose="020F0502020204030204" pitchFamily="34" charset="0"/>
                        <a:ea typeface="+mn-ea"/>
                        <a:cs typeface="Times New Roman" panose="02020603050405020304" pitchFamily="18" charset="0"/>
                      </a:endParaRPr>
                    </a:p>
                    <a:p>
                      <a:pPr algn="ctr">
                        <a:lnSpc>
                          <a:spcPct val="107000"/>
                        </a:lnSpc>
                        <a:spcAft>
                          <a:spcPts val="0"/>
                        </a:spcAft>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Open space: 2,</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8</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GB" altLang="zh-CN" sz="105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239640142"/>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Number of layers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003576492"/>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altLang="zh-CN" sz="1050" noProof="0" dirty="0"/>
                        <a:t>15kHz,</a:t>
                      </a:r>
                      <a:r>
                        <a:rPr lang="en-GB" altLang="zh-CN" sz="1050" baseline="0" noProof="0" dirty="0"/>
                        <a:t> 30kHz</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altLang="zh-CN" sz="1050" noProof="0" dirty="0"/>
                        <a:t>15kHz,</a:t>
                      </a:r>
                      <a:r>
                        <a:rPr lang="en-GB" altLang="zh-CN" sz="1050" baseline="0" noProof="0" dirty="0"/>
                        <a:t> 30kHz</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465443205"/>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Reference signal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DMRS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type 1 with 1+1+1</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DMRS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type 1 with</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1</a:t>
                      </a:r>
                      <a:r>
                        <a:rPr kumimoji="0"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a:t>
                      </a:r>
                      <a:r>
                        <a:rPr lang="en-GB" altLang="zh-CN" sz="1050" noProof="0" dirty="0">
                          <a:solidFill>
                            <a:schemeClr val="tx1"/>
                          </a:solidFill>
                          <a:effectLst/>
                          <a:latin typeface="Calibri" panose="020F0502020204030204" pitchFamily="34" charset="0"/>
                          <a:ea typeface="+mn-ea"/>
                          <a:cs typeface="Times New Roman" panose="02020603050405020304"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GB" altLang="zh-CN" sz="105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702151103"/>
                  </a:ext>
                </a:extLst>
              </a:tr>
              <a:tr h="335419">
                <a:tc>
                  <a:txBody>
                    <a:bodyPr/>
                    <a:lstStyle/>
                    <a:p>
                      <a:pPr algn="ctr">
                        <a:lnSpc>
                          <a:spcPct val="107000"/>
                        </a:lnSpc>
                        <a:spcAft>
                          <a:spcPts val="0"/>
                        </a:spcAft>
                      </a:pPr>
                      <a:r>
                        <a:rPr lang="en-GB" altLang="zh-CN" sz="1050" dirty="0"/>
                        <a:t> </a:t>
                      </a:r>
                      <a:r>
                        <a:rPr lang="en-US" altLang="zh-CN" sz="1050" i="1" dirty="0"/>
                        <a:t>l</a:t>
                      </a:r>
                      <a:r>
                        <a:rPr lang="en-US" altLang="zh-CN" sz="1050" i="1" baseline="-25000" dirty="0"/>
                        <a:t>0</a:t>
                      </a:r>
                      <a:r>
                        <a:rPr lang="en-US" altLang="zh-CN" sz="1050" dirty="0"/>
                        <a:t> </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914400" marR="0" lvl="2" indent="0" algn="l" defTabSz="914400" rtl="0" eaLnBrk="1" fontAlgn="auto" latinLnBrk="0" hangingPunct="0">
                        <a:lnSpc>
                          <a:spcPct val="100000"/>
                        </a:lnSpc>
                        <a:spcBef>
                          <a:spcPts val="0"/>
                        </a:spcBef>
                        <a:spcAft>
                          <a:spcPts val="0"/>
                        </a:spcAft>
                        <a:buClrTx/>
                        <a:buSzTx/>
                        <a:buFontTx/>
                        <a:buNone/>
                        <a:tabLst/>
                        <a:defRPr/>
                      </a:pPr>
                      <a:r>
                        <a:rPr lang="en-US" altLang="zh-CN" sz="1050" i="1" dirty="0"/>
                        <a:t>l</a:t>
                      </a:r>
                      <a:r>
                        <a:rPr lang="en-US" altLang="zh-CN" sz="1050" i="1" baseline="-25000" dirty="0"/>
                        <a:t>0</a:t>
                      </a:r>
                      <a:r>
                        <a:rPr lang="en-US" altLang="zh-CN" sz="1050" dirty="0"/>
                        <a:t> = 2 or 3</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lvl="2" hangingPunct="0"/>
                      <a:r>
                        <a:rPr lang="en-US" altLang="zh-CN" sz="1050" i="1" dirty="0"/>
                        <a:t>l</a:t>
                      </a:r>
                      <a:r>
                        <a:rPr lang="en-US" altLang="zh-CN" sz="1050" i="1" baseline="-25000" dirty="0"/>
                        <a:t>0</a:t>
                      </a:r>
                      <a:r>
                        <a:rPr lang="en-US" altLang="zh-CN" sz="1050" dirty="0"/>
                        <a:t> = 2 or 3</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vl="2" hangingPunct="0"/>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663379793"/>
                  </a:ext>
                </a:extLst>
              </a:tr>
              <a:tr h="179423">
                <a:tc>
                  <a:txBody>
                    <a:bodyPr/>
                    <a:lstStyle/>
                    <a:p>
                      <a:pPr algn="ctr">
                        <a:lnSpc>
                          <a:spcPct val="107000"/>
                        </a:lnSpc>
                        <a:spcAft>
                          <a:spcPts val="0"/>
                        </a:spcAft>
                      </a:pPr>
                      <a:r>
                        <a:rPr lang="en-GB" sz="1050" noProof="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97000962"/>
                  </a:ext>
                </a:extLst>
              </a:tr>
              <a:tr h="179423">
                <a:tc>
                  <a:txBody>
                    <a:bodyPr/>
                    <a:lstStyle/>
                    <a:p>
                      <a:pPr algn="ctr">
                        <a:lnSpc>
                          <a:spcPct val="107000"/>
                        </a:lnSpc>
                        <a:spcAft>
                          <a:spcPts val="0"/>
                        </a:spcAft>
                      </a:pPr>
                      <a:r>
                        <a:rPr lang="en-GB" altLang="zh-CN" sz="1050" noProof="0" dirty="0"/>
                        <a:t>start symbol index</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817932082"/>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type A</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type 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12939419"/>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altLang="zh-CN" sz="1050" kern="1200" noProof="0" dirty="0">
                          <a:solidFill>
                            <a:schemeClr val="tx1"/>
                          </a:solidFill>
                          <a:latin typeface="+mn-lt"/>
                          <a:ea typeface="+mn-ea"/>
                          <a:cs typeface="+mn-cs"/>
                        </a:rPr>
                        <a:t>Full applicable test bandwidth</a:t>
                      </a: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altLang="zh-CN" sz="1050" kern="1200" noProof="0" dirty="0">
                          <a:solidFill>
                            <a:schemeClr val="tx1"/>
                          </a:solidFill>
                          <a:latin typeface="+mn-lt"/>
                          <a:ea typeface="+mn-ea"/>
                          <a:cs typeface="+mn-cs"/>
                        </a:rPr>
                        <a:t>Full applicable test bandwidth</a:t>
                      </a: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161391305"/>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MCS 2 and MCS 16</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Open</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space: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MCS 2 and MCS 16</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rgbClr val="0070C0"/>
                          </a:solidFill>
                          <a:effectLst/>
                          <a:latin typeface="Calibri" panose="020F0502020204030204" pitchFamily="34" charset="0"/>
                          <a:ea typeface="+mn-ea"/>
                          <a:cs typeface="Times New Roman" panose="02020603050405020304" pitchFamily="18" charset="0"/>
                        </a:rPr>
                        <a:t>MCS2 and [16] for 1T1R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MCS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2 and MCS 16</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Open space: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MCS 2 and MCS 16</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rgbClr val="0070C0"/>
                          </a:solidFill>
                          <a:effectLst/>
                          <a:latin typeface="Calibri" panose="020F0502020204030204" pitchFamily="34" charset="0"/>
                          <a:ea typeface="+mn-ea"/>
                          <a:cs typeface="Times New Roman" panose="02020603050405020304" pitchFamily="18" charset="0"/>
                        </a:rPr>
                        <a:t>MCS2 and [16] for 1T1R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3"/>
                  </a:ext>
                </a:extLst>
              </a:tr>
              <a:tr h="229334">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Maximum Doppler shift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050" kern="1200" noProof="0" dirty="0">
                          <a:solidFill>
                            <a:schemeClr val="tx1"/>
                          </a:solidFill>
                          <a:latin typeface="+mn-lt"/>
                          <a:ea typeface="+mn-ea"/>
                          <a:cs typeface="+mn-cs"/>
                        </a:rPr>
                        <a:t>15kHz SCS: 1340Hz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050" kern="1200" noProof="0" dirty="0">
                          <a:solidFill>
                            <a:schemeClr val="tx1"/>
                          </a:solidFill>
                          <a:latin typeface="+mn-lt"/>
                          <a:ea typeface="+mn-ea"/>
                          <a:cs typeface="+mn-cs"/>
                        </a:rPr>
                        <a:t>30kHz SCS: 2334Hz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latin typeface="+mn-lt"/>
                          <a:ea typeface="+mn-ea"/>
                          <a:cs typeface="+mn-cs"/>
                        </a:rPr>
                        <a:t>15kHz SCS: 1740Hz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7000"/>
                        </a:lnSpc>
                        <a:spcAft>
                          <a:spcPts val="0"/>
                        </a:spcAft>
                      </a:pPr>
                      <a:r>
                        <a:rPr kumimoji="1" lang="en-GB" altLang="zh-CN" sz="1050" kern="1200" noProof="0" dirty="0">
                          <a:solidFill>
                            <a:schemeClr val="tx1"/>
                          </a:solidFill>
                          <a:latin typeface="+mn-lt"/>
                          <a:ea typeface="+mn-ea"/>
                          <a:cs typeface="+mn-cs"/>
                        </a:rPr>
                        <a:t>30kHz SCS: 3334Hz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50859">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altLang="zh-CN" sz="1050" kern="1200" dirty="0">
                          <a:solidFill>
                            <a:schemeClr val="tx1"/>
                          </a:solidFill>
                          <a:latin typeface="+mn-lt"/>
                          <a:ea typeface="+mn-ea"/>
                          <a:cs typeface="+mn-cs"/>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15kHz SCS: 2.1GHz</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30kHz SCS: 3.6GHz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15kHz SCS: 1.8GHz (Band n3)</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30kHz SCS: 3.6GHz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altLang="zh-CN" sz="1200" kern="1200" baseline="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942473166"/>
                  </a:ext>
                </a:extLst>
              </a:tr>
              <a:tr h="538268">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effectLst/>
                          <a:latin typeface="Calibri" panose="020F0502020204030204" pitchFamily="34" charset="0"/>
                          <a:ea typeface="+mn-ea"/>
                          <a:cs typeface="Times New Roman" panose="02020603050405020304" pitchFamily="18" charset="0"/>
                        </a:rPr>
                        <a:t>HST single-tap</a:t>
                      </a:r>
                      <a:r>
                        <a:rPr lang="en-GB" altLang="zh-CN" sz="1050" baseline="0" noProof="0" dirty="0">
                          <a:effectLst/>
                          <a:latin typeface="Calibri" panose="020F0502020204030204" pitchFamily="34" charset="0"/>
                          <a:ea typeface="+mn-ea"/>
                          <a:cs typeface="Times New Roman" panose="02020603050405020304" pitchFamily="18" charset="0"/>
                        </a:rPr>
                        <a:t> channel model:</a:t>
                      </a:r>
                      <a:endParaRPr lang="en-GB" altLang="zh-CN" sz="1050" noProof="0" dirty="0">
                        <a:effectLst/>
                        <a:latin typeface="Calibri" panose="020F0502020204030204" pitchFamily="34" charset="0"/>
                        <a:ea typeface="+mn-ea"/>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effectLst/>
                          <a:latin typeface="Calibri" panose="020F0502020204030204" pitchFamily="34" charset="0"/>
                          <a:ea typeface="+mn-ea"/>
                          <a:cs typeface="Times New Roman" panose="02020603050405020304" pitchFamily="18" charset="0"/>
                        </a:rPr>
                        <a:t>Tunnel: Ds=300m,</a:t>
                      </a:r>
                      <a:r>
                        <a:rPr lang="en-GB" altLang="zh-CN" sz="1050" baseline="0" noProof="0" dirty="0">
                          <a:effectLst/>
                          <a:latin typeface="Calibri" panose="020F0502020204030204" pitchFamily="34" charset="0"/>
                          <a:ea typeface="+mn-ea"/>
                          <a:cs typeface="Times New Roman" panose="02020603050405020304" pitchFamily="18" charset="0"/>
                        </a:rPr>
                        <a:t> </a:t>
                      </a:r>
                      <a:r>
                        <a:rPr lang="en-GB" altLang="zh-CN" sz="1050" baseline="0" noProof="0" dirty="0" err="1">
                          <a:effectLst/>
                          <a:latin typeface="Calibri" panose="020F0502020204030204" pitchFamily="34" charset="0"/>
                          <a:ea typeface="+mn-ea"/>
                          <a:cs typeface="Times New Roman" panose="02020603050405020304" pitchFamily="18" charset="0"/>
                        </a:rPr>
                        <a:t>Dmin</a:t>
                      </a:r>
                      <a:r>
                        <a:rPr lang="en-GB" altLang="zh-CN" sz="1050" baseline="0" noProof="0" dirty="0">
                          <a:effectLst/>
                          <a:latin typeface="Calibri" panose="020F0502020204030204" pitchFamily="34" charset="0"/>
                          <a:ea typeface="+mn-ea"/>
                          <a:cs typeface="Times New Roman" panose="02020603050405020304" pitchFamily="18" charset="0"/>
                        </a:rPr>
                        <a:t>=2m</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baseline="0" noProof="0" dirty="0">
                          <a:effectLst/>
                          <a:latin typeface="Calibri" panose="020F0502020204030204" pitchFamily="34" charset="0"/>
                          <a:ea typeface="+mn-ea"/>
                          <a:cs typeface="Times New Roman" panose="02020603050405020304" pitchFamily="18" charset="0"/>
                        </a:rPr>
                        <a:t>Open space: Ds=700m, </a:t>
                      </a:r>
                      <a:r>
                        <a:rPr lang="en-GB" altLang="zh-CN" sz="1050" baseline="0" noProof="0" dirty="0" err="1">
                          <a:effectLst/>
                          <a:latin typeface="Calibri" panose="020F0502020204030204" pitchFamily="34" charset="0"/>
                          <a:ea typeface="+mn-ea"/>
                          <a:cs typeface="Times New Roman" panose="02020603050405020304" pitchFamily="18" charset="0"/>
                        </a:rPr>
                        <a:t>Dmin</a:t>
                      </a:r>
                      <a:r>
                        <a:rPr lang="en-GB" altLang="zh-CN" sz="1050" baseline="0" noProof="0" dirty="0">
                          <a:effectLst/>
                          <a:latin typeface="Calibri" panose="020F0502020204030204" pitchFamily="34" charset="0"/>
                          <a:ea typeface="+mn-ea"/>
                          <a:cs typeface="Times New Roman" panose="02020603050405020304" pitchFamily="18" charset="0"/>
                        </a:rPr>
                        <a:t>=150m</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baseline="0" noProof="0" dirty="0">
                          <a:solidFill>
                            <a:srgbClr val="0070C0"/>
                          </a:solidFill>
                          <a:effectLst/>
                          <a:latin typeface="Calibri" panose="020F0502020204030204" pitchFamily="34" charset="0"/>
                          <a:ea typeface="+mn-ea"/>
                          <a:cs typeface="Times New Roman" panose="02020603050405020304" pitchFamily="18" charset="0"/>
                        </a:rPr>
                        <a:t>FFS: </a:t>
                      </a:r>
                      <a:r>
                        <a:rPr lang="en-GB" sz="1050" dirty="0">
                          <a:solidFill>
                            <a:srgbClr val="0070C0"/>
                          </a:solidFill>
                        </a:rPr>
                        <a:t>Multi-path fading channel under high Doppler value </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sz="1050" dirty="0">
                          <a:solidFill>
                            <a:srgbClr val="0070C0"/>
                          </a:solidFill>
                        </a:rPr>
                        <a:t>15kHz: [600]Hz; 30kHz: [1200]Hz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lnSpc>
                          <a:spcPct val="107000"/>
                        </a:lnSpc>
                        <a:spcAft>
                          <a:spcPts val="0"/>
                        </a:spcAft>
                      </a:pPr>
                      <a:endParaRPr kumimoji="1" lang="en-GB" altLang="zh-CN" sz="12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254786565"/>
                  </a:ext>
                </a:extLst>
              </a:tr>
              <a:tr h="179423">
                <a:tc>
                  <a:txBody>
                    <a:bodyPr/>
                    <a:lstStyle/>
                    <a:p>
                      <a:pPr algn="ctr">
                        <a:lnSpc>
                          <a:spcPct val="107000"/>
                        </a:lnSpc>
                        <a:spcAft>
                          <a:spcPts val="0"/>
                        </a:spcAft>
                      </a:pPr>
                      <a:r>
                        <a:rPr lang="en-GB" sz="1050" strike="noStrike" noProof="0" dirty="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ct val="107000"/>
                        </a:lnSpc>
                        <a:spcAft>
                          <a:spcPts val="0"/>
                        </a:spcAft>
                      </a:pPr>
                      <a:r>
                        <a:rPr kumimoji="1" lang="en-GB" altLang="zh-CN" sz="1050" strike="noStrike" kern="1200" noProof="0" dirty="0">
                          <a:solidFill>
                            <a:schemeClr val="tx1"/>
                          </a:solidFill>
                          <a:effectLst/>
                          <a:latin typeface="Calibri" panose="020F0502020204030204" pitchFamily="34" charset="0"/>
                          <a:ea typeface="+mn-ea"/>
                          <a:cs typeface="Times New Roman" panose="02020603050405020304" pitchFamily="18" charset="0"/>
                        </a:rPr>
                        <a:t>15kHz: 10MHz/</a:t>
                      </a:r>
                      <a:r>
                        <a:rPr kumimoji="1" lang="en-GB" altLang="zh-CN" sz="1050" strike="noStrike" kern="1200" noProof="0" dirty="0">
                          <a:solidFill>
                            <a:srgbClr val="FF0000"/>
                          </a:solidFill>
                          <a:effectLst/>
                          <a:latin typeface="Calibri" panose="020F0502020204030204" pitchFamily="34" charset="0"/>
                          <a:ea typeface="+mn-ea"/>
                          <a:cs typeface="Times New Roman" panose="02020603050405020304" pitchFamily="18" charset="0"/>
                        </a:rPr>
                        <a:t>5MHz</a:t>
                      </a:r>
                      <a:r>
                        <a:rPr kumimoji="1" lang="en-GB" altLang="zh-CN" sz="1050" strike="noStrike" kern="1200" noProof="0" dirty="0">
                          <a:solidFill>
                            <a:schemeClr val="tx1"/>
                          </a:solidFill>
                          <a:effectLst/>
                          <a:latin typeface="Calibri" panose="020F0502020204030204" pitchFamily="34" charset="0"/>
                          <a:ea typeface="+mn-ea"/>
                          <a:cs typeface="Times New Roman" panose="02020603050405020304" pitchFamily="18" charset="0"/>
                        </a:rPr>
                        <a:t>; 30kHz: 40MHz/</a:t>
                      </a:r>
                      <a:r>
                        <a:rPr kumimoji="1" lang="en-GB" altLang="zh-CN" sz="1050" strike="noStrike" kern="1200" noProof="0" dirty="0">
                          <a:solidFill>
                            <a:srgbClr val="FF0000"/>
                          </a:solidFill>
                          <a:effectLst/>
                          <a:latin typeface="Calibri" panose="020F0502020204030204" pitchFamily="34" charset="0"/>
                          <a:ea typeface="+mn-ea"/>
                          <a:cs typeface="Times New Roman" panose="02020603050405020304" pitchFamily="18" charset="0"/>
                        </a:rPr>
                        <a:t>10MHz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lnSpc>
                          <a:spcPct val="107000"/>
                        </a:lnSpc>
                        <a:spcAft>
                          <a:spcPts val="0"/>
                        </a:spcAft>
                      </a:pPr>
                      <a:endParaRPr kumimoji="1" lang="en-US" sz="1400" strike="sngStrike" kern="120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002039032"/>
                  </a:ext>
                </a:extLst>
              </a:tr>
              <a:tr h="179423">
                <a:tc>
                  <a:txBody>
                    <a:bodyPr/>
                    <a:lstStyle/>
                    <a:p>
                      <a:pPr algn="ctr">
                        <a:lnSpc>
                          <a:spcPct val="107000"/>
                        </a:lnSpc>
                        <a:spcAft>
                          <a:spcPts val="0"/>
                        </a:spcAft>
                      </a:pPr>
                      <a:r>
                        <a:rPr lang="en-GB" altLang="zh-CN" sz="1050" noProof="0"/>
                        <a:t>Number of HARQ transmissions </a:t>
                      </a:r>
                      <a:endParaRPr lang="en-GB" sz="105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kumimoji="1" lang="en-GB" sz="105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035498067"/>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SNR @70% of maximum throughput</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SNR @70% of maximum throughput</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955215549"/>
                  </a:ext>
                </a:extLst>
              </a:tr>
              <a:tr h="179423">
                <a:tc gridSpan="6">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GB" altLang="zh-CN" sz="1050" noProof="0"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605875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C6A9E-8427-4A7D-9B08-1F97C96CEAE8}"/>
              </a:ext>
            </a:extLst>
          </p:cNvPr>
          <p:cNvSpPr>
            <a:spLocks noGrp="1"/>
          </p:cNvSpPr>
          <p:nvPr>
            <p:ph type="title"/>
          </p:nvPr>
        </p:nvSpPr>
        <p:spPr/>
        <p:txBody>
          <a:bodyPr/>
          <a:lstStyle/>
          <a:p>
            <a:r>
              <a:rPr lang="en-GB" dirty="0"/>
              <a:t>PRACH</a:t>
            </a:r>
          </a:p>
        </p:txBody>
      </p:sp>
      <p:sp>
        <p:nvSpPr>
          <p:cNvPr id="3" name="Content Placeholder 2">
            <a:extLst>
              <a:ext uri="{FF2B5EF4-FFF2-40B4-BE49-F238E27FC236}">
                <a16:creationId xmlns:a16="http://schemas.microsoft.com/office/drawing/2014/main" id="{5C43139B-CCF3-4A16-8158-3BE22E59F2A1}"/>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0F2F1CA3-9115-4EA7-A934-2A1A42577622}"/>
              </a:ext>
            </a:extLst>
          </p:cNvPr>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2220410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normAutofit fontScale="90000"/>
          </a:bodyPr>
          <a:lstStyle/>
          <a:p>
            <a:r>
              <a:rPr lang="en-GB" dirty="0"/>
              <a:t>PRACH - TDLC300-100 propagation conditions for long preamble formats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92500" lnSpcReduction="10000"/>
          </a:bodyPr>
          <a:lstStyle/>
          <a:p>
            <a:r>
              <a:rPr lang="en-GB" dirty="0"/>
              <a:t>TDLC300-100 propagation conditions for long preamble formats</a:t>
            </a:r>
          </a:p>
          <a:p>
            <a:pPr lvl="1"/>
            <a:r>
              <a:rPr lang="en-GB" dirty="0"/>
              <a:t>Option 2: Do not to introduce TDLC300-100 fading channel with frequency offset of 400Hz requirements for long preamble formats for HST requirements.</a:t>
            </a:r>
          </a:p>
          <a:p>
            <a:pPr lvl="1"/>
            <a:r>
              <a:rPr lang="en-GB" dirty="0"/>
              <a:t>Option 3: Introduce TDLC300-100 for PRACH restricted set type A and B.</a:t>
            </a:r>
          </a:p>
          <a:p>
            <a:pPr lvl="1"/>
            <a:r>
              <a:rPr lang="en-GB" dirty="0"/>
              <a:t>Option 4: Introduce TDLC300-100 fading channel with frequency offset of 400Hz requirements for long preamble 0 restricted set type A and B in non-HST sections.</a:t>
            </a:r>
          </a:p>
          <a:p>
            <a:pPr lvl="1"/>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259098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normAutofit fontScale="90000"/>
          </a:bodyPr>
          <a:lstStyle/>
          <a:p>
            <a:r>
              <a:rPr lang="en-GB" dirty="0"/>
              <a:t>PRACH - Manufacturer declaration (1/2)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77500" lnSpcReduction="20000"/>
          </a:bodyPr>
          <a:lstStyle/>
          <a:p>
            <a:r>
              <a:rPr lang="en-GB" dirty="0"/>
              <a:t>PRACH high speed support declaration for HST</a:t>
            </a:r>
          </a:p>
          <a:p>
            <a:pPr lvl="1"/>
            <a:r>
              <a:rPr lang="en-GB" dirty="0"/>
              <a:t>Option 1c: One declaration table entry for short and long format.</a:t>
            </a:r>
          </a:p>
          <a:p>
            <a:pPr lvl="1"/>
            <a:endParaRPr lang="en-GB" dirty="0"/>
          </a:p>
          <a:p>
            <a:pPr lvl="1"/>
            <a:endParaRPr lang="en-GB" dirty="0"/>
          </a:p>
          <a:p>
            <a:pPr lvl="1"/>
            <a:endParaRPr lang="en-GB" dirty="0"/>
          </a:p>
          <a:p>
            <a:pPr lvl="1"/>
            <a:r>
              <a:rPr lang="en-GB" dirty="0"/>
              <a:t>Option 2: Include the two new manufacturer declarations “PRACH high speed train long format support” and “PRACH high speed train short format support”,</a:t>
            </a:r>
          </a:p>
          <a:p>
            <a:pPr lvl="1"/>
            <a:endParaRPr lang="en-GB" dirty="0"/>
          </a:p>
          <a:p>
            <a:pPr marL="457200" lvl="1" indent="0">
              <a:buNone/>
            </a:pPr>
            <a:endParaRPr lang="en-GB" dirty="0"/>
          </a:p>
          <a:p>
            <a:pPr marL="457200" lvl="1" indent="0">
              <a:buNone/>
            </a:pPr>
            <a:endParaRPr lang="en-GB" dirty="0"/>
          </a:p>
          <a:p>
            <a:pPr lvl="1"/>
            <a:r>
              <a:rPr lang="en-GB" dirty="0"/>
              <a:t>Option 4: One declaration table entry for short and long format, no HST support</a:t>
            </a:r>
          </a:p>
          <a:p>
            <a:pPr lvl="1"/>
            <a:endParaRPr lang="en-GB" dirty="0"/>
          </a:p>
          <a:p>
            <a:pPr lvl="1"/>
            <a:endParaRPr lang="en-GB" dirty="0"/>
          </a:p>
          <a:p>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13</a:t>
            </a:fld>
            <a:endParaRPr lang="zh-CN" altLang="en-US"/>
          </a:p>
        </p:txBody>
      </p:sp>
      <p:graphicFrame>
        <p:nvGraphicFramePr>
          <p:cNvPr id="5" name="Table 4">
            <a:extLst>
              <a:ext uri="{FF2B5EF4-FFF2-40B4-BE49-F238E27FC236}">
                <a16:creationId xmlns:a16="http://schemas.microsoft.com/office/drawing/2014/main" id="{CBAE683F-8501-4D2D-9F1E-0EE825854B00}"/>
              </a:ext>
            </a:extLst>
          </p:cNvPr>
          <p:cNvGraphicFramePr>
            <a:graphicFrameLocks noGrp="1"/>
          </p:cNvGraphicFramePr>
          <p:nvPr>
            <p:extLst>
              <p:ext uri="{D42A27DB-BD31-4B8C-83A1-F6EECF244321}">
                <p14:modId xmlns:p14="http://schemas.microsoft.com/office/powerpoint/2010/main" val="2931220148"/>
              </p:ext>
            </p:extLst>
          </p:nvPr>
        </p:nvGraphicFramePr>
        <p:xfrm>
          <a:off x="2051720" y="2602593"/>
          <a:ext cx="6707088" cy="697865"/>
        </p:xfrm>
        <a:graphic>
          <a:graphicData uri="http://schemas.openxmlformats.org/drawingml/2006/table">
            <a:tbl>
              <a:tblPr firstRow="1" bandRow="1">
                <a:tableStyleId>{5940675A-B579-460E-94D1-54222C63F5DA}</a:tableStyleId>
              </a:tblPr>
              <a:tblGrid>
                <a:gridCol w="576064">
                  <a:extLst>
                    <a:ext uri="{9D8B030D-6E8A-4147-A177-3AD203B41FA5}">
                      <a16:colId xmlns:a16="http://schemas.microsoft.com/office/drawing/2014/main" val="3423099227"/>
                    </a:ext>
                  </a:extLst>
                </a:gridCol>
                <a:gridCol w="1368152">
                  <a:extLst>
                    <a:ext uri="{9D8B030D-6E8A-4147-A177-3AD203B41FA5}">
                      <a16:colId xmlns:a16="http://schemas.microsoft.com/office/drawing/2014/main" val="1846643367"/>
                    </a:ext>
                  </a:extLst>
                </a:gridCol>
                <a:gridCol w="4762872">
                  <a:extLst>
                    <a:ext uri="{9D8B030D-6E8A-4147-A177-3AD203B41FA5}">
                      <a16:colId xmlns:a16="http://schemas.microsoft.com/office/drawing/2014/main" val="3324725545"/>
                    </a:ext>
                  </a:extLst>
                </a:gridCol>
              </a:tblGrid>
              <a:tr h="219075">
                <a:tc>
                  <a:txBody>
                    <a:bodyPr/>
                    <a:lstStyle/>
                    <a:p>
                      <a:pPr>
                        <a:spcAft>
                          <a:spcPts val="0"/>
                        </a:spcAft>
                      </a:pPr>
                      <a:r>
                        <a:rPr lang="x-none" sz="900" dirty="0">
                          <a:effectLst/>
                        </a:rPr>
                        <a:t>D.108</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a:effectLst/>
                        </a:rPr>
                        <a:t>High speed train</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a:effectLst/>
                        </a:rPr>
                        <a:t>Declaration of high speed train scenario support.</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652002036"/>
                  </a:ext>
                </a:extLst>
              </a:tr>
              <a:tr h="478790">
                <a:tc>
                  <a:txBody>
                    <a:bodyPr/>
                    <a:lstStyle/>
                    <a:p>
                      <a:pPr>
                        <a:spcAft>
                          <a:spcPts val="0"/>
                        </a:spcAft>
                      </a:pPr>
                      <a:r>
                        <a:rPr lang="x-none" sz="900">
                          <a:effectLst/>
                        </a:rPr>
                        <a:t>D.110</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PRACH format for high speed train</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Declaration of supported PRACH format(s) for high speed train scenario, i.e. format 0 restricted set type A, format 0 restricted set type B, format A2, format B4, format C2.</a:t>
                      </a:r>
                      <a:endParaRPr lang="en-GB" sz="900" dirty="0">
                        <a:effectLst/>
                      </a:endParaRPr>
                    </a:p>
                    <a:p>
                      <a:pPr>
                        <a:spcAft>
                          <a:spcPts val="0"/>
                        </a:spcAft>
                      </a:pPr>
                      <a:r>
                        <a:rPr lang="x-none" sz="900" dirty="0">
                          <a:effectLst/>
                        </a:rPr>
                        <a:t>This declaration is applicable to HST PRACH only if </a:t>
                      </a:r>
                      <a:r>
                        <a:rPr lang="en-GB" sz="900" dirty="0">
                          <a:effectLst/>
                        </a:rPr>
                        <a:t>BS </a:t>
                      </a:r>
                      <a:r>
                        <a:rPr lang="x-none" sz="900" dirty="0">
                          <a:effectLst/>
                        </a:rPr>
                        <a:t>declares to support high speed train in D.108.</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394565549"/>
                  </a:ext>
                </a:extLst>
              </a:tr>
            </a:tbl>
          </a:graphicData>
        </a:graphic>
      </p:graphicFrame>
      <p:graphicFrame>
        <p:nvGraphicFramePr>
          <p:cNvPr id="6" name="Table 5">
            <a:extLst>
              <a:ext uri="{FF2B5EF4-FFF2-40B4-BE49-F238E27FC236}">
                <a16:creationId xmlns:a16="http://schemas.microsoft.com/office/drawing/2014/main" id="{B9FEB569-F393-4568-A063-557947051E99}"/>
              </a:ext>
            </a:extLst>
          </p:cNvPr>
          <p:cNvGraphicFramePr>
            <a:graphicFrameLocks noGrp="1"/>
          </p:cNvGraphicFramePr>
          <p:nvPr>
            <p:extLst>
              <p:ext uri="{D42A27DB-BD31-4B8C-83A1-F6EECF244321}">
                <p14:modId xmlns:p14="http://schemas.microsoft.com/office/powerpoint/2010/main" val="2686230198"/>
              </p:ext>
            </p:extLst>
          </p:nvPr>
        </p:nvGraphicFramePr>
        <p:xfrm>
          <a:off x="2015716" y="4558506"/>
          <a:ext cx="6707088" cy="685800"/>
        </p:xfrm>
        <a:graphic>
          <a:graphicData uri="http://schemas.openxmlformats.org/drawingml/2006/table">
            <a:tbl>
              <a:tblPr firstRow="1" bandRow="1">
                <a:tableStyleId>{5940675A-B579-460E-94D1-54222C63F5DA}</a:tableStyleId>
              </a:tblPr>
              <a:tblGrid>
                <a:gridCol w="504056">
                  <a:extLst>
                    <a:ext uri="{9D8B030D-6E8A-4147-A177-3AD203B41FA5}">
                      <a16:colId xmlns:a16="http://schemas.microsoft.com/office/drawing/2014/main" val="690132717"/>
                    </a:ext>
                  </a:extLst>
                </a:gridCol>
                <a:gridCol w="1512168">
                  <a:extLst>
                    <a:ext uri="{9D8B030D-6E8A-4147-A177-3AD203B41FA5}">
                      <a16:colId xmlns:a16="http://schemas.microsoft.com/office/drawing/2014/main" val="3396912713"/>
                    </a:ext>
                  </a:extLst>
                </a:gridCol>
                <a:gridCol w="4690864">
                  <a:extLst>
                    <a:ext uri="{9D8B030D-6E8A-4147-A177-3AD203B41FA5}">
                      <a16:colId xmlns:a16="http://schemas.microsoft.com/office/drawing/2014/main" val="3753143123"/>
                    </a:ext>
                  </a:extLst>
                </a:gridCol>
              </a:tblGrid>
              <a:tr h="0">
                <a:tc>
                  <a:txBody>
                    <a:bodyPr/>
                    <a:lstStyle/>
                    <a:p>
                      <a:pPr>
                        <a:spcAft>
                          <a:spcPts val="0"/>
                        </a:spcAft>
                      </a:pPr>
                      <a:r>
                        <a:rPr lang="x-none" sz="900">
                          <a:effectLst/>
                        </a:rPr>
                        <a:t>D.10X</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PRACH high speed train long format support</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Declaration of the supported long PRACH format </a:t>
                      </a:r>
                      <a:r>
                        <a:rPr lang="en-GB" sz="900" dirty="0">
                          <a:effectLst/>
                        </a:rPr>
                        <a:t>0 </a:t>
                      </a:r>
                      <a:r>
                        <a:rPr lang="x-none" sz="900" dirty="0">
                          <a:effectLst/>
                        </a:rPr>
                        <a:t>restricted set configurations for high speed train categories, i.e., not declared (no high speed train support), restricted set type A, restricted set type B, or both.</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302893795"/>
                  </a:ext>
                </a:extLst>
              </a:tr>
              <a:tr h="0">
                <a:tc>
                  <a:txBody>
                    <a:bodyPr/>
                    <a:lstStyle/>
                    <a:p>
                      <a:pPr>
                        <a:spcAft>
                          <a:spcPts val="0"/>
                        </a:spcAft>
                      </a:pPr>
                      <a:r>
                        <a:rPr lang="x-none" sz="900">
                          <a:effectLst/>
                        </a:rPr>
                        <a:t>D.10X</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PRACH high speed train short format support</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Declaration of high speed train support for each supported short PRACH format. I.e., declare for each of the supported formats of the set {A2, B4, C2}, if high speed mode is supported.</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122046554"/>
                  </a:ext>
                </a:extLst>
              </a:tr>
            </a:tbl>
          </a:graphicData>
        </a:graphic>
      </p:graphicFrame>
      <p:graphicFrame>
        <p:nvGraphicFramePr>
          <p:cNvPr id="8" name="Table 7">
            <a:extLst>
              <a:ext uri="{FF2B5EF4-FFF2-40B4-BE49-F238E27FC236}">
                <a16:creationId xmlns:a16="http://schemas.microsoft.com/office/drawing/2014/main" id="{03CE4191-F817-40E7-8D61-8E1069E60A7D}"/>
              </a:ext>
            </a:extLst>
          </p:cNvPr>
          <p:cNvGraphicFramePr>
            <a:graphicFrameLocks noGrp="1"/>
          </p:cNvGraphicFramePr>
          <p:nvPr>
            <p:extLst>
              <p:ext uri="{D42A27DB-BD31-4B8C-83A1-F6EECF244321}">
                <p14:modId xmlns:p14="http://schemas.microsoft.com/office/powerpoint/2010/main" val="1318806799"/>
              </p:ext>
            </p:extLst>
          </p:nvPr>
        </p:nvGraphicFramePr>
        <p:xfrm>
          <a:off x="1475656" y="6171882"/>
          <a:ext cx="6707087" cy="411480"/>
        </p:xfrm>
        <a:graphic>
          <a:graphicData uri="http://schemas.openxmlformats.org/drawingml/2006/table">
            <a:tbl>
              <a:tblPr firstRow="1" bandRow="1">
                <a:tableStyleId>{5940675A-B579-460E-94D1-54222C63F5DA}</a:tableStyleId>
              </a:tblPr>
              <a:tblGrid>
                <a:gridCol w="684672">
                  <a:extLst>
                    <a:ext uri="{9D8B030D-6E8A-4147-A177-3AD203B41FA5}">
                      <a16:colId xmlns:a16="http://schemas.microsoft.com/office/drawing/2014/main" val="1227882496"/>
                    </a:ext>
                  </a:extLst>
                </a:gridCol>
                <a:gridCol w="2054017">
                  <a:extLst>
                    <a:ext uri="{9D8B030D-6E8A-4147-A177-3AD203B41FA5}">
                      <a16:colId xmlns:a16="http://schemas.microsoft.com/office/drawing/2014/main" val="4021721724"/>
                    </a:ext>
                  </a:extLst>
                </a:gridCol>
                <a:gridCol w="3968398">
                  <a:extLst>
                    <a:ext uri="{9D8B030D-6E8A-4147-A177-3AD203B41FA5}">
                      <a16:colId xmlns:a16="http://schemas.microsoft.com/office/drawing/2014/main" val="1842813077"/>
                    </a:ext>
                  </a:extLst>
                </a:gridCol>
              </a:tblGrid>
              <a:tr h="0">
                <a:tc>
                  <a:txBody>
                    <a:bodyPr/>
                    <a:lstStyle/>
                    <a:p>
                      <a:pPr>
                        <a:spcAft>
                          <a:spcPts val="0"/>
                        </a:spcAft>
                      </a:pPr>
                      <a:r>
                        <a:rPr lang="x-none" sz="900">
                          <a:effectLst/>
                        </a:rPr>
                        <a:t>D.109</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PRACH format for HST</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900" dirty="0">
                          <a:effectLst/>
                        </a:rPr>
                        <a:t>Declaration of restricted set type A and/or restricted set type B and/or A2 for high speed mode and/or B4 for high speed mode and/or C2 for high speed mode or no HST support for HST PRACH.</a:t>
                      </a: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4271812228"/>
                  </a:ext>
                </a:extLst>
              </a:tr>
            </a:tbl>
          </a:graphicData>
        </a:graphic>
      </p:graphicFrame>
    </p:spTree>
    <p:extLst>
      <p:ext uri="{BB962C8B-B14F-4D97-AF65-F5344CB8AC3E}">
        <p14:creationId xmlns:p14="http://schemas.microsoft.com/office/powerpoint/2010/main" val="3795300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normAutofit fontScale="90000"/>
          </a:bodyPr>
          <a:lstStyle/>
          <a:p>
            <a:r>
              <a:rPr lang="en-GB" dirty="0"/>
              <a:t>PRACH - Manufacturer declaration (2/2)</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70000" lnSpcReduction="20000"/>
          </a:bodyPr>
          <a:lstStyle/>
          <a:p>
            <a:r>
              <a:rPr lang="en-GB" dirty="0"/>
              <a:t>Test applicability for long PRACH format restricted set type A and B</a:t>
            </a:r>
          </a:p>
          <a:p>
            <a:pPr lvl="1"/>
            <a:r>
              <a:rPr lang="en-GB" dirty="0"/>
              <a:t>Additionally, test applicability for long PRACH format restricted set type A and B needs to be defined if BS supports both types.</a:t>
            </a:r>
          </a:p>
          <a:p>
            <a:pPr lvl="2" fontAlgn="base" hangingPunct="0"/>
            <a:r>
              <a:rPr lang="en-GB" dirty="0"/>
              <a:t>8.1.2.1.x Applicability of requirements for different restricted set types of long PRACH format 0</a:t>
            </a:r>
            <a:br>
              <a:rPr lang="en-GB" dirty="0"/>
            </a:br>
            <a:br>
              <a:rPr lang="en-GB" dirty="0"/>
            </a:br>
            <a:r>
              <a:rPr lang="en-GB" dirty="0"/>
              <a:t>Unless otherwise stated, PRACH requirement tests for long PRACH format 0 with restricted set Type A and B shall apply only for the restricted set type declared to be supported (see D.110 in table 4.6-1). If both restricted set type A and type B are declared to be supported, the tests shall be done for type B; the same chosen mapping type shall then be used for all tests.</a:t>
            </a:r>
          </a:p>
          <a:p>
            <a:pPr lvl="1"/>
            <a:endParaRPr lang="en-GB" dirty="0"/>
          </a:p>
          <a:p>
            <a:pPr lvl="1"/>
            <a:r>
              <a:rPr lang="en-GB" dirty="0"/>
              <a:t>Companies are encouraged to evaluate, if a similar test applicability rule is required for PRACH </a:t>
            </a:r>
            <a:r>
              <a:rPr lang="en-US" dirty="0"/>
              <a:t>short format (for BS supporting multiple short formats).</a:t>
            </a:r>
            <a:endParaRPr lang="en-GB" dirty="0"/>
          </a:p>
          <a:p>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4264158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normAutofit fontScale="90000"/>
          </a:bodyPr>
          <a:lstStyle/>
          <a:p>
            <a:r>
              <a:rPr lang="en-GB" dirty="0"/>
              <a:t>PRACH - Revisiting of previous agreements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55000" lnSpcReduction="20000"/>
          </a:bodyPr>
          <a:lstStyle/>
          <a:p>
            <a:r>
              <a:rPr lang="en-GB" dirty="0"/>
              <a:t>Table organization of high-speed train requirement sections for PRACH 350kph in specifications</a:t>
            </a:r>
          </a:p>
          <a:p>
            <a:pPr lvl="1"/>
            <a:r>
              <a:rPr lang="en-GB" dirty="0"/>
              <a:t>Add format 0 in the table caption to clarify confusion and modify the agreement accordingly as “add new table for long format 0 restricted set type A/B”.</a:t>
            </a:r>
          </a:p>
          <a:p>
            <a:pPr lvl="2"/>
            <a:r>
              <a:rPr lang="en-GB" dirty="0"/>
              <a:t>Add new table for long format 0 restricted set type A.</a:t>
            </a:r>
            <a:br>
              <a:rPr lang="en-GB" dirty="0"/>
            </a:br>
            <a:r>
              <a:rPr lang="en-GB" dirty="0"/>
              <a:t>Add new table for long format 0 restricted set type B</a:t>
            </a:r>
          </a:p>
          <a:p>
            <a:pPr marL="0" indent="0">
              <a:buNone/>
            </a:pPr>
            <a:endParaRPr lang="en-GB" dirty="0"/>
          </a:p>
          <a:p>
            <a:r>
              <a:rPr lang="en-GB" dirty="0"/>
              <a:t>High speed support declaration 350kph PRACH - Explicit format-speed mapping</a:t>
            </a:r>
          </a:p>
          <a:p>
            <a:pPr lvl="1"/>
            <a:r>
              <a:rPr lang="en-GB" dirty="0"/>
              <a:t>Explicit explanation of format-speed mapping for PRACH HST in specification is not required.</a:t>
            </a:r>
          </a:p>
          <a:p>
            <a:pPr lvl="1"/>
            <a:endParaRPr lang="en-GB" dirty="0"/>
          </a:p>
          <a:p>
            <a:r>
              <a:rPr lang="en-GB" dirty="0"/>
              <a:t>High speed support declaration 350kph PRACH - 350kph short format requirements</a:t>
            </a:r>
          </a:p>
          <a:p>
            <a:pPr lvl="1"/>
            <a:r>
              <a:rPr lang="en-GB" dirty="0"/>
              <a:t>Keep previous agreement: No requirements of 350kph on short format PRACH.</a:t>
            </a:r>
          </a:p>
          <a:p>
            <a:pPr lvl="1"/>
            <a:endParaRPr lang="en-GB" dirty="0"/>
          </a:p>
          <a:p>
            <a:r>
              <a:rPr lang="en-GB" dirty="0"/>
              <a:t>Section organization of high-speed train requirements for PRACH in specifications</a:t>
            </a:r>
          </a:p>
          <a:p>
            <a:pPr lvl="1"/>
            <a:r>
              <a:rPr lang="en-GB" dirty="0"/>
              <a:t>Keep previous agreement:</a:t>
            </a:r>
          </a:p>
          <a:p>
            <a:pPr lvl="2"/>
            <a:r>
              <a:rPr lang="en-GB" dirty="0"/>
              <a:t>New section for requirements specified with frequency offset &gt;=625Hz.</a:t>
            </a:r>
            <a:br>
              <a:rPr lang="en-GB" dirty="0"/>
            </a:br>
            <a:r>
              <a:rPr lang="en-GB" dirty="0"/>
              <a:t>Example, 8.4.2.3 Minimum requirements for high speed train</a:t>
            </a:r>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2961382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lstStyle/>
          <a:p>
            <a:r>
              <a:rPr lang="en-GB" dirty="0"/>
              <a:t>UL TA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2079637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lstStyle/>
          <a:p>
            <a:r>
              <a:rPr lang="en-GB" dirty="0"/>
              <a:t>UL TA additional scenario “X”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85000" lnSpcReduction="20000"/>
          </a:bodyPr>
          <a:lstStyle/>
          <a:p>
            <a:r>
              <a:rPr lang="en-GB" dirty="0"/>
              <a:t>Additional scenario “X”</a:t>
            </a:r>
          </a:p>
          <a:p>
            <a:pPr lvl="1"/>
            <a:r>
              <a:rPr lang="en-GB" dirty="0"/>
              <a:t>Option 1: Specify requirements for scenario X.</a:t>
            </a:r>
          </a:p>
          <a:p>
            <a:pPr lvl="1"/>
            <a:r>
              <a:rPr lang="en-GB" dirty="0"/>
              <a:t>Option 2: Do not specify scenario “X”.</a:t>
            </a:r>
          </a:p>
          <a:p>
            <a:pPr lvl="1"/>
            <a:endParaRPr lang="en-GB" dirty="0"/>
          </a:p>
          <a:p>
            <a:pPr lvl="1"/>
            <a:r>
              <a:rPr lang="en-GB" dirty="0"/>
              <a:t>No consensus, continue discussion. Companies are encourage to bring more analysis the necessity and un-necessity of introducing this test cases and make decisions in Q3 2020. </a:t>
            </a:r>
          </a:p>
          <a:p>
            <a:endParaRPr lang="en-GB" dirty="0"/>
          </a:p>
          <a:p>
            <a:r>
              <a:rPr lang="en-GB" dirty="0"/>
              <a:t>Scenario “X” implicit test passing</a:t>
            </a:r>
          </a:p>
          <a:p>
            <a:pPr lvl="1"/>
            <a:r>
              <a:rPr lang="en-GB" dirty="0"/>
              <a:t>Discuss after additional scenario “X” introduction is decided.</a:t>
            </a:r>
          </a:p>
          <a:p>
            <a:pPr marL="0" indent="0">
              <a:buNone/>
            </a:pPr>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260722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normAutofit fontScale="90000"/>
          </a:bodyPr>
          <a:lstStyle/>
          <a:p>
            <a:r>
              <a:rPr lang="en-GB" dirty="0"/>
              <a:t>UL TA additional SCS/CBW and applicability rules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92500" lnSpcReduction="20000"/>
          </a:bodyPr>
          <a:lstStyle/>
          <a:p>
            <a:r>
              <a:rPr lang="en-GB" dirty="0"/>
              <a:t>Additional SCS/CBW combinations</a:t>
            </a:r>
          </a:p>
          <a:p>
            <a:pPr lvl="1"/>
            <a:r>
              <a:rPr lang="en-GB" dirty="0"/>
              <a:t>Add simulation assumptions for 5MHz CBW/15KHz SCS and 10Mhz CBW/30KHz SCS to requirements for agreed UL timing adjustment scenarios and use applicability rule to only test supported SCS/CBW combinations.</a:t>
            </a:r>
          </a:p>
          <a:p>
            <a:pPr lvl="1"/>
            <a:endParaRPr lang="en-GB" dirty="0"/>
          </a:p>
          <a:p>
            <a:endParaRPr lang="en-GB" dirty="0">
              <a:highlight>
                <a:srgbClr val="FFFF00"/>
              </a:highlight>
            </a:endParaRPr>
          </a:p>
          <a:p>
            <a:r>
              <a:rPr lang="en-GB" dirty="0"/>
              <a:t>Applicability for 120kph HST UL TA</a:t>
            </a:r>
          </a:p>
          <a:p>
            <a:pPr lvl="1"/>
            <a:r>
              <a:rPr lang="en-GB" dirty="0"/>
              <a:t>Discuss after additional scenario “X” introduction is decided.</a:t>
            </a:r>
          </a:p>
          <a:p>
            <a:endParaRPr lang="en-GB" dirty="0"/>
          </a:p>
          <a:p>
            <a:endParaRPr lang="en-GB" dirty="0">
              <a:highlight>
                <a:srgbClr val="FFFF00"/>
              </a:highlight>
            </a:endParaRPr>
          </a:p>
          <a:p>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4157386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lstStyle/>
          <a:p>
            <a:r>
              <a:rPr lang="en-GB" dirty="0"/>
              <a:t>UL TA - Manufacturer declaration </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fontScale="55000" lnSpcReduction="20000"/>
          </a:bodyPr>
          <a:lstStyle/>
          <a:p>
            <a:r>
              <a:rPr lang="en-GB" dirty="0"/>
              <a:t>UL TA supported speed declaration for 120kph/Scenario X</a:t>
            </a:r>
          </a:p>
          <a:p>
            <a:pPr lvl="1"/>
            <a:r>
              <a:rPr lang="en-GB" dirty="0"/>
              <a:t>Option 1: No declaration for scenario X is needed; testing scenario X is always required.</a:t>
            </a:r>
          </a:p>
          <a:p>
            <a:pPr lvl="1"/>
            <a:r>
              <a:rPr lang="en-GB" dirty="0"/>
              <a:t>Option 2: No declaration for scenario X is needed; no requirements for scenario X.</a:t>
            </a:r>
          </a:p>
          <a:p>
            <a:pPr lvl="1"/>
            <a:r>
              <a:rPr lang="en-GB" dirty="0"/>
              <a:t>Option 3: No declaration for scenario X is needed; testing scenario X is only required, if 350 or 500kph UL TA is not declared to be supported (“overwritten”).</a:t>
            </a:r>
          </a:p>
          <a:p>
            <a:pPr lvl="1"/>
            <a:r>
              <a:rPr lang="en-GB" dirty="0"/>
              <a:t>Option 4: Postpone to after additional scenario “X” introduction is decided.</a:t>
            </a:r>
          </a:p>
          <a:p>
            <a:pPr lvl="1"/>
            <a:r>
              <a:rPr lang="en-GB" dirty="0"/>
              <a:t>Option 5: No declaration for scenario X is needed.</a:t>
            </a:r>
          </a:p>
          <a:p>
            <a:pPr lvl="1"/>
            <a:endParaRPr lang="en-GB" dirty="0"/>
          </a:p>
          <a:p>
            <a:pPr lvl="1"/>
            <a:r>
              <a:rPr lang="en-GB" dirty="0"/>
              <a:t>Proposed WF: Discuss after additional scenario “X” introduction is decided.</a:t>
            </a:r>
          </a:p>
          <a:p>
            <a:endParaRPr lang="en-GB" dirty="0"/>
          </a:p>
          <a:p>
            <a:r>
              <a:rPr lang="en-GB" dirty="0"/>
              <a:t>UL TA supported speed declaration for [120kph], 350kph, and 500kph</a:t>
            </a:r>
          </a:p>
          <a:p>
            <a:pPr lvl="1"/>
            <a:r>
              <a:rPr lang="en-GB" dirty="0"/>
              <a:t>Has been agreed along with PUSCH “PUSCH high speed support declaration for HST”.</a:t>
            </a:r>
          </a:p>
          <a:p>
            <a:endParaRPr lang="en-GB" dirty="0"/>
          </a:p>
          <a:p>
            <a:r>
              <a:rPr lang="en-GB" dirty="0"/>
              <a:t>Re-use of high speed declaration for UL TA</a:t>
            </a:r>
          </a:p>
          <a:p>
            <a:pPr lvl="1"/>
            <a:r>
              <a:rPr lang="en-GB" dirty="0"/>
              <a:t>Re-use of the PUSCH HST declaration, if they match.</a:t>
            </a:r>
          </a:p>
          <a:p>
            <a:pPr lvl="0"/>
            <a:endParaRPr lang="en-GB" dirty="0"/>
          </a:p>
          <a:p>
            <a:pPr lvl="0"/>
            <a:endParaRPr lang="en-GB" dirty="0"/>
          </a:p>
          <a:p>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3877303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14CB-4587-4366-93B5-F5E3C272497A}"/>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4CFBAB26-4523-46D1-A6EC-C5F62C285619}"/>
              </a:ext>
            </a:extLst>
          </p:cNvPr>
          <p:cNvSpPr>
            <a:spLocks noGrp="1"/>
          </p:cNvSpPr>
          <p:nvPr>
            <p:ph idx="1"/>
          </p:nvPr>
        </p:nvSpPr>
        <p:spPr/>
        <p:txBody>
          <a:bodyPr>
            <a:normAutofit fontScale="47500" lnSpcReduction="20000"/>
          </a:bodyPr>
          <a:lstStyle/>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PUSCH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R4-1910128 Way forward on NR HST BS demodulation requirements, RAN4#92.</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R4-1912809 Way forward on NR HST PUSCH demodulation requirements, RAN4#92Bis.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R4-1915886 Way forward on NR HST PUSCH demodulation requirements, RAN4#93.</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 </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R4-2005534 WF on Rel-16 NR HST PUSCH BS demodulation requirements, RAN4#94-e-bis.</a:t>
            </a:r>
          </a:p>
          <a:p>
            <a:pPr marL="800100" lvl="1">
              <a:spcBef>
                <a:spcPts val="600"/>
              </a:spcBef>
            </a:pPr>
            <a:endParaRPr lang="zh-CN" altLang="en-US"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PRACH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R4-1910128 WF on NR BS HST demodulation requirements , RAN4#92.</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R4-1912729 WF on  NR HST BS PRACH demodulation requirements, RAN4#92b.</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R4-1915871 Way forward on NR HST PRACH demodulation requirement, RAN4#93.</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R4-2005535 WF on Rel-16 NR HST PRACH BS demodulation requirements, RAN4#94-e-bis.</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UL TA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R4-2005536 WF on Rel-16 NR HST ULTA BS demodulation requirements, RAN4#94-e-bis.</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Corresponding Email summary in RAN4#95-e</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R4-2009042 Email discussion summary for [95e][322] </a:t>
            </a:r>
            <a:r>
              <a:rPr lang="en-GB" altLang="zh-CN" sz="2000" dirty="0" err="1">
                <a:latin typeface="Arial Unicode MS" pitchFamily="50" charset="-127"/>
                <a:ea typeface="Arial Unicode MS" pitchFamily="50" charset="-127"/>
                <a:cs typeface="Arial Unicode MS" pitchFamily="50" charset="-127"/>
              </a:rPr>
              <a:t>NR_HST_Demod_BS</a:t>
            </a:r>
            <a:r>
              <a:rPr lang="en-GB" altLang="zh-CN" sz="2000" dirty="0">
                <a:latin typeface="Arial Unicode MS" pitchFamily="50" charset="-127"/>
                <a:ea typeface="Arial Unicode MS" pitchFamily="50" charset="-127"/>
                <a:cs typeface="Arial Unicode MS" pitchFamily="50" charset="-127"/>
              </a:rPr>
              <a:t>, RAN4#95-e.</a:t>
            </a:r>
          </a:p>
        </p:txBody>
      </p:sp>
      <p:sp>
        <p:nvSpPr>
          <p:cNvPr id="4" name="Slide Number Placeholder 3">
            <a:extLst>
              <a:ext uri="{FF2B5EF4-FFF2-40B4-BE49-F238E27FC236}">
                <a16:creationId xmlns:a16="http://schemas.microsoft.com/office/drawing/2014/main" id="{523AF5DA-43BD-478E-977B-26545465467E}"/>
              </a:ext>
            </a:extLst>
          </p:cNvPr>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1791715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4DA5-085E-49E4-893D-2517E8D40A44}"/>
              </a:ext>
            </a:extLst>
          </p:cNvPr>
          <p:cNvSpPr>
            <a:spLocks noGrp="1"/>
          </p:cNvSpPr>
          <p:nvPr>
            <p:ph type="title"/>
          </p:nvPr>
        </p:nvSpPr>
        <p:spPr/>
        <p:txBody>
          <a:bodyPr/>
          <a:lstStyle/>
          <a:p>
            <a:r>
              <a:rPr lang="en-GB" dirty="0"/>
              <a:t>UL TA - Specification writing</a:t>
            </a:r>
          </a:p>
        </p:txBody>
      </p:sp>
      <p:sp>
        <p:nvSpPr>
          <p:cNvPr id="3" name="Content Placeholder 2">
            <a:extLst>
              <a:ext uri="{FF2B5EF4-FFF2-40B4-BE49-F238E27FC236}">
                <a16:creationId xmlns:a16="http://schemas.microsoft.com/office/drawing/2014/main" id="{90FEB1A2-A710-404D-BD87-270271DA8607}"/>
              </a:ext>
            </a:extLst>
          </p:cNvPr>
          <p:cNvSpPr>
            <a:spLocks noGrp="1"/>
          </p:cNvSpPr>
          <p:nvPr>
            <p:ph idx="1"/>
          </p:nvPr>
        </p:nvSpPr>
        <p:spPr/>
        <p:txBody>
          <a:bodyPr>
            <a:normAutofit/>
          </a:bodyPr>
          <a:lstStyle/>
          <a:p>
            <a:r>
              <a:rPr lang="en-GB" dirty="0"/>
              <a:t>Organization of HST requirements for UL TA 500kph in specifications</a:t>
            </a:r>
          </a:p>
          <a:p>
            <a:pPr lvl="1"/>
            <a:r>
              <a:rPr lang="en-GB" dirty="0"/>
              <a:t>Option 1: Requirements for different scenarios captured in same table.</a:t>
            </a:r>
          </a:p>
          <a:p>
            <a:pPr lvl="1"/>
            <a:r>
              <a:rPr lang="en-GB" dirty="0"/>
              <a:t>Option 2: Requirements for different scenarios captured in separate tables.</a:t>
            </a:r>
          </a:p>
          <a:p>
            <a:pPr lvl="1"/>
            <a:r>
              <a:rPr lang="en-GB" dirty="0"/>
              <a:t>Option 3: Capture the 500kph UL TA scenario in the same table as the 350kph UL TA scenario.</a:t>
            </a:r>
          </a:p>
          <a:p>
            <a:endParaRPr lang="en-GB" dirty="0"/>
          </a:p>
        </p:txBody>
      </p:sp>
      <p:sp>
        <p:nvSpPr>
          <p:cNvPr id="4" name="Slide Number Placeholder 3">
            <a:extLst>
              <a:ext uri="{FF2B5EF4-FFF2-40B4-BE49-F238E27FC236}">
                <a16:creationId xmlns:a16="http://schemas.microsoft.com/office/drawing/2014/main" id="{78523176-099D-4387-B09F-4FDF46366F40}"/>
              </a:ext>
            </a:extLst>
          </p:cNvPr>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859011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7B068-CF87-45D0-826F-E41F9ECFB88D}"/>
              </a:ext>
            </a:extLst>
          </p:cNvPr>
          <p:cNvSpPr>
            <a:spLocks noGrp="1"/>
          </p:cNvSpPr>
          <p:nvPr>
            <p:ph type="title"/>
          </p:nvPr>
        </p:nvSpPr>
        <p:spPr/>
        <p:txBody>
          <a:bodyPr/>
          <a:lstStyle/>
          <a:p>
            <a:r>
              <a:rPr lang="en-GB" dirty="0"/>
              <a:t>PUSCH</a:t>
            </a:r>
          </a:p>
        </p:txBody>
      </p:sp>
      <p:sp>
        <p:nvSpPr>
          <p:cNvPr id="3" name="Content Placeholder 2">
            <a:extLst>
              <a:ext uri="{FF2B5EF4-FFF2-40B4-BE49-F238E27FC236}">
                <a16:creationId xmlns:a16="http://schemas.microsoft.com/office/drawing/2014/main" id="{6518D72C-0BC0-40D1-BDEE-4EAC16EEA512}"/>
              </a:ext>
            </a:extLst>
          </p:cNvPr>
          <p:cNvSpPr>
            <a:spLocks noGrp="1"/>
          </p:cNvSpPr>
          <p:nvPr>
            <p:ph idx="1"/>
          </p:nvPr>
        </p:nvSpPr>
        <p:spPr/>
        <p:txBody>
          <a:bodyPr/>
          <a:lstStyle/>
          <a:p>
            <a:endParaRPr lang="en-GB"/>
          </a:p>
        </p:txBody>
      </p:sp>
      <p:sp>
        <p:nvSpPr>
          <p:cNvPr id="4" name="Slide Number Placeholder 3">
            <a:extLst>
              <a:ext uri="{FF2B5EF4-FFF2-40B4-BE49-F238E27FC236}">
                <a16:creationId xmlns:a16="http://schemas.microsoft.com/office/drawing/2014/main" id="{9B153BB6-F608-41C9-9D15-194C566E13C7}"/>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1794332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lstStyle/>
          <a:p>
            <a:r>
              <a:rPr lang="en-GB" dirty="0"/>
              <a:t>PUSCH - 1T1R requirements</a:t>
            </a:r>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p:txBody>
          <a:bodyPr/>
          <a:lstStyle/>
          <a:p>
            <a:r>
              <a:rPr lang="en-GB" dirty="0"/>
              <a:t>1T1R requirements for the tunnel scenario - MCS configuration</a:t>
            </a:r>
          </a:p>
          <a:p>
            <a:pPr lvl="1"/>
            <a:r>
              <a:rPr lang="en-GB" dirty="0"/>
              <a:t>Option 1: Only have MCS 2 requirements.</a:t>
            </a:r>
          </a:p>
          <a:p>
            <a:pPr lvl="1"/>
            <a:r>
              <a:rPr lang="en-GB" dirty="0"/>
              <a:t>Option 2: Have MCS 2 and MCS16 requirements.</a:t>
            </a:r>
          </a:p>
          <a:p>
            <a:pPr lvl="1"/>
            <a:r>
              <a:rPr lang="en-GB" dirty="0"/>
              <a:t>Option 3: Define HST Tunnel with only MCS 2 and HST multi-path fading with MCS 16.</a:t>
            </a:r>
          </a:p>
          <a:p>
            <a:pPr lvl="1"/>
            <a:endParaRPr lang="en-GB" dirty="0"/>
          </a:p>
          <a:p>
            <a:pPr lvl="1"/>
            <a:endParaRPr lang="en-GB" dirty="0"/>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3723471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F9D13-93C9-4E45-8615-C83A9C6CFA90}"/>
              </a:ext>
            </a:extLst>
          </p:cNvPr>
          <p:cNvSpPr>
            <a:spLocks noGrp="1"/>
          </p:cNvSpPr>
          <p:nvPr>
            <p:ph type="title"/>
          </p:nvPr>
        </p:nvSpPr>
        <p:spPr/>
        <p:txBody>
          <a:bodyPr>
            <a:normAutofit fontScale="90000"/>
          </a:bodyPr>
          <a:lstStyle/>
          <a:p>
            <a:r>
              <a:rPr lang="en-GB" dirty="0"/>
              <a:t>PUSCH - Multi-path fading channel under high Doppler</a:t>
            </a:r>
          </a:p>
        </p:txBody>
      </p:sp>
      <p:sp>
        <p:nvSpPr>
          <p:cNvPr id="3" name="Content Placeholder 2">
            <a:extLst>
              <a:ext uri="{FF2B5EF4-FFF2-40B4-BE49-F238E27FC236}">
                <a16:creationId xmlns:a16="http://schemas.microsoft.com/office/drawing/2014/main" id="{BE5F62D7-4E30-48AD-8AB2-8D4B95BC95F1}"/>
              </a:ext>
            </a:extLst>
          </p:cNvPr>
          <p:cNvSpPr>
            <a:spLocks noGrp="1"/>
          </p:cNvSpPr>
          <p:nvPr>
            <p:ph idx="1"/>
          </p:nvPr>
        </p:nvSpPr>
        <p:spPr/>
        <p:txBody>
          <a:bodyPr>
            <a:normAutofit fontScale="47500" lnSpcReduction="20000"/>
          </a:bodyPr>
          <a:lstStyle/>
          <a:p>
            <a:r>
              <a:rPr lang="en-GB" dirty="0"/>
              <a:t>Is multi-path fading channel under high Doppler value a common scenario?</a:t>
            </a:r>
          </a:p>
          <a:p>
            <a:pPr lvl="1"/>
            <a:r>
              <a:rPr lang="en-GB" dirty="0"/>
              <a:t>Option 1: Multi-path fading is a typical HST scenario. </a:t>
            </a:r>
          </a:p>
          <a:p>
            <a:pPr lvl="1"/>
            <a:r>
              <a:rPr lang="en-GB" dirty="0"/>
              <a:t>Option 2: Multi-path fading is not a typical HST scenario</a:t>
            </a:r>
          </a:p>
          <a:p>
            <a:pPr lvl="1"/>
            <a:endParaRPr lang="en-GB" dirty="0"/>
          </a:p>
          <a:p>
            <a:pPr lvl="1"/>
            <a:r>
              <a:rPr lang="en-GB" dirty="0"/>
              <a:t>Proposed WF: Do not further pursue consensus on this issue.</a:t>
            </a:r>
          </a:p>
          <a:p>
            <a:endParaRPr lang="en-GB" dirty="0"/>
          </a:p>
          <a:p>
            <a:r>
              <a:rPr lang="en-GB" dirty="0"/>
              <a:t>Specification of multi-path fading channel under high Doppler</a:t>
            </a:r>
          </a:p>
          <a:p>
            <a:pPr lvl="1"/>
            <a:r>
              <a:rPr lang="en-GB" dirty="0"/>
              <a:t>Option 1: Do not specify requirements for multi-path fading channel models with high Doppler values.</a:t>
            </a:r>
          </a:p>
          <a:p>
            <a:pPr lvl="1"/>
            <a:r>
              <a:rPr lang="en-GB" dirty="0"/>
              <a:t>Option 2: Specify PUSCH requirements for multi-path fading channel with maximum doppler shift of 600Hz and 1200Hz for 15kHz SCS and 30kHz SCS, respectively.</a:t>
            </a:r>
          </a:p>
          <a:p>
            <a:pPr lvl="1"/>
            <a:r>
              <a:rPr lang="en-GB" dirty="0"/>
              <a:t>Option 4: Define HST Tunnel with MCS 2 and HST multi-path fading with MCS 16.</a:t>
            </a:r>
          </a:p>
          <a:p>
            <a:pPr lvl="1"/>
            <a:r>
              <a:rPr lang="en-GB" dirty="0"/>
              <a:t>Option 5: Define HST multi-path fading with MCS 16 for open space scenario only.</a:t>
            </a:r>
          </a:p>
          <a:p>
            <a:endParaRPr lang="en-GB" dirty="0"/>
          </a:p>
          <a:p>
            <a:r>
              <a:rPr lang="en-GB" dirty="0"/>
              <a:t>Where to specify multi-path fading channel under high Doppler.</a:t>
            </a:r>
          </a:p>
          <a:p>
            <a:pPr lvl="1"/>
            <a:r>
              <a:rPr lang="en-GB" dirty="0"/>
              <a:t>Discuss after specification of multi-path fading channel under high Doppler is agreed.</a:t>
            </a:r>
          </a:p>
          <a:p>
            <a:endParaRPr lang="en-GB" dirty="0"/>
          </a:p>
          <a:p>
            <a:r>
              <a:rPr lang="en-GB" dirty="0"/>
              <a:t>Waveform, if multi-path fading channel under high Doppler is specified.</a:t>
            </a:r>
          </a:p>
          <a:p>
            <a:pPr lvl="1"/>
            <a:r>
              <a:rPr lang="en-GB" dirty="0"/>
              <a:t>Discuss after specification of multi-path fading channel under high Doppler is agreed.</a:t>
            </a:r>
          </a:p>
          <a:p>
            <a:pPr lvl="1"/>
            <a:endParaRPr lang="en-GB" dirty="0"/>
          </a:p>
        </p:txBody>
      </p:sp>
      <p:sp>
        <p:nvSpPr>
          <p:cNvPr id="4" name="Slide Number Placeholder 3">
            <a:extLst>
              <a:ext uri="{FF2B5EF4-FFF2-40B4-BE49-F238E27FC236}">
                <a16:creationId xmlns:a16="http://schemas.microsoft.com/office/drawing/2014/main" id="{AE92282D-D4CE-4D1B-90BB-ABC56FFED27D}"/>
              </a:ext>
            </a:extLst>
          </p:cNvPr>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2753784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3BE2C-A46A-437E-B5F5-D97F5C9E01B6}"/>
              </a:ext>
            </a:extLst>
          </p:cNvPr>
          <p:cNvSpPr>
            <a:spLocks noGrp="1"/>
          </p:cNvSpPr>
          <p:nvPr>
            <p:ph type="title"/>
          </p:nvPr>
        </p:nvSpPr>
        <p:spPr/>
        <p:txBody>
          <a:bodyPr/>
          <a:lstStyle/>
          <a:p>
            <a:r>
              <a:rPr lang="en-GB" dirty="0"/>
              <a:t>PUSCH - DFT-s-OFDM waveform</a:t>
            </a:r>
          </a:p>
        </p:txBody>
      </p:sp>
      <p:sp>
        <p:nvSpPr>
          <p:cNvPr id="3" name="Content Placeholder 2">
            <a:extLst>
              <a:ext uri="{FF2B5EF4-FFF2-40B4-BE49-F238E27FC236}">
                <a16:creationId xmlns:a16="http://schemas.microsoft.com/office/drawing/2014/main" id="{84CB7D2A-8041-43B2-84F8-ED9596360AD9}"/>
              </a:ext>
            </a:extLst>
          </p:cNvPr>
          <p:cNvSpPr>
            <a:spLocks noGrp="1"/>
          </p:cNvSpPr>
          <p:nvPr>
            <p:ph idx="1"/>
          </p:nvPr>
        </p:nvSpPr>
        <p:spPr/>
        <p:txBody>
          <a:bodyPr>
            <a:normAutofit fontScale="55000" lnSpcReduction="20000"/>
          </a:bodyPr>
          <a:lstStyle/>
          <a:p>
            <a:r>
              <a:rPr lang="en-GB" dirty="0"/>
              <a:t>Include requirements for DFT-s-OFDM waveform</a:t>
            </a:r>
          </a:p>
          <a:p>
            <a:pPr lvl="1"/>
            <a:r>
              <a:rPr lang="en-GB" dirty="0"/>
              <a:t>Option 1b: Introduce PUSCH HST requirements for DFT-s-OFDM, with the following limited parameters as proposed in issue 1-3-3 and applicability rule to test either DFT-s-OFDM or CP-OFDM for MCS2.</a:t>
            </a:r>
          </a:p>
          <a:p>
            <a:pPr lvl="2"/>
            <a:r>
              <a:rPr lang="en-GB" dirty="0"/>
              <a:t>Antenna configuration: Only 1T2R</a:t>
            </a:r>
          </a:p>
          <a:p>
            <a:pPr lvl="2"/>
            <a:r>
              <a:rPr lang="en-GB" dirty="0"/>
              <a:t>MCS: Only MCS2</a:t>
            </a:r>
          </a:p>
          <a:p>
            <a:pPr lvl="2"/>
            <a:r>
              <a:rPr lang="en-GB" dirty="0"/>
              <a:t>CBW and SCS: Only 5MHz CBW/15kHz SCS and 10MHz CBW/ 30kHz SCS</a:t>
            </a:r>
          </a:p>
          <a:p>
            <a:pPr lvl="2"/>
            <a:r>
              <a:rPr lang="en-GB" dirty="0"/>
              <a:t>Velocity: Only 350km/h</a:t>
            </a:r>
          </a:p>
          <a:p>
            <a:pPr lvl="2"/>
            <a:r>
              <a:rPr lang="en-GB" dirty="0"/>
              <a:t>Applicability rule: </a:t>
            </a:r>
          </a:p>
          <a:p>
            <a:pPr lvl="3"/>
            <a:r>
              <a:rPr lang="en-GB" dirty="0"/>
              <a:t>If BS that declare to support HST for DFT-s-OFDM, BS vendor can choose either DFT-s-OFDM or CP-OFDM for the test with 1T2R, MCS2, 5MHz CBW/15kHz SCS or 10MHz CBW/30kHz SCS and 350km/h HST scenarios. (The number of tests is kept).</a:t>
            </a:r>
          </a:p>
          <a:p>
            <a:pPr lvl="1"/>
            <a:r>
              <a:rPr lang="en-GB" dirty="0"/>
              <a:t>Option 2: Do not introduce PUSCH HST requirements for DFT-s-OFDM.</a:t>
            </a:r>
          </a:p>
          <a:p>
            <a:pPr lvl="1"/>
            <a:r>
              <a:rPr lang="en-GB" dirty="0"/>
              <a:t>Option 3: If the availability of DFT under HST could be confirmed by testing DFT under normal condition and CP-OFDM under HST, do not introduce PUSCH HST requirements for DFT-s-OFDM.</a:t>
            </a:r>
          </a:p>
          <a:p>
            <a:pPr lvl="1"/>
            <a:endParaRPr lang="en-GB" dirty="0"/>
          </a:p>
          <a:p>
            <a:pPr lvl="1"/>
            <a:r>
              <a:rPr lang="en-GB" dirty="0"/>
              <a:t>Proposed WF: Clarify how compromise option 3 can be achieved.</a:t>
            </a:r>
          </a:p>
          <a:p>
            <a:endParaRPr lang="en-GB" dirty="0"/>
          </a:p>
          <a:p>
            <a:r>
              <a:rPr lang="en-GB" dirty="0"/>
              <a:t>If DFT-s-OFDM waveform is introduced, target speed.</a:t>
            </a:r>
          </a:p>
          <a:p>
            <a:pPr lvl="1"/>
            <a:r>
              <a:rPr lang="en-GB" dirty="0"/>
              <a:t>Discuss after inclusion of requirements for DFT-s-OFDM waveform is agreed.</a:t>
            </a:r>
          </a:p>
        </p:txBody>
      </p:sp>
      <p:sp>
        <p:nvSpPr>
          <p:cNvPr id="4" name="Slide Number Placeholder 3">
            <a:extLst>
              <a:ext uri="{FF2B5EF4-FFF2-40B4-BE49-F238E27FC236}">
                <a16:creationId xmlns:a16="http://schemas.microsoft.com/office/drawing/2014/main" id="{85AA7055-DD7B-4B9F-8B70-07C5D2F6955A}"/>
              </a:ext>
            </a:extLst>
          </p:cNvPr>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2534444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21C83-152D-4691-8B25-E392CCDE9EDC}"/>
              </a:ext>
            </a:extLst>
          </p:cNvPr>
          <p:cNvSpPr>
            <a:spLocks noGrp="1"/>
          </p:cNvSpPr>
          <p:nvPr>
            <p:ph type="title"/>
          </p:nvPr>
        </p:nvSpPr>
        <p:spPr/>
        <p:txBody>
          <a:bodyPr>
            <a:normAutofit/>
          </a:bodyPr>
          <a:lstStyle/>
          <a:p>
            <a:r>
              <a:rPr lang="en-GB" dirty="0"/>
              <a:t>PUSCH applicability rules</a:t>
            </a:r>
          </a:p>
        </p:txBody>
      </p:sp>
      <p:sp>
        <p:nvSpPr>
          <p:cNvPr id="3" name="Content Placeholder 2">
            <a:extLst>
              <a:ext uri="{FF2B5EF4-FFF2-40B4-BE49-F238E27FC236}">
                <a16:creationId xmlns:a16="http://schemas.microsoft.com/office/drawing/2014/main" id="{EC865DAB-CC9F-4DB6-AAFF-F211D532FCFE}"/>
              </a:ext>
            </a:extLst>
          </p:cNvPr>
          <p:cNvSpPr>
            <a:spLocks noGrp="1"/>
          </p:cNvSpPr>
          <p:nvPr>
            <p:ph idx="1"/>
          </p:nvPr>
        </p:nvSpPr>
        <p:spPr/>
        <p:txBody>
          <a:bodyPr>
            <a:normAutofit fontScale="55000" lnSpcReduction="20000"/>
          </a:bodyPr>
          <a:lstStyle/>
          <a:p>
            <a:r>
              <a:rPr lang="en-GB" dirty="0"/>
              <a:t>PUSCH implicit test passing applicability rule</a:t>
            </a:r>
          </a:p>
          <a:p>
            <a:pPr lvl="1"/>
            <a:r>
              <a:rPr lang="en-GB" dirty="0"/>
              <a:t>Capture the following applicability rule in test specifications: </a:t>
            </a:r>
          </a:p>
          <a:p>
            <a:pPr lvl="2"/>
            <a:r>
              <a:rPr lang="en-GB" dirty="0"/>
              <a:t>“Unless otherwise stated, a BS that declares to support 500km/h (see D.1XX in table 4.6-1) and passes the tests for 500km/h, can also consider the tests for 350km/h as passed.”</a:t>
            </a:r>
          </a:p>
          <a:p>
            <a:endParaRPr lang="en-GB" dirty="0"/>
          </a:p>
          <a:p>
            <a:r>
              <a:rPr lang="en-GB" dirty="0"/>
              <a:t>PUSCH 1T1R applicability rule</a:t>
            </a:r>
          </a:p>
          <a:p>
            <a:pPr lvl="1"/>
            <a:r>
              <a:rPr lang="en-GB" dirty="0"/>
              <a:t>Applicability rule:</a:t>
            </a:r>
            <a:br>
              <a:rPr lang="en-GB" dirty="0"/>
            </a:br>
            <a:r>
              <a:rPr lang="en-GB" dirty="0"/>
              <a:t>In high speed train requirements, unless otherwise stated, for a BS supporting different numbers of antenna connectors (for BS type 1-C) or TAB connectors (for BS type 1-H) (see D.37 in table 4.6-1), if the BS supports 1RX, the tests with low MIMO correlation level shall apply only for either one connector or the second lowest number of supported connectors, in addition to the highest numbers of supported connectors, and the specific connectors used for testing are based on manufacturer declaration. </a:t>
            </a:r>
            <a:br>
              <a:rPr lang="en-GB" dirty="0"/>
            </a:br>
            <a:r>
              <a:rPr lang="en-GB" dirty="0"/>
              <a:t>If </a:t>
            </a:r>
            <a:r>
              <a:rPr lang="en-US" altLang="zh-CN" dirty="0"/>
              <a:t>the BS doesn’t support 1RX</a:t>
            </a:r>
            <a:r>
              <a:rPr lang="en-GB" dirty="0"/>
              <a:t>, the tests with low MIMO correlation level shall apply only for the lowest and highest numbers of supported connectors, and the specific connectors used for testing are based on manufacturer declaration.</a:t>
            </a:r>
          </a:p>
          <a:p>
            <a:pPr lvl="1"/>
            <a:r>
              <a:rPr lang="en-GB" dirty="0"/>
              <a:t>Remark on the applicability rule:</a:t>
            </a:r>
            <a:br>
              <a:rPr lang="en-GB" dirty="0"/>
            </a:br>
            <a:r>
              <a:rPr lang="en-GB" dirty="0"/>
              <a:t>The highest number of connectors can simultaneously be second lowest number.</a:t>
            </a:r>
          </a:p>
          <a:p>
            <a:endParaRPr lang="en-GB" dirty="0"/>
          </a:p>
        </p:txBody>
      </p:sp>
      <p:sp>
        <p:nvSpPr>
          <p:cNvPr id="4" name="Slide Number Placeholder 3">
            <a:extLst>
              <a:ext uri="{FF2B5EF4-FFF2-40B4-BE49-F238E27FC236}">
                <a16:creationId xmlns:a16="http://schemas.microsoft.com/office/drawing/2014/main" id="{E3F04FD6-C208-4902-A4EB-3997C4BC2E0A}"/>
              </a:ext>
            </a:extLst>
          </p:cNvPr>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1850324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07927-33CD-447A-AF10-3805C9184C02}"/>
              </a:ext>
            </a:extLst>
          </p:cNvPr>
          <p:cNvSpPr>
            <a:spLocks noGrp="1"/>
          </p:cNvSpPr>
          <p:nvPr>
            <p:ph type="title"/>
          </p:nvPr>
        </p:nvSpPr>
        <p:spPr/>
        <p:txBody>
          <a:bodyPr/>
          <a:lstStyle/>
          <a:p>
            <a:r>
              <a:rPr lang="en-GB" dirty="0"/>
              <a:t>PUSCH - Manufacturer declaration</a:t>
            </a:r>
          </a:p>
        </p:txBody>
      </p:sp>
      <p:sp>
        <p:nvSpPr>
          <p:cNvPr id="3" name="Content Placeholder 2">
            <a:extLst>
              <a:ext uri="{FF2B5EF4-FFF2-40B4-BE49-F238E27FC236}">
                <a16:creationId xmlns:a16="http://schemas.microsoft.com/office/drawing/2014/main" id="{3A1A1A74-3DD3-448F-9B5C-3DAFA0BEB8B4}"/>
              </a:ext>
            </a:extLst>
          </p:cNvPr>
          <p:cNvSpPr>
            <a:spLocks noGrp="1"/>
          </p:cNvSpPr>
          <p:nvPr>
            <p:ph idx="1"/>
          </p:nvPr>
        </p:nvSpPr>
        <p:spPr/>
        <p:txBody>
          <a:bodyPr>
            <a:normAutofit/>
          </a:bodyPr>
          <a:lstStyle/>
          <a:p>
            <a:r>
              <a:rPr lang="en-GB" dirty="0"/>
              <a:t>PUSCH high speed support declaration for HST</a:t>
            </a:r>
          </a:p>
          <a:p>
            <a:pPr lvl="1"/>
            <a:r>
              <a:rPr lang="en-GB" dirty="0"/>
              <a:t>Declare category of supported maximum speed. This can be either 350km/h or 500km/h. Only the corresponding requirements are tested.</a:t>
            </a:r>
          </a:p>
          <a:p>
            <a:pPr lvl="1"/>
            <a:endParaRPr lang="en-GB" dirty="0"/>
          </a:p>
          <a:p>
            <a:pPr lvl="1"/>
            <a:endParaRPr lang="en-GB" dirty="0"/>
          </a:p>
          <a:p>
            <a:pPr marL="457200" lvl="1" indent="0">
              <a:buNone/>
            </a:pPr>
            <a:endParaRPr lang="en-GB" dirty="0"/>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9695EB0A-7331-487F-93A7-5B131A5B5668}"/>
              </a:ext>
            </a:extLst>
          </p:cNvPr>
          <p:cNvSpPr>
            <a:spLocks noGrp="1"/>
          </p:cNvSpPr>
          <p:nvPr>
            <p:ph type="sldNum" sz="quarter" idx="12"/>
          </p:nvPr>
        </p:nvSpPr>
        <p:spPr/>
        <p:txBody>
          <a:bodyPr/>
          <a:lstStyle/>
          <a:p>
            <a:fld id="{0C913308-F349-4B6D-A68A-DD1791B4A57B}" type="slidenum">
              <a:rPr lang="zh-CN" altLang="en-US" smtClean="0"/>
              <a:t>8</a:t>
            </a:fld>
            <a:endParaRPr lang="zh-CN" altLang="en-US"/>
          </a:p>
        </p:txBody>
      </p:sp>
      <p:graphicFrame>
        <p:nvGraphicFramePr>
          <p:cNvPr id="7" name="Table 6">
            <a:extLst>
              <a:ext uri="{FF2B5EF4-FFF2-40B4-BE49-F238E27FC236}">
                <a16:creationId xmlns:a16="http://schemas.microsoft.com/office/drawing/2014/main" id="{67497ADA-9ED5-4A52-8FDE-F52C9C1B0E63}"/>
              </a:ext>
            </a:extLst>
          </p:cNvPr>
          <p:cNvGraphicFramePr>
            <a:graphicFrameLocks noGrp="1"/>
          </p:cNvGraphicFramePr>
          <p:nvPr>
            <p:extLst>
              <p:ext uri="{D42A27DB-BD31-4B8C-83A1-F6EECF244321}">
                <p14:modId xmlns:p14="http://schemas.microsoft.com/office/powerpoint/2010/main" val="3874014976"/>
              </p:ext>
            </p:extLst>
          </p:nvPr>
        </p:nvGraphicFramePr>
        <p:xfrm>
          <a:off x="1331640" y="3789040"/>
          <a:ext cx="6789359" cy="1913619"/>
        </p:xfrm>
        <a:graphic>
          <a:graphicData uri="http://schemas.openxmlformats.org/drawingml/2006/table">
            <a:tbl>
              <a:tblPr firstRow="1" bandRow="1">
                <a:tableStyleId>{5940675A-B579-460E-94D1-54222C63F5DA}</a:tableStyleId>
              </a:tblPr>
              <a:tblGrid>
                <a:gridCol w="576064">
                  <a:extLst>
                    <a:ext uri="{9D8B030D-6E8A-4147-A177-3AD203B41FA5}">
                      <a16:colId xmlns:a16="http://schemas.microsoft.com/office/drawing/2014/main" val="2304015145"/>
                    </a:ext>
                  </a:extLst>
                </a:gridCol>
                <a:gridCol w="1008112">
                  <a:extLst>
                    <a:ext uri="{9D8B030D-6E8A-4147-A177-3AD203B41FA5}">
                      <a16:colId xmlns:a16="http://schemas.microsoft.com/office/drawing/2014/main" val="3654510328"/>
                    </a:ext>
                  </a:extLst>
                </a:gridCol>
                <a:gridCol w="4824536">
                  <a:extLst>
                    <a:ext uri="{9D8B030D-6E8A-4147-A177-3AD203B41FA5}">
                      <a16:colId xmlns:a16="http://schemas.microsoft.com/office/drawing/2014/main" val="3688212578"/>
                    </a:ext>
                  </a:extLst>
                </a:gridCol>
                <a:gridCol w="144016">
                  <a:extLst>
                    <a:ext uri="{9D8B030D-6E8A-4147-A177-3AD203B41FA5}">
                      <a16:colId xmlns:a16="http://schemas.microsoft.com/office/drawing/2014/main" val="2566789716"/>
                    </a:ext>
                  </a:extLst>
                </a:gridCol>
                <a:gridCol w="236631">
                  <a:extLst>
                    <a:ext uri="{9D8B030D-6E8A-4147-A177-3AD203B41FA5}">
                      <a16:colId xmlns:a16="http://schemas.microsoft.com/office/drawing/2014/main" val="1075169310"/>
                    </a:ext>
                  </a:extLst>
                </a:gridCol>
              </a:tblGrid>
              <a:tr h="600727">
                <a:tc>
                  <a:txBody>
                    <a:bodyPr/>
                    <a:lstStyle/>
                    <a:p>
                      <a:pPr>
                        <a:spcAft>
                          <a:spcPts val="0"/>
                        </a:spcAft>
                      </a:pPr>
                      <a:r>
                        <a:rPr lang="x-none" sz="1600" dirty="0">
                          <a:effectLst/>
                        </a:rPr>
                        <a:t>D.108</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1600" dirty="0">
                          <a:effectLst/>
                        </a:rPr>
                        <a:t>High speed train</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1600" dirty="0">
                          <a:effectLst/>
                        </a:rPr>
                        <a:t>Declaration of high speed train scenario support</a:t>
                      </a:r>
                      <a:r>
                        <a:rPr lang="en-GB" sz="1600" dirty="0">
                          <a:effectLst/>
                        </a:rPr>
                        <a:t>, i.e. HST support or no HST support.</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spcAft>
                          <a:spcPts val="0"/>
                        </a:spcAft>
                      </a:pPr>
                      <a:r>
                        <a:rPr lang="x-none" sz="1600">
                          <a:effectLst/>
                        </a:rPr>
                        <a:t>x</a:t>
                      </a:r>
                      <a:endParaRPr lang="en-GB"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spcAft>
                          <a:spcPts val="0"/>
                        </a:spcAft>
                      </a:pPr>
                      <a:r>
                        <a:rPr lang="x-none" sz="1600">
                          <a:effectLst/>
                        </a:rPr>
                        <a:t>x</a:t>
                      </a:r>
                      <a:endParaRPr lang="en-GB"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808591433"/>
                  </a:ext>
                </a:extLst>
              </a:tr>
              <a:tr h="1312892">
                <a:tc>
                  <a:txBody>
                    <a:bodyPr/>
                    <a:lstStyle/>
                    <a:p>
                      <a:pPr>
                        <a:spcAft>
                          <a:spcPts val="0"/>
                        </a:spcAft>
                      </a:pPr>
                      <a:r>
                        <a:rPr lang="x-none" sz="1600" dirty="0">
                          <a:effectLst/>
                        </a:rPr>
                        <a:t>D.109</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1600" dirty="0">
                          <a:effectLst/>
                        </a:rPr>
                        <a:t>Maximum speed of high speed train for PUSCH</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spcAft>
                          <a:spcPts val="0"/>
                        </a:spcAft>
                      </a:pPr>
                      <a:r>
                        <a:rPr lang="x-none" sz="1600" dirty="0">
                          <a:effectLst/>
                        </a:rPr>
                        <a:t>Declaration of supported maximum speed for high speed train scenario, i.e. 350 km/h or 500 km/h. </a:t>
                      </a:r>
                      <a:endParaRPr lang="en-GB" sz="1600" dirty="0">
                        <a:effectLst/>
                      </a:endParaRPr>
                    </a:p>
                    <a:p>
                      <a:pPr>
                        <a:spcAft>
                          <a:spcPts val="0"/>
                        </a:spcAft>
                      </a:pPr>
                      <a:r>
                        <a:rPr lang="x-none" sz="1600" dirty="0">
                          <a:effectLst/>
                        </a:rPr>
                        <a:t>This declaration is applicable to PUSCH for high speed train and UL timing adjustment only if </a:t>
                      </a:r>
                      <a:r>
                        <a:rPr lang="en-GB" sz="1600" dirty="0">
                          <a:effectLst/>
                        </a:rPr>
                        <a:t>BS </a:t>
                      </a:r>
                      <a:r>
                        <a:rPr lang="x-none" sz="1600" dirty="0">
                          <a:effectLst/>
                        </a:rPr>
                        <a:t>declares to support high speed train in D.108.</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spcAft>
                          <a:spcPts val="0"/>
                        </a:spcAft>
                      </a:pPr>
                      <a:r>
                        <a:rPr lang="x-none" sz="1600">
                          <a:effectLst/>
                        </a:rPr>
                        <a:t>x</a:t>
                      </a:r>
                      <a:endParaRPr lang="en-GB"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spcAft>
                          <a:spcPts val="0"/>
                        </a:spcAft>
                      </a:pPr>
                      <a:r>
                        <a:rPr lang="x-none" sz="1600" dirty="0">
                          <a:effectLst/>
                        </a:rPr>
                        <a:t>x</a:t>
                      </a:r>
                      <a:endParaRPr lang="en-GB"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375542519"/>
                  </a:ext>
                </a:extLst>
              </a:tr>
            </a:tbl>
          </a:graphicData>
        </a:graphic>
      </p:graphicFrame>
    </p:spTree>
    <p:extLst>
      <p:ext uri="{BB962C8B-B14F-4D97-AF65-F5344CB8AC3E}">
        <p14:creationId xmlns:p14="http://schemas.microsoft.com/office/powerpoint/2010/main" val="2571750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CA182-03DF-424B-B866-25948630DD19}"/>
              </a:ext>
            </a:extLst>
          </p:cNvPr>
          <p:cNvSpPr>
            <a:spLocks noGrp="1"/>
          </p:cNvSpPr>
          <p:nvPr>
            <p:ph type="title"/>
          </p:nvPr>
        </p:nvSpPr>
        <p:spPr/>
        <p:txBody>
          <a:bodyPr>
            <a:normAutofit fontScale="90000"/>
          </a:bodyPr>
          <a:lstStyle/>
          <a:p>
            <a:r>
              <a:rPr lang="en-GB" dirty="0"/>
              <a:t>PUSCH - Specification writing (informative)</a:t>
            </a:r>
          </a:p>
        </p:txBody>
      </p:sp>
      <p:sp>
        <p:nvSpPr>
          <p:cNvPr id="3" name="Content Placeholder 2">
            <a:extLst>
              <a:ext uri="{FF2B5EF4-FFF2-40B4-BE49-F238E27FC236}">
                <a16:creationId xmlns:a16="http://schemas.microsoft.com/office/drawing/2014/main" id="{3523B550-7350-4F48-9C53-EF7F1FDEF3BC}"/>
              </a:ext>
            </a:extLst>
          </p:cNvPr>
          <p:cNvSpPr>
            <a:spLocks noGrp="1"/>
          </p:cNvSpPr>
          <p:nvPr>
            <p:ph idx="1"/>
          </p:nvPr>
        </p:nvSpPr>
        <p:spPr/>
        <p:txBody>
          <a:bodyPr>
            <a:normAutofit fontScale="62500" lnSpcReduction="20000"/>
          </a:bodyPr>
          <a:lstStyle/>
          <a:p>
            <a:r>
              <a:rPr lang="en-GB" dirty="0"/>
              <a:t>Removal of TBD and []</a:t>
            </a:r>
          </a:p>
          <a:p>
            <a:pPr lvl="1"/>
            <a:r>
              <a:rPr lang="en-GB" dirty="0"/>
              <a:t>Each CR should be considered separately in the corresponding section of this document, this evaluation starts from the following goals:</a:t>
            </a:r>
          </a:p>
          <a:p>
            <a:pPr lvl="2"/>
            <a:r>
              <a:rPr lang="en-GB" dirty="0"/>
              <a:t>Do not agree TS 38.104 CRs that introduce new TBDs or [], either postpone, or technically endorse, or change to no longer add new TBDs or [].</a:t>
            </a:r>
          </a:p>
          <a:p>
            <a:pPr lvl="3"/>
            <a:r>
              <a:rPr lang="en-GB" dirty="0"/>
              <a:t>Discuss, if [] can be removed and TBDs can be replaced in the </a:t>
            </a:r>
            <a:r>
              <a:rPr lang="en-GB" dirty="0" err="1"/>
              <a:t>draftCRs</a:t>
            </a:r>
            <a:r>
              <a:rPr lang="en-GB" dirty="0"/>
              <a:t> endorsed last meeting.</a:t>
            </a:r>
          </a:p>
          <a:p>
            <a:pPr lvl="3"/>
            <a:r>
              <a:rPr lang="en-GB" dirty="0"/>
              <a:t>Change all remaining [TBD] to TBD.</a:t>
            </a:r>
          </a:p>
          <a:p>
            <a:pPr lvl="3"/>
            <a:r>
              <a:rPr lang="en-GB" dirty="0"/>
              <a:t>Consider removing requirements with remaining TBD.</a:t>
            </a:r>
          </a:p>
          <a:p>
            <a:pPr lvl="2"/>
            <a:r>
              <a:rPr lang="en-GB" dirty="0"/>
              <a:t>For PUSCH in particular: Do not introduce minimum CBW requirements in CRs this meeting.</a:t>
            </a:r>
          </a:p>
          <a:p>
            <a:r>
              <a:rPr lang="en-GB" dirty="0"/>
              <a:t>HST test setup figures and test tolerances</a:t>
            </a:r>
          </a:p>
          <a:p>
            <a:pPr lvl="1"/>
            <a:r>
              <a:rPr lang="en-GB" dirty="0"/>
              <a:t>Test specification CR authors to verify the need for new measurement setup figures and TTs.</a:t>
            </a:r>
          </a:p>
          <a:p>
            <a:pPr lvl="2"/>
            <a:r>
              <a:rPr lang="en-GB" dirty="0"/>
              <a:t>Remark: LTE has re-used the measurement setup figure for PUSCH in PUSCH HST (TS 36.141 I.3.2) by adding “HST” to heading and caption, as well as adding a note.</a:t>
            </a:r>
            <a:br>
              <a:rPr lang="en-GB" dirty="0"/>
            </a:br>
            <a:r>
              <a:rPr lang="en-GB" dirty="0"/>
              <a:t>LTE also added new PUSCH HST TTs (36.141 G.3).</a:t>
            </a:r>
          </a:p>
          <a:p>
            <a:pPr lvl="1"/>
            <a:r>
              <a:rPr lang="en-GB" dirty="0"/>
              <a:t>Other delegates to check, if the additions in the CR are technically correct and sufficient.</a:t>
            </a:r>
          </a:p>
          <a:p>
            <a:endParaRPr lang="en-GB" dirty="0"/>
          </a:p>
        </p:txBody>
      </p:sp>
      <p:sp>
        <p:nvSpPr>
          <p:cNvPr id="4" name="Slide Number Placeholder 3">
            <a:extLst>
              <a:ext uri="{FF2B5EF4-FFF2-40B4-BE49-F238E27FC236}">
                <a16:creationId xmlns:a16="http://schemas.microsoft.com/office/drawing/2014/main" id="{45859F05-F03D-4CC9-B33C-6ABE259EDB76}"/>
              </a:ext>
            </a:extLst>
          </p:cNvPr>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21709180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2.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3.xml><?xml version="1.0" encoding="utf-8"?>
<ds:datastoreItem xmlns:ds="http://schemas.openxmlformats.org/officeDocument/2006/customXml" ds:itemID="{A34F718B-26AC-42F8-BDE7-2C733DA6858A}">
  <ds:schemaRefs>
    <ds:schemaRef ds:uri="Microsoft.SharePoint.Taxonomy.ContentTypeSync"/>
  </ds:schemaRefs>
</ds:datastoreItem>
</file>

<file path=customXml/itemProps4.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09FE0A6-A20A-477E-92FA-14D143281CE5}">
  <ds:schemaRefs>
    <ds:schemaRef ds:uri="71c5aaf6-e6ce-465b-b873-5148d2a4c105"/>
    <ds:schemaRef ds:uri="5d90a6a8-9e9e-4ef5-9829-7373fb615be0"/>
    <ds:schemaRef ds:uri="http://purl.org/dc/terms/"/>
    <ds:schemaRef ds:uri="http://schemas.microsoft.com/office/infopath/2007/PartnerControls"/>
    <ds:schemaRef ds:uri="http://schemas.microsoft.com/office/2006/documentManagement/types"/>
    <ds:schemaRef ds:uri="000459d3-9bdf-4161-9c93-492473c3995e"/>
    <ds:schemaRef ds:uri="http://schemas.microsoft.com/office/2006/metadata/properties"/>
    <ds:schemaRef ds:uri="http://purl.org/dc/elements/1.1/"/>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6285</TotalTime>
  <Words>2106</Words>
  <Application>Microsoft Office PowerPoint</Application>
  <PresentationFormat>On-screen Show (4:3)</PresentationFormat>
  <Paragraphs>293</Paragraphs>
  <Slides>20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Arial Unicode MS</vt:lpstr>
      <vt:lpstr>Calibri</vt:lpstr>
      <vt:lpstr>Office 主题</vt:lpstr>
      <vt:lpstr>WF on Rel-16 NR HST BS demodulation requirements</vt:lpstr>
      <vt:lpstr>Background</vt:lpstr>
      <vt:lpstr>PUSCH</vt:lpstr>
      <vt:lpstr>PUSCH - 1T1R requirements</vt:lpstr>
      <vt:lpstr>PUSCH - Multi-path fading channel under high Doppler</vt:lpstr>
      <vt:lpstr>PUSCH - DFT-s-OFDM waveform</vt:lpstr>
      <vt:lpstr>PUSCH applicability rules</vt:lpstr>
      <vt:lpstr>PUSCH - Manufacturer declaration</vt:lpstr>
      <vt:lpstr>PUSCH - Specification writing (informative)</vt:lpstr>
      <vt:lpstr>PowerPoint Presentation</vt:lpstr>
      <vt:lpstr>PRACH</vt:lpstr>
      <vt:lpstr>PRACH - TDLC300-100 propagation conditions for long preamble formats </vt:lpstr>
      <vt:lpstr>PRACH - Manufacturer declaration (1/2) </vt:lpstr>
      <vt:lpstr>PRACH - Manufacturer declaration (2/2)</vt:lpstr>
      <vt:lpstr>PRACH - Revisiting of previous agreements </vt:lpstr>
      <vt:lpstr>UL TA </vt:lpstr>
      <vt:lpstr>UL TA additional scenario “X” </vt:lpstr>
      <vt:lpstr>UL TA additional SCS/CBW and applicability rules </vt:lpstr>
      <vt:lpstr>UL TA - Manufacturer declaration </vt:lpstr>
      <vt:lpstr>UL TA - Specification writing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420</cp:revision>
  <dcterms:created xsi:type="dcterms:W3CDTF">2019-09-05T02:26:38Z</dcterms:created>
  <dcterms:modified xsi:type="dcterms:W3CDTF">2020-06-04T01:15:47Z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y fmtid="{D5CDD505-2E9C-101B-9397-08002B2CF9AE}" pid="8" name="ContentTypeId">
    <vt:lpwstr>0x010100971879893FE30B4793122FCA8F4D6B50</vt:lpwstr>
  </property>
</Properties>
</file>