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5"/>
  </p:sldMasterIdLst>
  <p:notesMasterIdLst>
    <p:notesMasterId r:id="rId14"/>
  </p:notesMasterIdLst>
  <p:sldIdLst>
    <p:sldId id="256" r:id="rId6"/>
    <p:sldId id="471" r:id="rId7"/>
    <p:sldId id="481" r:id="rId8"/>
    <p:sldId id="480" r:id="rId9"/>
    <p:sldId id="477" r:id="rId10"/>
    <p:sldId id="467" r:id="rId11"/>
    <p:sldId id="469" r:id="rId12"/>
    <p:sldId id="472" r:id="rId1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58D138-94E3-465C-A495-5305BE135ADB}" v="4" dt="2020-06-03T17:21:17.1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46" autoAdjust="0"/>
    <p:restoredTop sz="89783" autoAdjust="0"/>
  </p:normalViewPr>
  <p:slideViewPr>
    <p:cSldViewPr>
      <p:cViewPr varScale="1">
        <p:scale>
          <a:sx n="113" d="100"/>
          <a:sy n="113" d="100"/>
        </p:scale>
        <p:origin x="1710" y="10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04.06.2020</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7</a:t>
            </a:fld>
            <a:endParaRPr lang="ru-RU" altLang="zh-CN"/>
          </a:p>
        </p:txBody>
      </p:sp>
    </p:spTree>
    <p:extLst>
      <p:ext uri="{BB962C8B-B14F-4D97-AF65-F5344CB8AC3E}">
        <p14:creationId xmlns:p14="http://schemas.microsoft.com/office/powerpoint/2010/main" val="71341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8</a:t>
            </a:fld>
            <a:endParaRPr lang="ru-RU" altLang="zh-CN"/>
          </a:p>
        </p:txBody>
      </p:sp>
    </p:spTree>
    <p:extLst>
      <p:ext uri="{BB962C8B-B14F-4D97-AF65-F5344CB8AC3E}">
        <p14:creationId xmlns:p14="http://schemas.microsoft.com/office/powerpoint/2010/main" val="2267568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6/4/2020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6/4/2020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6/4/2020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6/4/2020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6/4/2020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6/4/2020</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6/4/2020</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6/4/2020</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6/4/2020</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6/4/2020</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6/4/2020</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6/4/2020</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sz="4000" dirty="0"/>
              <a:t>Way forward </a:t>
            </a:r>
            <a:r>
              <a:rPr lang="en-US" sz="4000" dirty="0"/>
              <a:t>for PDSCH requirements with Single-DCI based multi-TRP/Panel transmission schemes (URLLC)</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a:solidFill>
                  <a:srgbClr val="898989"/>
                </a:solidFill>
              </a:rPr>
              <a:t>Intel Corporation</a:t>
            </a:r>
          </a:p>
        </p:txBody>
      </p:sp>
      <p:sp>
        <p:nvSpPr>
          <p:cNvPr id="3076" name="TextBox 3"/>
          <p:cNvSpPr txBox="1">
            <a:spLocks noChangeArrowheads="1"/>
          </p:cNvSpPr>
          <p:nvPr/>
        </p:nvSpPr>
        <p:spPr bwMode="auto">
          <a:xfrm>
            <a:off x="296863" y="323850"/>
            <a:ext cx="3737946"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#95e</a:t>
            </a:r>
          </a:p>
          <a:p>
            <a:pPr>
              <a:buNone/>
            </a:pPr>
            <a:r>
              <a:rPr lang="en-US" sz="1800" b="1" dirty="0"/>
              <a:t>Electronic, 25</a:t>
            </a:r>
            <a:r>
              <a:rPr lang="en-US" sz="1800" b="1" baseline="30000" dirty="0"/>
              <a:t>th</a:t>
            </a:r>
            <a:r>
              <a:rPr lang="en-US" sz="1800" b="1" dirty="0"/>
              <a:t> May – 5</a:t>
            </a:r>
            <a:r>
              <a:rPr lang="en-US" sz="1800" b="1" baseline="30000" dirty="0"/>
              <a:t>th</a:t>
            </a:r>
            <a:r>
              <a:rPr lang="en-US" sz="1800" b="1" dirty="0"/>
              <a:t> June, 2020</a:t>
            </a:r>
            <a:br>
              <a:rPr lang="en-GB" sz="1800" b="1" dirty="0"/>
            </a:br>
            <a:r>
              <a:rPr lang="en-US" altLang="zh-CN" sz="1800" b="1" dirty="0"/>
              <a:t>Agenda Item: </a:t>
            </a:r>
            <a:r>
              <a:rPr lang="en-GB" altLang="zh-CN" sz="1800" b="1" dirty="0"/>
              <a:t>6</a:t>
            </a:r>
            <a:r>
              <a:rPr lang="en-GB" sz="1800" b="1" dirty="0"/>
              <a:t>.11.3</a:t>
            </a:r>
            <a:endParaRPr lang="en-US" altLang="zh-CN" sz="1800" b="1" dirty="0">
              <a:solidFill>
                <a:srgbClr val="FF0000"/>
              </a:solidFill>
            </a:endParaRPr>
          </a:p>
        </p:txBody>
      </p:sp>
      <p:sp>
        <p:nvSpPr>
          <p:cNvPr id="3077" name="TextBox 4"/>
          <p:cNvSpPr txBox="1">
            <a:spLocks noChangeArrowheads="1"/>
          </p:cNvSpPr>
          <p:nvPr/>
        </p:nvSpPr>
        <p:spPr bwMode="auto">
          <a:xfrm>
            <a:off x="7479904"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a:t>R4-</a:t>
            </a:r>
            <a:r>
              <a:rPr lang="ru-RU" altLang="zh-CN" sz="1800" b="1" dirty="0"/>
              <a:t>2008814</a:t>
            </a:r>
            <a:endParaRPr lang="zh-CN" altLang="en-US" sz="1800" b="1" dirty="0"/>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lstStyle/>
          <a:p>
            <a:pPr marL="342900" lvl="3" indent="-342900">
              <a:buFont typeface="Arial" panose="020B0604020202020204" pitchFamily="34" charset="0"/>
              <a:buChar char="•"/>
            </a:pPr>
            <a:r>
              <a:rPr lang="en-US" sz="2400" dirty="0"/>
              <a:t>Agreed WFs for demodulation requirements for NR eMIMO WI in previous meetings</a:t>
            </a:r>
          </a:p>
          <a:p>
            <a:pPr marL="914400" lvl="4" indent="-457200">
              <a:buFont typeface="Wingdings" panose="05000000000000000000" pitchFamily="2" charset="2"/>
              <a:buChar char="§"/>
            </a:pPr>
            <a:r>
              <a:rPr lang="en-US" sz="2000" dirty="0"/>
              <a:t>R4-2002419 WF on demodulation and CSI requirement for NR eMIMO, RAN4 #94-e</a:t>
            </a:r>
          </a:p>
          <a:p>
            <a:pPr marL="914400" lvl="4" indent="-457200">
              <a:buFont typeface="Wingdings" panose="05000000000000000000" pitchFamily="2" charset="2"/>
              <a:buChar char="§"/>
            </a:pPr>
            <a:r>
              <a:rPr lang="en-US" sz="2000" dirty="0"/>
              <a:t>R4-2002420 WF on PDSCH demodulation requirements based on multi-TRP transmission for NR eMIMO, RAN4 #94-e</a:t>
            </a:r>
          </a:p>
          <a:p>
            <a:pPr marL="914400" lvl="4" indent="-457200">
              <a:buFont typeface="Wingdings" panose="05000000000000000000" pitchFamily="2" charset="2"/>
              <a:buChar char="§"/>
            </a:pPr>
            <a:r>
              <a:rPr lang="en-US" sz="2000" dirty="0"/>
              <a:t>R4-2005529 WF on PDSCH demodulation requirement and general aspects for NR eMIMO, RAN4 #94e-Bis  </a:t>
            </a:r>
          </a:p>
          <a:p>
            <a:pPr lvl="1"/>
            <a:endParaRPr lang="en-US" sz="1800" dirty="0">
              <a:solidFill>
                <a:srgbClr val="00B050"/>
              </a:solidFill>
            </a:endParaRPr>
          </a:p>
          <a:p>
            <a:pPr lvl="1"/>
            <a:endParaRPr lang="en-US" sz="1800" dirty="0">
              <a:solidFill>
                <a:srgbClr val="FF0000"/>
              </a:solidFill>
            </a:endParaRPr>
          </a:p>
          <a:p>
            <a:endParaRPr lang="en-US"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3625734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297DF-C6EE-433B-96D9-5739617042E1}"/>
              </a:ext>
            </a:extLst>
          </p:cNvPr>
          <p:cNvSpPr>
            <a:spLocks noGrp="1"/>
          </p:cNvSpPr>
          <p:nvPr>
            <p:ph type="title"/>
          </p:nvPr>
        </p:nvSpPr>
        <p:spPr/>
        <p:txBody>
          <a:bodyPr/>
          <a:lstStyle/>
          <a:p>
            <a:r>
              <a:rPr lang="en-US" dirty="0"/>
              <a:t>Candidate Schemes</a:t>
            </a:r>
          </a:p>
        </p:txBody>
      </p:sp>
      <p:sp>
        <p:nvSpPr>
          <p:cNvPr id="3" name="Content Placeholder 2">
            <a:extLst>
              <a:ext uri="{FF2B5EF4-FFF2-40B4-BE49-F238E27FC236}">
                <a16:creationId xmlns:a16="http://schemas.microsoft.com/office/drawing/2014/main" id="{2955210B-0FE1-4BFB-B13C-9B288DB15764}"/>
              </a:ext>
            </a:extLst>
          </p:cNvPr>
          <p:cNvSpPr>
            <a:spLocks noGrp="1"/>
          </p:cNvSpPr>
          <p:nvPr>
            <p:ph idx="1"/>
          </p:nvPr>
        </p:nvSpPr>
        <p:spPr/>
        <p:txBody>
          <a:bodyPr/>
          <a:lstStyle/>
          <a:p>
            <a:r>
              <a:rPr lang="en-US" dirty="0"/>
              <a:t>URLLC single-DCI based multi-TRP/panel transmission schemes (see Annex)</a:t>
            </a:r>
          </a:p>
          <a:p>
            <a:pPr lvl="1"/>
            <a:r>
              <a:rPr lang="en-US" dirty="0"/>
              <a:t>SDM scheme (1a)</a:t>
            </a:r>
          </a:p>
          <a:p>
            <a:pPr lvl="1"/>
            <a:r>
              <a:rPr lang="en-US" dirty="0"/>
              <a:t>Repetition schemes:</a:t>
            </a:r>
          </a:p>
          <a:p>
            <a:pPr lvl="2"/>
            <a:r>
              <a:rPr lang="en-US" dirty="0"/>
              <a:t>FDM scheme A (2a)</a:t>
            </a:r>
          </a:p>
          <a:p>
            <a:pPr lvl="2"/>
            <a:r>
              <a:rPr lang="en-US" dirty="0"/>
              <a:t>FDM scheme B (2b)</a:t>
            </a:r>
          </a:p>
          <a:p>
            <a:pPr lvl="2"/>
            <a:r>
              <a:rPr lang="en-US" dirty="0"/>
              <a:t>TDM scheme A (3)</a:t>
            </a:r>
          </a:p>
          <a:p>
            <a:pPr lvl="2"/>
            <a:r>
              <a:rPr lang="en-US" dirty="0"/>
              <a:t>Inter-slot TDM scheme (4)</a:t>
            </a:r>
          </a:p>
          <a:p>
            <a:pPr lvl="2"/>
            <a:endParaRPr lang="en-US" dirty="0"/>
          </a:p>
        </p:txBody>
      </p:sp>
      <p:sp>
        <p:nvSpPr>
          <p:cNvPr id="4" name="Slide Number Placeholder 3">
            <a:extLst>
              <a:ext uri="{FF2B5EF4-FFF2-40B4-BE49-F238E27FC236}">
                <a16:creationId xmlns:a16="http://schemas.microsoft.com/office/drawing/2014/main" id="{6548D8BA-5C84-4907-A4E9-D9E87DF28E78}"/>
              </a:ext>
            </a:extLst>
          </p:cNvPr>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Tree>
    <p:extLst>
      <p:ext uri="{BB962C8B-B14F-4D97-AF65-F5344CB8AC3E}">
        <p14:creationId xmlns:p14="http://schemas.microsoft.com/office/powerpoint/2010/main" val="4024263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Necessity of PDSCH requirements </a:t>
            </a:r>
            <a:br>
              <a:rPr lang="en-US" dirty="0"/>
            </a:br>
            <a:r>
              <a:rPr lang="en-US" sz="2800" dirty="0"/>
              <a:t>(Summary of the views from the first round discussion)</a:t>
            </a:r>
            <a:endParaRPr lang="en-US" dirty="0"/>
          </a:p>
        </p:txBody>
      </p:sp>
      <p:sp>
        <p:nvSpPr>
          <p:cNvPr id="3" name="Content Placeholder 2"/>
          <p:cNvSpPr>
            <a:spLocks noGrp="1"/>
          </p:cNvSpPr>
          <p:nvPr>
            <p:ph idx="1"/>
          </p:nvPr>
        </p:nvSpPr>
        <p:spPr>
          <a:xfrm>
            <a:off x="457200" y="1219200"/>
            <a:ext cx="8382000" cy="4906963"/>
          </a:xfrm>
        </p:spPr>
        <p:txBody>
          <a:bodyPr/>
          <a:lstStyle/>
          <a:p>
            <a:pPr marL="342900" lvl="3" indent="-342900">
              <a:buFont typeface="Arial" panose="020B0604020202020204" pitchFamily="34" charset="0"/>
              <a:buChar char="•"/>
            </a:pPr>
            <a:r>
              <a:rPr lang="en-US" sz="2000" dirty="0"/>
              <a:t>Whether already agreed requirements for multi-DCI based and single-DCI based multi-TRP transmission scheme and URLLC single-TRP requirements can cover single DCI based URLLC multi-TRP transmission schemes</a:t>
            </a:r>
          </a:p>
          <a:p>
            <a:pPr marL="800100" lvl="4" indent="-342900">
              <a:buFont typeface="Arial" panose="020B0604020202020204" pitchFamily="34" charset="0"/>
              <a:buChar char="•"/>
            </a:pPr>
            <a:r>
              <a:rPr lang="en-US" sz="1800" dirty="0"/>
              <a:t>Option 1: Yes. FDM schemes can be verified by multi-DCI based and single-DCI based SDM multi-TRP transmission schemes. TDM schemes can be verified by single-DCI based SDM multi-TRP transmission scheme and URLLC single-TRP slot aggregation</a:t>
            </a:r>
          </a:p>
          <a:p>
            <a:pPr marL="800100" lvl="4" indent="-342900">
              <a:buFont typeface="Arial" panose="020B0604020202020204" pitchFamily="34" charset="0"/>
              <a:buChar char="•"/>
            </a:pPr>
            <a:r>
              <a:rPr lang="en-US" sz="1800" dirty="0"/>
              <a:t>Option 2: No. Each scheme is a separate UE feature. Different resource allocation approach comparing to single-DCI based SDM multi-TRP transmission scheme. Different CDM group and TBS calculation assumptions comparing to multi-DCI based and single-DCI based SDM multi-TRP transmission schemes. Non-synchronized (with TO/FO) transmission comparing to single TRP URLLC slot aggregation scenario. Specific sub-features for some schemes as: CW combining, number of repetitions.</a:t>
            </a:r>
          </a:p>
          <a:p>
            <a:pPr marL="800100" lvl="4" indent="-342900">
              <a:buFont typeface="Arial" panose="020B0604020202020204" pitchFamily="34" charset="0"/>
              <a:buChar char="•"/>
            </a:pPr>
            <a:r>
              <a:rPr lang="en-US" sz="1800" dirty="0"/>
              <a:t>Option 3: Cannot cover at least FDM scheme A.</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dirty="0"/>
          </a:p>
        </p:txBody>
      </p:sp>
    </p:spTree>
    <p:extLst>
      <p:ext uri="{BB962C8B-B14F-4D97-AF65-F5344CB8AC3E}">
        <p14:creationId xmlns:p14="http://schemas.microsoft.com/office/powerpoint/2010/main" val="30300628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PDSCH requirements introduction</a:t>
            </a:r>
          </a:p>
        </p:txBody>
      </p:sp>
      <p:sp>
        <p:nvSpPr>
          <p:cNvPr id="3" name="Content Placeholder 2"/>
          <p:cNvSpPr>
            <a:spLocks noGrp="1"/>
          </p:cNvSpPr>
          <p:nvPr>
            <p:ph idx="1"/>
          </p:nvPr>
        </p:nvSpPr>
        <p:spPr>
          <a:xfrm>
            <a:off x="457200" y="1219200"/>
            <a:ext cx="8610600" cy="4906963"/>
          </a:xfrm>
        </p:spPr>
        <p:txBody>
          <a:bodyPr/>
          <a:lstStyle/>
          <a:p>
            <a:pPr marL="342900" lvl="3" indent="-342900">
              <a:spcAft>
                <a:spcPts val="600"/>
              </a:spcAft>
              <a:buFont typeface="Arial" panose="020B0604020202020204" pitchFamily="34" charset="0"/>
              <a:buChar char="•"/>
            </a:pPr>
            <a:r>
              <a:rPr lang="en-US" sz="2000" dirty="0"/>
              <a:t>Whether to define requirements for single DCI-based multi-TRP/Panel URLLC schemes</a:t>
            </a:r>
          </a:p>
          <a:p>
            <a:pPr marL="800100" lvl="4" indent="-342900">
              <a:spcAft>
                <a:spcPts val="600"/>
              </a:spcAft>
              <a:buFont typeface="Arial" panose="020B0604020202020204" pitchFamily="34" charset="0"/>
              <a:buChar char="•"/>
            </a:pPr>
            <a:r>
              <a:rPr lang="en-US" sz="1800" dirty="0"/>
              <a:t>Option 1: Not need to define</a:t>
            </a:r>
          </a:p>
          <a:p>
            <a:pPr marL="800100" lvl="4" indent="-342900">
              <a:spcAft>
                <a:spcPts val="600"/>
              </a:spcAft>
              <a:buFont typeface="Arial" panose="020B0604020202020204" pitchFamily="34" charset="0"/>
              <a:buChar char="•"/>
            </a:pPr>
            <a:r>
              <a:rPr lang="en-US" sz="1800" dirty="0"/>
              <a:t>Option 2a: Yes, for schemes 2a, 2b, 3 and 4</a:t>
            </a:r>
          </a:p>
          <a:p>
            <a:pPr marL="800100" lvl="4" indent="-342900">
              <a:spcAft>
                <a:spcPts val="600"/>
              </a:spcAft>
              <a:buFont typeface="Arial" panose="020B0604020202020204" pitchFamily="34" charset="0"/>
              <a:buChar char="•"/>
            </a:pPr>
            <a:r>
              <a:rPr lang="en-US" sz="1800" dirty="0"/>
              <a:t>Option 2b: Yes, only for one scheme from FDM schemes and one from TDM schemes</a:t>
            </a:r>
          </a:p>
          <a:p>
            <a:pPr marL="342900" lvl="3" indent="-342900">
              <a:spcAft>
                <a:spcPts val="600"/>
              </a:spcAft>
              <a:buFont typeface="Arial" panose="020B0604020202020204" pitchFamily="34" charset="0"/>
              <a:buChar char="•"/>
            </a:pPr>
            <a:r>
              <a:rPr lang="en-US" sz="2000" dirty="0"/>
              <a:t>Make decision on whether to introduce test cases in Q3 2020</a:t>
            </a:r>
          </a:p>
          <a:p>
            <a:pPr marL="342900" lvl="3" indent="-342900">
              <a:spcAft>
                <a:spcPts val="600"/>
              </a:spcAft>
              <a:buFont typeface="Arial" panose="020B0604020202020204" pitchFamily="34" charset="0"/>
              <a:buChar char="•"/>
            </a:pPr>
            <a:r>
              <a:rPr lang="en-US" sz="2000" dirty="0"/>
              <a:t>Interested companies are encouraged to provide simulation assumptions on the next meeting in order to have sufficient time for requirements definition if they will be agreed to introduce on the next meeting </a:t>
            </a:r>
          </a:p>
          <a:p>
            <a:pPr marL="342900" lvl="3" indent="-342900">
              <a:spcAft>
                <a:spcPts val="600"/>
              </a:spcAft>
              <a:buFont typeface="Arial" panose="020B0604020202020204" pitchFamily="34" charset="0"/>
              <a:buChar char="•"/>
            </a:pPr>
            <a:r>
              <a:rPr lang="en-US" sz="2000" dirty="0"/>
              <a:t>Further discuss test applicability rule (If requirements will be agreed to define)</a:t>
            </a:r>
          </a:p>
          <a:p>
            <a:pPr marL="800100" lvl="4" indent="-342900">
              <a:spcAft>
                <a:spcPts val="600"/>
              </a:spcAft>
              <a:buFont typeface="Arial" panose="020B0604020202020204" pitchFamily="34" charset="0"/>
              <a:buChar char="•"/>
            </a:pPr>
            <a:r>
              <a:rPr lang="en-US" sz="1800" dirty="0"/>
              <a:t>Option 1: FDM scheme is skipped if UE passes the multi-DCI based multi-TRP transmission and/or TDM scheme is skipped if UE passes URLLC slot aggregation requirements</a:t>
            </a:r>
          </a:p>
          <a:p>
            <a:pPr marL="800100" lvl="4" indent="-342900">
              <a:spcAft>
                <a:spcPts val="600"/>
              </a:spcAft>
              <a:buFont typeface="Arial" panose="020B0604020202020204" pitchFamily="34" charset="0"/>
              <a:buChar char="•"/>
            </a:pPr>
            <a:r>
              <a:rPr lang="en-US" sz="1800" dirty="0"/>
              <a:t>Other options are not precluded</a:t>
            </a:r>
            <a:endParaRPr lang="en-US" sz="1800" dirty="0">
              <a:highlight>
                <a:srgbClr val="FFFF00"/>
              </a:highlight>
            </a:endParaRPr>
          </a:p>
          <a:p>
            <a:pPr marL="800100" lvl="4" indent="-342900">
              <a:buFont typeface="Arial" panose="020B0604020202020204" pitchFamily="34" charset="0"/>
              <a:buChar char="•"/>
            </a:pPr>
            <a:endParaRPr lang="en-US" dirty="0">
              <a:highlight>
                <a:srgbClr val="FFFF00"/>
              </a:highlight>
            </a:endParaRPr>
          </a:p>
          <a:p>
            <a:pPr marL="342900" lvl="3" indent="-342900">
              <a:buFont typeface="Arial" panose="020B0604020202020204" pitchFamily="34" charset="0"/>
              <a:buChar char="•"/>
            </a:pPr>
            <a:endParaRPr lang="en-US" dirty="0">
              <a:highlight>
                <a:srgbClr val="FFFF00"/>
              </a:highlight>
            </a:endParaRPr>
          </a:p>
          <a:p>
            <a:pPr marL="2171700" lvl="7" indent="-342900"/>
            <a:endParaRPr lang="en-US" sz="1800" dirty="0">
              <a:highlight>
                <a:srgbClr val="FFFF00"/>
              </a:highlight>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dirty="0"/>
          </a:p>
        </p:txBody>
      </p:sp>
    </p:spTree>
    <p:extLst>
      <p:ext uri="{BB962C8B-B14F-4D97-AF65-F5344CB8AC3E}">
        <p14:creationId xmlns:p14="http://schemas.microsoft.com/office/powerpoint/2010/main" val="19440422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metric</a:t>
            </a:r>
          </a:p>
        </p:txBody>
      </p:sp>
      <p:sp>
        <p:nvSpPr>
          <p:cNvPr id="3" name="Content Placeholder 2"/>
          <p:cNvSpPr>
            <a:spLocks noGrp="1"/>
          </p:cNvSpPr>
          <p:nvPr>
            <p:ph idx="1"/>
          </p:nvPr>
        </p:nvSpPr>
        <p:spPr/>
        <p:txBody>
          <a:bodyPr/>
          <a:lstStyle/>
          <a:p>
            <a:pPr marL="342900" lvl="3" indent="-342900">
              <a:buFont typeface="Arial" panose="020B0604020202020204" pitchFamily="34" charset="0"/>
              <a:buChar char="•"/>
            </a:pPr>
            <a:r>
              <a:rPr lang="en-US" sz="2000" dirty="0"/>
              <a:t>Test metric for requirements definition</a:t>
            </a:r>
          </a:p>
          <a:p>
            <a:pPr marL="800100" lvl="4" indent="-342900">
              <a:buFont typeface="Arial" panose="020B0604020202020204" pitchFamily="34" charset="0"/>
              <a:buChar char="•"/>
            </a:pPr>
            <a:r>
              <a:rPr lang="en-US" sz="1800" dirty="0"/>
              <a:t>Option 1: 1 % BLER which is more suitable for URLLC service</a:t>
            </a:r>
          </a:p>
          <a:p>
            <a:pPr marL="800100" lvl="4" indent="-342900">
              <a:buFont typeface="Arial" panose="020B0604020202020204" pitchFamily="34" charset="0"/>
              <a:buChar char="•"/>
            </a:pPr>
            <a:r>
              <a:rPr lang="en-US" sz="1800" dirty="0"/>
              <a:t>Option 2: 70 % @ max throughput</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a:p>
        </p:txBody>
      </p:sp>
    </p:spTree>
    <p:extLst>
      <p:ext uri="{BB962C8B-B14F-4D97-AF65-F5344CB8AC3E}">
        <p14:creationId xmlns:p14="http://schemas.microsoft.com/office/powerpoint/2010/main" val="4283152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Annex</a:t>
            </a:r>
          </a:p>
        </p:txBody>
      </p:sp>
      <p:sp>
        <p:nvSpPr>
          <p:cNvPr id="3" name="Content Placeholder 2"/>
          <p:cNvSpPr>
            <a:spLocks noGrp="1"/>
          </p:cNvSpPr>
          <p:nvPr>
            <p:ph idx="1"/>
          </p:nvPr>
        </p:nvSpPr>
        <p:spPr/>
        <p:txBody>
          <a:bodyPr/>
          <a:lstStyle/>
          <a:p>
            <a:r>
              <a:rPr lang="en-US" dirty="0"/>
              <a:t>URLLC transmission schemes</a:t>
            </a:r>
          </a:p>
          <a:p>
            <a:pPr lvl="1"/>
            <a:r>
              <a:rPr lang="en-US" dirty="0"/>
              <a:t>Single-DCI based SDM scheme</a:t>
            </a:r>
          </a:p>
          <a:p>
            <a:pPr lvl="2"/>
            <a:r>
              <a:rPr lang="en-US" dirty="0"/>
              <a:t>Single RV in a slot, common FDRA, common TDRA, two CDM groups</a:t>
            </a:r>
          </a:p>
          <a:p>
            <a:pPr lvl="1"/>
            <a:r>
              <a:rPr lang="en-US" dirty="0"/>
              <a:t>Single-DCI based FDM repetition scheme A</a:t>
            </a:r>
          </a:p>
          <a:p>
            <a:pPr lvl="2"/>
            <a:r>
              <a:rPr lang="en-US" dirty="0"/>
              <a:t>Single RV in a slot, ~equally divided PRGs across TRPs, common TDRA, single CDM group, single PTRS port</a:t>
            </a:r>
          </a:p>
          <a:p>
            <a:pPr lvl="1"/>
            <a:r>
              <a:rPr lang="en-US" dirty="0"/>
              <a:t>Single-DCI based FDM repetition scheme B</a:t>
            </a:r>
          </a:p>
          <a:p>
            <a:pPr lvl="2"/>
            <a:r>
              <a:rPr lang="en-US" dirty="0"/>
              <a:t>RV pair in a slot, ~equally divided PRGs across TRPs, common TDRA,  single CDM group, single PTRS port</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a:p>
        </p:txBody>
      </p:sp>
      <p:pic>
        <p:nvPicPr>
          <p:cNvPr id="7" name="Picture 6" descr="A close up of a building&#10;&#10;Description automatically generated">
            <a:extLst>
              <a:ext uri="{FF2B5EF4-FFF2-40B4-BE49-F238E27FC236}">
                <a16:creationId xmlns:a16="http://schemas.microsoft.com/office/drawing/2014/main" id="{48AECAB5-D406-4879-8DFF-BAFDE30834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400" y="4572000"/>
            <a:ext cx="1168433" cy="2052000"/>
          </a:xfrm>
          <a:prstGeom prst="rect">
            <a:avLst/>
          </a:prstGeom>
        </p:spPr>
      </p:pic>
      <p:pic>
        <p:nvPicPr>
          <p:cNvPr id="9" name="Picture 8" descr="A close up of a building&#10;&#10;Description automatically generated">
            <a:extLst>
              <a:ext uri="{FF2B5EF4-FFF2-40B4-BE49-F238E27FC236}">
                <a16:creationId xmlns:a16="http://schemas.microsoft.com/office/drawing/2014/main" id="{FCF59A39-D5EF-4644-9AE5-1C36CD86A2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8200" y="4572000"/>
            <a:ext cx="1168433" cy="2052000"/>
          </a:xfrm>
          <a:prstGeom prst="rect">
            <a:avLst/>
          </a:prstGeom>
        </p:spPr>
      </p:pic>
      <p:pic>
        <p:nvPicPr>
          <p:cNvPr id="10" name="Picture 9" descr="A close up of a building&#10;&#10;Description automatically generated">
            <a:extLst>
              <a:ext uri="{FF2B5EF4-FFF2-40B4-BE49-F238E27FC236}">
                <a16:creationId xmlns:a16="http://schemas.microsoft.com/office/drawing/2014/main" id="{1F21BCC1-F1CA-46C6-95CB-AFFD49B9E7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7533" y="4580982"/>
            <a:ext cx="1168433" cy="2052000"/>
          </a:xfrm>
          <a:prstGeom prst="rect">
            <a:avLst/>
          </a:prstGeom>
        </p:spPr>
      </p:pic>
      <p:sp>
        <p:nvSpPr>
          <p:cNvPr id="11" name="TextBox 10">
            <a:extLst>
              <a:ext uri="{FF2B5EF4-FFF2-40B4-BE49-F238E27FC236}">
                <a16:creationId xmlns:a16="http://schemas.microsoft.com/office/drawing/2014/main" id="{EE3D697B-3F25-46E3-884F-62A0BF53099C}"/>
              </a:ext>
            </a:extLst>
          </p:cNvPr>
          <p:cNvSpPr txBox="1"/>
          <p:nvPr/>
        </p:nvSpPr>
        <p:spPr>
          <a:xfrm>
            <a:off x="3653383" y="4234934"/>
            <a:ext cx="702709" cy="369332"/>
          </a:xfrm>
          <a:prstGeom prst="rect">
            <a:avLst/>
          </a:prstGeom>
          <a:noFill/>
        </p:spPr>
        <p:txBody>
          <a:bodyPr wrap="square" rtlCol="0">
            <a:spAutoFit/>
          </a:bodyPr>
          <a:lstStyle/>
          <a:p>
            <a:r>
              <a:rPr lang="en-US" dirty="0"/>
              <a:t>SDM</a:t>
            </a:r>
          </a:p>
        </p:txBody>
      </p:sp>
      <p:sp>
        <p:nvSpPr>
          <p:cNvPr id="12" name="TextBox 11">
            <a:extLst>
              <a:ext uri="{FF2B5EF4-FFF2-40B4-BE49-F238E27FC236}">
                <a16:creationId xmlns:a16="http://schemas.microsoft.com/office/drawing/2014/main" id="{305F6EE9-938C-4D06-B07F-885B291D4C41}"/>
              </a:ext>
            </a:extLst>
          </p:cNvPr>
          <p:cNvSpPr txBox="1"/>
          <p:nvPr/>
        </p:nvSpPr>
        <p:spPr>
          <a:xfrm>
            <a:off x="5020725" y="4211650"/>
            <a:ext cx="863584" cy="369332"/>
          </a:xfrm>
          <a:prstGeom prst="rect">
            <a:avLst/>
          </a:prstGeom>
          <a:noFill/>
        </p:spPr>
        <p:txBody>
          <a:bodyPr wrap="square" rtlCol="0">
            <a:spAutoFit/>
          </a:bodyPr>
          <a:lstStyle/>
          <a:p>
            <a:r>
              <a:rPr lang="en-US" dirty="0"/>
              <a:t>FDM A</a:t>
            </a:r>
          </a:p>
        </p:txBody>
      </p:sp>
      <p:pic>
        <p:nvPicPr>
          <p:cNvPr id="15" name="Picture 14" descr="A close up of a building&#10;&#10;Description automatically generated">
            <a:extLst>
              <a:ext uri="{FF2B5EF4-FFF2-40B4-BE49-F238E27FC236}">
                <a16:creationId xmlns:a16="http://schemas.microsoft.com/office/drawing/2014/main" id="{957D8456-69D9-4496-AD3B-99E4CC6D7A5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45400" y="4907893"/>
            <a:ext cx="1190084" cy="1218270"/>
          </a:xfrm>
          <a:prstGeom prst="rect">
            <a:avLst/>
          </a:prstGeom>
        </p:spPr>
      </p:pic>
      <p:sp>
        <p:nvSpPr>
          <p:cNvPr id="16" name="TextBox 15">
            <a:extLst>
              <a:ext uri="{FF2B5EF4-FFF2-40B4-BE49-F238E27FC236}">
                <a16:creationId xmlns:a16="http://schemas.microsoft.com/office/drawing/2014/main" id="{B4F92D03-C02A-48B5-8B76-4C01C8ECB71B}"/>
              </a:ext>
            </a:extLst>
          </p:cNvPr>
          <p:cNvSpPr txBox="1"/>
          <p:nvPr/>
        </p:nvSpPr>
        <p:spPr>
          <a:xfrm>
            <a:off x="6468525" y="4202668"/>
            <a:ext cx="863584" cy="369332"/>
          </a:xfrm>
          <a:prstGeom prst="rect">
            <a:avLst/>
          </a:prstGeom>
          <a:noFill/>
        </p:spPr>
        <p:txBody>
          <a:bodyPr wrap="square" rtlCol="0">
            <a:spAutoFit/>
          </a:bodyPr>
          <a:lstStyle/>
          <a:p>
            <a:r>
              <a:rPr lang="en-US" dirty="0"/>
              <a:t>FDM B</a:t>
            </a:r>
          </a:p>
        </p:txBody>
      </p:sp>
    </p:spTree>
    <p:extLst>
      <p:ext uri="{BB962C8B-B14F-4D97-AF65-F5344CB8AC3E}">
        <p14:creationId xmlns:p14="http://schemas.microsoft.com/office/powerpoint/2010/main" val="3799982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Annex (cont’d)</a:t>
            </a:r>
          </a:p>
        </p:txBody>
      </p:sp>
      <p:sp>
        <p:nvSpPr>
          <p:cNvPr id="3" name="Content Placeholder 2"/>
          <p:cNvSpPr>
            <a:spLocks noGrp="1"/>
          </p:cNvSpPr>
          <p:nvPr>
            <p:ph idx="1"/>
          </p:nvPr>
        </p:nvSpPr>
        <p:spPr/>
        <p:txBody>
          <a:bodyPr/>
          <a:lstStyle/>
          <a:p>
            <a:r>
              <a:rPr lang="en-US" dirty="0"/>
              <a:t>URLLC transmission schemes</a:t>
            </a:r>
          </a:p>
          <a:p>
            <a:pPr lvl="1"/>
            <a:r>
              <a:rPr lang="en-US" dirty="0"/>
              <a:t>Single-DCI based TDM repetition scheme A </a:t>
            </a:r>
          </a:p>
          <a:p>
            <a:pPr lvl="2"/>
            <a:r>
              <a:rPr lang="en-US" dirty="0"/>
              <a:t>RV pair in a slot, same FDRA, same symbol length of each Tx occasion, single CDM group, limited TBS</a:t>
            </a:r>
          </a:p>
          <a:p>
            <a:pPr lvl="1"/>
            <a:r>
              <a:rPr lang="en-US" dirty="0"/>
              <a:t>Single-DCI based inter-slot TDM repetition scheme</a:t>
            </a:r>
          </a:p>
          <a:p>
            <a:pPr lvl="2"/>
            <a:r>
              <a:rPr lang="en-US" dirty="0"/>
              <a:t>Single RV in a slot, common SLIV, common FDRA, number of Tx occasions 2-16, single CDM group, limited TBS </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pic>
        <p:nvPicPr>
          <p:cNvPr id="8" name="Picture 7" descr="A screen shot of a building&#10;&#10;Description automatically generated">
            <a:extLst>
              <a:ext uri="{FF2B5EF4-FFF2-40B4-BE49-F238E27FC236}">
                <a16:creationId xmlns:a16="http://schemas.microsoft.com/office/drawing/2014/main" id="{EA0D4198-7606-42E7-96E3-5C98277B27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8407" y="4572000"/>
            <a:ext cx="1345415" cy="2052000"/>
          </a:xfrm>
          <a:prstGeom prst="rect">
            <a:avLst/>
          </a:prstGeom>
        </p:spPr>
      </p:pic>
      <p:pic>
        <p:nvPicPr>
          <p:cNvPr id="10" name="Picture 9" descr="A screen shot of a building&#10;&#10;Description automatically generated">
            <a:extLst>
              <a:ext uri="{FF2B5EF4-FFF2-40B4-BE49-F238E27FC236}">
                <a16:creationId xmlns:a16="http://schemas.microsoft.com/office/drawing/2014/main" id="{8A212070-E493-47AD-A434-5DACD2A660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5607" y="4572000"/>
            <a:ext cx="2153393" cy="2052000"/>
          </a:xfrm>
          <a:prstGeom prst="rect">
            <a:avLst/>
          </a:prstGeom>
        </p:spPr>
      </p:pic>
      <p:pic>
        <p:nvPicPr>
          <p:cNvPr id="11" name="Picture 10" descr="A close up of a building&#10;&#10;Description automatically generated">
            <a:extLst>
              <a:ext uri="{FF2B5EF4-FFF2-40B4-BE49-F238E27FC236}">
                <a16:creationId xmlns:a16="http://schemas.microsoft.com/office/drawing/2014/main" id="{AC707F97-7B62-43D1-B0C2-EECB9A7766F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45400" y="4907893"/>
            <a:ext cx="1190084" cy="1218270"/>
          </a:xfrm>
          <a:prstGeom prst="rect">
            <a:avLst/>
          </a:prstGeom>
        </p:spPr>
      </p:pic>
      <p:sp>
        <p:nvSpPr>
          <p:cNvPr id="12" name="TextBox 11">
            <a:extLst>
              <a:ext uri="{FF2B5EF4-FFF2-40B4-BE49-F238E27FC236}">
                <a16:creationId xmlns:a16="http://schemas.microsoft.com/office/drawing/2014/main" id="{C5FCFA3A-1653-496F-BA3B-8FD2B52CC84B}"/>
              </a:ext>
            </a:extLst>
          </p:cNvPr>
          <p:cNvSpPr txBox="1"/>
          <p:nvPr/>
        </p:nvSpPr>
        <p:spPr>
          <a:xfrm>
            <a:off x="4066470" y="4202668"/>
            <a:ext cx="917352" cy="369332"/>
          </a:xfrm>
          <a:prstGeom prst="rect">
            <a:avLst/>
          </a:prstGeom>
          <a:noFill/>
        </p:spPr>
        <p:txBody>
          <a:bodyPr wrap="square" rtlCol="0">
            <a:spAutoFit/>
          </a:bodyPr>
          <a:lstStyle/>
          <a:p>
            <a:r>
              <a:rPr lang="en-US" dirty="0"/>
              <a:t>TDM A</a:t>
            </a:r>
          </a:p>
        </p:txBody>
      </p:sp>
      <p:sp>
        <p:nvSpPr>
          <p:cNvPr id="13" name="TextBox 12">
            <a:extLst>
              <a:ext uri="{FF2B5EF4-FFF2-40B4-BE49-F238E27FC236}">
                <a16:creationId xmlns:a16="http://schemas.microsoft.com/office/drawing/2014/main" id="{16B2991C-3E77-4559-8746-939BC44EC241}"/>
              </a:ext>
            </a:extLst>
          </p:cNvPr>
          <p:cNvSpPr txBox="1"/>
          <p:nvPr/>
        </p:nvSpPr>
        <p:spPr>
          <a:xfrm>
            <a:off x="5051740" y="4197403"/>
            <a:ext cx="3335795" cy="369332"/>
          </a:xfrm>
          <a:prstGeom prst="rect">
            <a:avLst/>
          </a:prstGeom>
          <a:noFill/>
        </p:spPr>
        <p:txBody>
          <a:bodyPr wrap="square" rtlCol="0">
            <a:spAutoFit/>
          </a:bodyPr>
          <a:lstStyle/>
          <a:p>
            <a:r>
              <a:rPr lang="en-US" dirty="0"/>
              <a:t>Inter-slot TDM (2 Tx occasions)</a:t>
            </a:r>
          </a:p>
        </p:txBody>
      </p:sp>
    </p:spTree>
    <p:extLst>
      <p:ext uri="{BB962C8B-B14F-4D97-AF65-F5344CB8AC3E}">
        <p14:creationId xmlns:p14="http://schemas.microsoft.com/office/powerpoint/2010/main" val="14645277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E7F3A218EAD9D498A2F00761B277E67" ma:contentTypeVersion="10" ma:contentTypeDescription="Create a new document." ma:contentTypeScope="" ma:versionID="de9bcceabbcda416a09301728eef14d7">
  <xsd:schema xmlns:xsd="http://www.w3.org/2001/XMLSchema" xmlns:xs="http://www.w3.org/2001/XMLSchema" xmlns:p="http://schemas.microsoft.com/office/2006/metadata/properties" xmlns:ns3="0ea364a6-f82c-4b96-92e6-4121f9e1da09" targetNamespace="http://schemas.microsoft.com/office/2006/metadata/properties" ma:root="true" ma:fieldsID="57e7c28a07660dca0c4f271a5ed5b6d5" ns3:_="">
    <xsd:import namespace="0ea364a6-f82c-4b96-92e6-4121f9e1da09"/>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a364a6-f82c-4b96-92e6-4121f9e1da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C35135A-1CE9-40FD-8116-DF36BD206248}">
  <ds:schemaRefs>
    <ds:schemaRef ds:uri="http://schemas.microsoft.com/sharepoint/v3/contenttype/forms"/>
  </ds:schemaRefs>
</ds:datastoreItem>
</file>

<file path=customXml/itemProps2.xml><?xml version="1.0" encoding="utf-8"?>
<ds:datastoreItem xmlns:ds="http://schemas.openxmlformats.org/officeDocument/2006/customXml" ds:itemID="{4BF49B57-3A36-4C6A-BC53-8EF2D368C1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a364a6-f82c-4b96-92e6-4121f9e1da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4.xml><?xml version="1.0" encoding="utf-8"?>
<ds:datastoreItem xmlns:ds="http://schemas.openxmlformats.org/officeDocument/2006/customXml" ds:itemID="{200F65EB-5730-43A8-9AFA-15BFC5DC8F7F}">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0ea364a6-f82c-4b96-92e6-4121f9e1da09"/>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20791</TotalTime>
  <Words>638</Words>
  <Application>Microsoft Office PowerPoint</Application>
  <PresentationFormat>On-screen Show (4:3)</PresentationFormat>
  <Paragraphs>67</Paragraphs>
  <Slides>8</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Wingdings</vt:lpstr>
      <vt:lpstr>Office Theme</vt:lpstr>
      <vt:lpstr>Way forward for PDSCH requirements with Single-DCI based multi-TRP/Panel transmission schemes (URLLC)</vt:lpstr>
      <vt:lpstr>Background</vt:lpstr>
      <vt:lpstr>Candidate Schemes</vt:lpstr>
      <vt:lpstr>Necessity of PDSCH requirements  (Summary of the views from the first round discussion)</vt:lpstr>
      <vt:lpstr>PDSCH requirements introduction</vt:lpstr>
      <vt:lpstr>Test metric</vt:lpstr>
      <vt:lpstr>Annex</vt:lpstr>
      <vt:lpstr>Annex (cont’d)</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Putilin, Artyom</cp:lastModifiedBy>
  <cp:revision>1453</cp:revision>
  <dcterms:created xsi:type="dcterms:W3CDTF">2013-05-13T16:02:00Z</dcterms:created>
  <dcterms:modified xsi:type="dcterms:W3CDTF">2020-06-04T00:42:21Z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0x0101004E7F3A218EAD9D498A2F00761B277E67</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0c998154-7aab-4411-8f9e-ee1da79851fc</vt:lpwstr>
  </property>
  <property fmtid="{D5CDD505-2E9C-101B-9397-08002B2CF9AE}" pid="7" name="CTP_TimeStamp">
    <vt:lpwstr>2020-06-04 00:42:14Z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1519970649</vt:lpwstr>
  </property>
  <property fmtid="{D5CDD505-2E9C-101B-9397-08002B2CF9AE}" pid="19" name="CTPClassification">
    <vt:lpwstr>CTP_NT</vt:lpwstr>
  </property>
  <property fmtid="{D5CDD505-2E9C-101B-9397-08002B2CF9AE}" pid="20" name="NSCPROP_SA">
    <vt:lpwstr>C:\Users\Administrator\Desktop\NR UE Ad-hoc Oct\R4-18xxxxx - WF on NR General and UE PDSCH Demod v1.pptx</vt:lpwstr>
  </property>
  <property fmtid="{D5CDD505-2E9C-101B-9397-08002B2CF9AE}" pid="21" name="_AdHocReviewCycleID">
    <vt:i4>-1884090725</vt:i4>
  </property>
  <property fmtid="{D5CDD505-2E9C-101B-9397-08002B2CF9AE}" pid="22" name="_EmailSubject">
    <vt:lpwstr>[Rel-16 UE Demod] WF on Normal NR CA requirements</vt:lpwstr>
  </property>
  <property fmtid="{D5CDD505-2E9C-101B-9397-08002B2CF9AE}" pid="23" name="_AuthorEmail">
    <vt:lpwstr>gnigam@qti.qualcomm.com</vt:lpwstr>
  </property>
  <property fmtid="{D5CDD505-2E9C-101B-9397-08002B2CF9AE}" pid="24" name="_AuthorEmailDisplayName">
    <vt:lpwstr>Gaurav Nigam</vt:lpwstr>
  </property>
</Properties>
</file>