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79" r:id="rId3"/>
    <p:sldId id="290" r:id="rId4"/>
    <p:sldId id="293" r:id="rId5"/>
    <p:sldId id="265" r:id="rId6"/>
    <p:sldId id="282" r:id="rId7"/>
    <p:sldId id="283" r:id="rId8"/>
    <p:sldId id="284" r:id="rId9"/>
    <p:sldId id="285" r:id="rId10"/>
    <p:sldId id="280" r:id="rId11"/>
    <p:sldId id="291" r:id="rId12"/>
    <p:sldId id="289" r:id="rId13"/>
    <p:sldId id="292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75" autoAdjust="0"/>
  </p:normalViewPr>
  <p:slideViewPr>
    <p:cSldViewPr>
      <p:cViewPr varScale="1">
        <p:scale>
          <a:sx n="114" d="100"/>
          <a:sy n="114" d="100"/>
        </p:scale>
        <p:origin x="43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3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7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1" indent="-342891" algn="l" defTabSz="91437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defTabSz="914377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75520" y="188644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GB" altLang="zh-CN" sz="1800" b="1" dirty="0"/>
              <a:t>3GPP TSG-RAN4 Meeting #</a:t>
            </a:r>
            <a:r>
              <a:rPr lang="en-GB" altLang="zh-CN" sz="1800" b="1" dirty="0" smtClean="0"/>
              <a:t>95-e </a:t>
            </a:r>
            <a:r>
              <a:rPr lang="en-GB" altLang="zh-CN" sz="1800" b="1" dirty="0"/>
              <a:t>	</a:t>
            </a:r>
            <a:br>
              <a:rPr lang="en-GB" altLang="zh-CN" sz="1800" b="1" dirty="0"/>
            </a:br>
            <a:r>
              <a:rPr lang="en-US" altLang="zh-CN" sz="1800" b="1" dirty="0"/>
              <a:t>Electronic Meeting May </a:t>
            </a:r>
            <a:r>
              <a:rPr lang="en-US" altLang="zh-CN" sz="1800" b="1" dirty="0" smtClean="0"/>
              <a:t>25 </a:t>
            </a:r>
            <a:r>
              <a:rPr lang="en-US" altLang="zh-CN" sz="1800" b="1" dirty="0"/>
              <a:t>– Jun 5 , 2020</a:t>
            </a:r>
            <a:br>
              <a:rPr lang="en-US" altLang="zh-CN" sz="1800" b="1" dirty="0"/>
            </a:br>
            <a:r>
              <a:rPr lang="en-US" altLang="zh-CN" sz="1800" b="1" dirty="0"/>
              <a:t>Agenda item: </a:t>
            </a:r>
            <a:r>
              <a:rPr lang="en-US" altLang="zh-CN" sz="1800" b="1" dirty="0" smtClean="0"/>
              <a:t>6.11.3</a:t>
            </a:r>
            <a:r>
              <a:rPr lang="en-US" altLang="zh-CN" sz="1800" b="1" dirty="0"/>
              <a:t/>
            </a:r>
            <a:br>
              <a:rPr lang="en-US" altLang="zh-CN" sz="1800" b="1" dirty="0"/>
            </a:b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039616" y="5211975"/>
            <a:ext cx="6400800" cy="1752600"/>
          </a:xfrm>
        </p:spPr>
        <p:txBody>
          <a:bodyPr/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Huawei, </a:t>
            </a:r>
            <a:r>
              <a:rPr lang="en-US" altLang="zh-CN" dirty="0" err="1" smtClean="0">
                <a:solidFill>
                  <a:schemeClr val="bg1">
                    <a:lumMod val="75000"/>
                  </a:schemeClr>
                </a:solidFill>
              </a:rPr>
              <a:t>HiSilicon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19536" y="2218152"/>
            <a:ext cx="86409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/>
              <a:t>Way forward for general and PDSCH requirements with Single-DCI SDM scheme and Multi-DCI transmission schemes(</a:t>
            </a:r>
            <a:r>
              <a:rPr lang="en-US" altLang="zh-CN" sz="4000" dirty="0" err="1"/>
              <a:t>eMBB</a:t>
            </a:r>
            <a:r>
              <a:rPr lang="en-US" altLang="zh-CN" sz="4000" dirty="0"/>
              <a:t>)</a:t>
            </a:r>
            <a:endParaRPr lang="zh-CN" alt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7176120" y="332657"/>
            <a:ext cx="32403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b="1" dirty="0" smtClean="0"/>
              <a:t> </a:t>
            </a:r>
            <a:r>
              <a:rPr lang="en-US" altLang="ja-JP" b="1" dirty="0"/>
              <a:t>R4-2008813  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  <a:p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/>
              <a:t>Single-DCI based </a:t>
            </a:r>
            <a:r>
              <a:rPr lang="en-US" altLang="zh-CN" sz="3600" dirty="0" smtClean="0"/>
              <a:t>multi-TRP/Panel</a:t>
            </a:r>
            <a:endParaRPr lang="zh-CN" altLang="en-US" sz="3600" strike="sngStrike" dirty="0">
              <a:solidFill>
                <a:srgbClr val="FF0000"/>
              </a:solidFill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09600" y="1600205"/>
            <a:ext cx="10972800" cy="4525963"/>
          </a:xfrm>
        </p:spPr>
        <p:txBody>
          <a:bodyPr>
            <a:normAutofit fontScale="85000" lnSpcReduction="20000"/>
          </a:bodyPr>
          <a:lstStyle/>
          <a:p>
            <a:r>
              <a:rPr lang="en-GB" altLang="zh-CN" sz="4000" dirty="0"/>
              <a:t>Introduce PDSCH demodulation requirements for Single-DCI based SDM scheme with full-overlapping resource allocation</a:t>
            </a:r>
          </a:p>
          <a:p>
            <a:pPr lvl="1"/>
            <a:r>
              <a:rPr lang="en-GB" altLang="zh-CN" sz="3300" dirty="0" smtClean="0"/>
              <a:t>Layer combination: 1+1 for both 2Rx and 4Rx</a:t>
            </a:r>
          </a:p>
          <a:p>
            <a:pPr lvl="1"/>
            <a:r>
              <a:rPr lang="en-GB" altLang="zh-CN" sz="3300" dirty="0" smtClean="0"/>
              <a:t>Number of TCI state: Two TCI states configuration</a:t>
            </a:r>
          </a:p>
          <a:p>
            <a:pPr lvl="1"/>
            <a:r>
              <a:rPr lang="en-US" altLang="zh-CN" sz="3300" dirty="0"/>
              <a:t>Number of test cases</a:t>
            </a:r>
          </a:p>
          <a:p>
            <a:pPr lvl="2"/>
            <a:r>
              <a:rPr lang="en-GB" altLang="zh-CN" sz="2800" dirty="0"/>
              <a:t>Option 1: 3 test cases per duplex mode </a:t>
            </a:r>
            <a:r>
              <a:rPr lang="en-GB" altLang="zh-CN" sz="2800" dirty="0" smtClean="0"/>
              <a:t> </a:t>
            </a:r>
            <a:endParaRPr lang="zh-CN" altLang="zh-CN" sz="2800" dirty="0" smtClean="0"/>
          </a:p>
          <a:p>
            <a:pPr lvl="3" hangingPunct="0"/>
            <a:r>
              <a:rPr lang="en-US" altLang="zh-CN" sz="2600" dirty="0" smtClean="0"/>
              <a:t>Test 1a Single DCI with frequency offset and overlapping scheduling </a:t>
            </a:r>
            <a:endParaRPr lang="zh-CN" altLang="zh-CN" sz="3600" dirty="0" smtClean="0"/>
          </a:p>
          <a:p>
            <a:pPr lvl="3" hangingPunct="0"/>
            <a:r>
              <a:rPr lang="en-US" altLang="zh-CN" sz="2600" dirty="0" smtClean="0"/>
              <a:t>Test </a:t>
            </a:r>
            <a:r>
              <a:rPr lang="en-US" altLang="zh-CN" sz="2600" dirty="0"/>
              <a:t>1b Single DCI with </a:t>
            </a:r>
            <a:r>
              <a:rPr lang="en-US" altLang="zh-CN" sz="2600" dirty="0" smtClean="0"/>
              <a:t>positive </a:t>
            </a:r>
            <a:r>
              <a:rPr lang="en-US" altLang="zh-CN" sz="2600" dirty="0"/>
              <a:t>time offset and overlapping scheduling</a:t>
            </a:r>
            <a:endParaRPr lang="zh-CN" altLang="zh-CN" sz="3600" dirty="0"/>
          </a:p>
          <a:p>
            <a:pPr lvl="3" hangingPunct="0"/>
            <a:r>
              <a:rPr lang="en-US" altLang="zh-CN" sz="2600" dirty="0"/>
              <a:t>Test 1c Single DCI with negative time offset and overlapping scheduling</a:t>
            </a:r>
          </a:p>
          <a:p>
            <a:pPr lvl="2"/>
            <a:r>
              <a:rPr lang="en-US" altLang="zh-CN" sz="2800" dirty="0"/>
              <a:t>Other options are not preclude</a:t>
            </a:r>
            <a:endParaRPr lang="en-GB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057313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1384" y="2276872"/>
            <a:ext cx="109728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Performance requirements for multi-panel/TRP in FR2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2527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 smtClean="0"/>
              <a:t>Performance requirements for multi-panel/TRP in FR2</a:t>
            </a:r>
            <a:endParaRPr lang="zh-CN" altLang="en-US" sz="3600" strike="sngStrike" dirty="0">
              <a:solidFill>
                <a:srgbClr val="00B0F0"/>
              </a:solidFill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09600" y="1600205"/>
            <a:ext cx="10972800" cy="4525963"/>
          </a:xfrm>
        </p:spPr>
        <p:txBody>
          <a:bodyPr>
            <a:normAutofit/>
          </a:bodyPr>
          <a:lstStyle/>
          <a:p>
            <a:r>
              <a:rPr lang="en-GB" altLang="zh-CN" b="1" dirty="0"/>
              <a:t>Necessity of introducing test case(s) for </a:t>
            </a:r>
            <a:r>
              <a:rPr lang="en-GB" altLang="zh-CN" b="1" dirty="0" smtClean="0"/>
              <a:t>multi-panel/TRP transmission schemes in FR2</a:t>
            </a:r>
            <a:endParaRPr lang="en-GB" altLang="zh-CN" b="1" dirty="0"/>
          </a:p>
          <a:p>
            <a:pPr lvl="1"/>
            <a:r>
              <a:rPr lang="en-GB" altLang="zh-CN" dirty="0"/>
              <a:t>Option 1: No </a:t>
            </a:r>
            <a:endParaRPr lang="en-GB" altLang="zh-CN" dirty="0" smtClean="0"/>
          </a:p>
          <a:p>
            <a:pPr lvl="1"/>
            <a:r>
              <a:rPr lang="en-GB" altLang="zh-CN" dirty="0" smtClean="0"/>
              <a:t>Option </a:t>
            </a:r>
            <a:r>
              <a:rPr lang="en-GB" altLang="zh-CN" dirty="0"/>
              <a:t>2: Do not define FR2 requirements for simultaneous reception from multi-TRP/Panel (</a:t>
            </a:r>
            <a:r>
              <a:rPr lang="en-GB" altLang="zh-CN" dirty="0" err="1"/>
              <a:t>eMBB</a:t>
            </a:r>
            <a:r>
              <a:rPr lang="en-GB" altLang="zh-CN" dirty="0"/>
              <a:t>) and Study testability for FR2 single-DCI based multi-TRP schemes 3 and 4 </a:t>
            </a:r>
            <a:endParaRPr lang="zh-CN" altLang="zh-CN" dirty="0"/>
          </a:p>
          <a:p>
            <a:pPr lvl="1"/>
            <a:r>
              <a:rPr lang="en-GB" altLang="zh-CN" dirty="0"/>
              <a:t>Option 3: </a:t>
            </a:r>
            <a:r>
              <a:rPr lang="en-US" altLang="zh-CN" dirty="0"/>
              <a:t>Further discuss technical details and relevance of single wide Rx beam reception in FR2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097632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TCI state configuration for FR2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Option 1: Single Type D </a:t>
            </a:r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Other options not precluded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4844356"/>
              </p:ext>
            </p:extLst>
          </p:nvPr>
        </p:nvGraphicFramePr>
        <p:xfrm>
          <a:off x="1991544" y="2204865"/>
          <a:ext cx="6624736" cy="29068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46484"/>
                <a:gridCol w="1087241"/>
                <a:gridCol w="1224270"/>
                <a:gridCol w="3366741"/>
              </a:tblGrid>
              <a:tr h="1678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TCI index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Information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FR2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94270">
                <a:tc row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TCI state #0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Type 1 QCL information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SSB index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SSB #0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6787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QCL Type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Type C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6787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Type 2 QCL information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SSB index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SSB #0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6787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QCL Type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Type D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335756">
                <a:tc row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TCI state #1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Type 1 QCL information 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CSI-RS resource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CSI-RS resource 1 </a:t>
                      </a:r>
                      <a:r>
                        <a:rPr lang="en-GB" sz="1050" dirty="0">
                          <a:effectLst/>
                        </a:rPr>
                        <a:t>from ‘CSI-RS for tracking’ configuration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6787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QCL Type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Type A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3357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Type 2 QCL information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CSI-RS resource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CSI-RS resource 1 from ‘CSI-RS for tracking’ configuration</a:t>
                      </a:r>
                      <a:endParaRPr lang="zh-CN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16787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QCL Type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 D</a:t>
                      </a:r>
                      <a:endParaRPr lang="zh-CN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35756">
                <a:tc row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TCI state #2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Type 1 QCL information 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CSI-RS resource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CSI-RS resource 2 from ‘CSI-RS for tracking’ configuration</a:t>
                      </a:r>
                      <a:endParaRPr lang="zh-CN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16787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QCL Type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 A</a:t>
                      </a:r>
                      <a:endParaRPr lang="zh-CN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357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Type 2 QCL information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CSI-RS resource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CSI-RS resource 1 from ‘CSI-RS for tracking’ configuration</a:t>
                      </a:r>
                      <a:endParaRPr lang="zh-CN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16787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QCL Type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Type D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199456" y="2852936"/>
            <a:ext cx="9751413" cy="391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378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556793"/>
            <a:ext cx="10972800" cy="4525963"/>
          </a:xfrm>
        </p:spPr>
        <p:txBody>
          <a:bodyPr/>
          <a:lstStyle/>
          <a:p>
            <a:r>
              <a:rPr lang="en-US" altLang="zh-CN" b="1" dirty="0" smtClean="0"/>
              <a:t>Agreed WF in the previous meetings:</a:t>
            </a:r>
          </a:p>
          <a:p>
            <a:pPr lvl="1"/>
            <a:r>
              <a:rPr lang="en-US" altLang="zh-CN" dirty="0"/>
              <a:t>R4-2002419 WF on demodulation and CSI requirement for NR </a:t>
            </a:r>
            <a:r>
              <a:rPr lang="en-US" altLang="zh-CN" dirty="0" err="1"/>
              <a:t>eMIMO</a:t>
            </a:r>
            <a:r>
              <a:rPr lang="en-US" altLang="zh-CN" dirty="0"/>
              <a:t>, RAN4#94-e</a:t>
            </a:r>
            <a:endParaRPr lang="en-GB" altLang="zh-CN" dirty="0"/>
          </a:p>
          <a:p>
            <a:pPr lvl="1"/>
            <a:r>
              <a:rPr lang="en-US" altLang="zh-CN" dirty="0"/>
              <a:t>R4-2002420 WF on PDSCH demodulation requirements based on multi-TRP transmission for NR </a:t>
            </a:r>
            <a:r>
              <a:rPr lang="en-US" altLang="zh-CN" dirty="0" err="1"/>
              <a:t>eMIMO</a:t>
            </a:r>
            <a:r>
              <a:rPr lang="en-US" altLang="zh-CN" dirty="0"/>
              <a:t>, </a:t>
            </a:r>
            <a:r>
              <a:rPr lang="en-US" altLang="zh-CN" dirty="0" smtClean="0"/>
              <a:t>RAN4#94-e</a:t>
            </a:r>
          </a:p>
          <a:p>
            <a:pPr lvl="1"/>
            <a:r>
              <a:rPr lang="en-US" altLang="zh-CN" dirty="0" smtClean="0"/>
              <a:t>R4-2005529 WF </a:t>
            </a:r>
            <a:r>
              <a:rPr lang="en-US" altLang="zh-CN" dirty="0"/>
              <a:t>on PDSCH demodulation requirement and General aspects for NR </a:t>
            </a:r>
            <a:r>
              <a:rPr lang="en-US" altLang="zh-CN" dirty="0" err="1" smtClean="0"/>
              <a:t>eMIMO</a:t>
            </a:r>
            <a:r>
              <a:rPr lang="en-US" altLang="zh-CN" dirty="0" smtClean="0"/>
              <a:t>, RAN4#94-e-Bis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27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1384" y="2276872"/>
            <a:ext cx="109728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Performance requirements for multi-panel/TRP in FR1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9860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General test set-up for PDSCH requirements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Reference for timing offset/frequency offset</a:t>
            </a:r>
          </a:p>
          <a:p>
            <a:pPr lvl="1"/>
            <a:r>
              <a:rPr lang="en-US" altLang="zh-CN" dirty="0" smtClean="0"/>
              <a:t>Option 1: </a:t>
            </a:r>
          </a:p>
          <a:p>
            <a:pPr lvl="2"/>
            <a:r>
              <a:rPr lang="en-US" altLang="zh-CN" dirty="0" smtClean="0"/>
              <a:t>Using TP which carry on SSB transmission with default TCI state #0 as the reference TP (TP1) </a:t>
            </a:r>
          </a:p>
          <a:p>
            <a:pPr lvl="2"/>
            <a:r>
              <a:rPr lang="en-US" altLang="zh-CN" dirty="0" smtClean="0"/>
              <a:t>Timing offset = time offset among TP2 and TP1</a:t>
            </a:r>
          </a:p>
          <a:p>
            <a:pPr lvl="2"/>
            <a:r>
              <a:rPr lang="en-US" altLang="zh-CN" dirty="0" smtClean="0"/>
              <a:t>Frequency offset  = frequency offset among TP2 and TP1</a:t>
            </a:r>
          </a:p>
          <a:p>
            <a:pPr lvl="1"/>
            <a:r>
              <a:rPr lang="en-US" altLang="zh-CN" dirty="0" smtClean="0"/>
              <a:t>Other options not precluded</a:t>
            </a:r>
          </a:p>
          <a:p>
            <a:r>
              <a:rPr lang="en-US" altLang="zh-CN" dirty="0" smtClean="0"/>
              <a:t>Baseline receiver assumption for FFT window timing</a:t>
            </a:r>
          </a:p>
          <a:p>
            <a:pPr lvl="1"/>
            <a:r>
              <a:rPr lang="en-US" altLang="zh-CN" dirty="0" smtClean="0"/>
              <a:t>Option 1: </a:t>
            </a:r>
            <a:r>
              <a:rPr lang="en-US" altLang="zh-CN" dirty="0"/>
              <a:t>Assuming UE always </a:t>
            </a:r>
            <a:r>
              <a:rPr lang="en-US" altLang="zh-CN" dirty="0" smtClean="0"/>
              <a:t>fix </a:t>
            </a:r>
            <a:r>
              <a:rPr lang="en-US" altLang="zh-CN" dirty="0"/>
              <a:t>FFT timing based on TCI state </a:t>
            </a:r>
            <a:r>
              <a:rPr lang="en-US" altLang="zh-CN" dirty="0" smtClean="0"/>
              <a:t>#0 </a:t>
            </a:r>
            <a:r>
              <a:rPr lang="en-US" altLang="zh-CN" dirty="0"/>
              <a:t>(TP1) as baseline assumption to define RAN4 performance requirements</a:t>
            </a:r>
            <a:endParaRPr lang="zh-CN" altLang="zh-CN" dirty="0"/>
          </a:p>
          <a:p>
            <a:pPr lvl="1"/>
            <a:r>
              <a:rPr lang="en-US" altLang="zh-CN" dirty="0" smtClean="0"/>
              <a:t>Option </a:t>
            </a:r>
            <a:r>
              <a:rPr lang="en-US" altLang="zh-CN" dirty="0"/>
              <a:t>2: FFT timing based on TRP with </a:t>
            </a:r>
            <a:r>
              <a:rPr lang="en-US" altLang="zh-CN" dirty="0" smtClean="0"/>
              <a:t>the </a:t>
            </a:r>
            <a:r>
              <a:rPr lang="en-US" altLang="zh-CN" dirty="0"/>
              <a:t>highest RSRP on sync signals + fixed timing shift</a:t>
            </a:r>
            <a:endParaRPr lang="zh-CN" altLang="zh-CN" dirty="0"/>
          </a:p>
          <a:p>
            <a:pPr lvl="1"/>
            <a:r>
              <a:rPr lang="en-US" altLang="zh-CN" dirty="0"/>
              <a:t>Option 3: FFT timing based on nearest </a:t>
            </a:r>
            <a:r>
              <a:rPr lang="en-US" altLang="zh-CN" dirty="0" smtClean="0"/>
              <a:t>TRP</a:t>
            </a:r>
          </a:p>
          <a:p>
            <a:pPr lvl="1"/>
            <a:r>
              <a:rPr lang="en-US" altLang="zh-CN" dirty="0" smtClean="0"/>
              <a:t>Other options not precluded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04884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88640"/>
            <a:ext cx="10972800" cy="1008112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General test set-up for PDSCH requirements</a:t>
            </a:r>
            <a:endParaRPr lang="zh-CN" altLang="en-US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609600" y="1417638"/>
                <a:ext cx="10972800" cy="5069155"/>
              </a:xfrm>
            </p:spPr>
            <p:txBody>
              <a:bodyPr>
                <a:normAutofit fontScale="92500" lnSpcReduction="10000"/>
              </a:bodyPr>
              <a:lstStyle/>
              <a:p>
                <a:r>
                  <a:rPr lang="en-GB" altLang="zh-CN" b="1" dirty="0" smtClean="0"/>
                  <a:t>Timing offset among multi-panel/TRP</a:t>
                </a:r>
              </a:p>
              <a:p>
                <a:pPr lvl="1"/>
                <a:r>
                  <a:rPr lang="en-GB" altLang="zh-CN" dirty="0" smtClean="0"/>
                  <a:t>Timing offset values</a:t>
                </a:r>
              </a:p>
              <a:p>
                <a:pPr lvl="2" hangingPunct="0"/>
                <a:r>
                  <a:rPr lang="en-GB" altLang="zh-CN" dirty="0" smtClean="0"/>
                  <a:t>Option 1: </a:t>
                </a:r>
                <a14:m>
                  <m:oMath xmlns:m="http://schemas.openxmlformats.org/officeDocument/2006/math">
                    <m:r>
                      <a:rPr lang="en-GB" altLang="zh-CN">
                        <a:latin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GB" altLang="zh-CN">
                        <a:latin typeface="Cambria Math" panose="02040503050406030204" pitchFamily="18" charset="0"/>
                      </a:rPr>
                      <m:t>t</m:t>
                    </m:r>
                    <m:r>
                      <a:rPr lang="en-GB" altLang="zh-CN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altLang="zh-CN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GB" altLang="zh-CN">
                            <a:latin typeface="Cambria Math" panose="02040503050406030204" pitchFamily="18" charset="0"/>
                          </a:rPr>
                          <m:t>μ</m:t>
                        </m:r>
                      </m:sup>
                    </m:sSup>
                    <m:r>
                      <a:rPr lang="en-GB" altLang="zh-CN">
                        <a:latin typeface="Cambria Math" panose="02040503050406030204" pitchFamily="18" charset="0"/>
                      </a:rPr>
                      <m:t>∆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altLang="zh-CN"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a:rPr lang="en-GB" altLang="zh-CN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GB" altLang="zh-CN" dirty="0"/>
                  <a:t>, </a:t>
                </a:r>
                <a14:m>
                  <m:oMath xmlns:m="http://schemas.openxmlformats.org/officeDocument/2006/math">
                    <m:r>
                      <a:rPr lang="en-GB" altLang="zh-CN">
                        <a:latin typeface="Cambria Math" panose="02040503050406030204" pitchFamily="18" charset="0"/>
                      </a:rPr>
                      <m:t>∆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altLang="zh-CN"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a:rPr lang="en-GB" altLang="zh-CN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GB" altLang="zh-CN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altLang="zh-CN" dirty="0"/>
                  <a:t>= [-0.5, </a:t>
                </a:r>
                <a:r>
                  <a:rPr lang="en-GB" altLang="zh-CN" dirty="0" smtClean="0"/>
                  <a:t>2]</a:t>
                </a:r>
                <a:r>
                  <a:rPr lang="en-GB" altLang="zh-CN" dirty="0" err="1" smtClean="0"/>
                  <a:t>μs</a:t>
                </a:r>
                <a:endParaRPr lang="en-GB" altLang="zh-CN" dirty="0" smtClean="0"/>
              </a:p>
              <a:p>
                <a:pPr lvl="2" hangingPunct="0"/>
                <a:r>
                  <a:rPr lang="en-GB" altLang="zh-CN" dirty="0" smtClean="0"/>
                  <a:t>Option 2: </a:t>
                </a:r>
                <a14:m>
                  <m:oMath xmlns:m="http://schemas.openxmlformats.org/officeDocument/2006/math">
                    <m:r>
                      <a:rPr lang="en-GB" altLang="zh-CN">
                        <a:latin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GB" altLang="zh-CN">
                        <a:latin typeface="Cambria Math" panose="02040503050406030204" pitchFamily="18" charset="0"/>
                      </a:rPr>
                      <m:t>t</m:t>
                    </m:r>
                    <m:r>
                      <a:rPr lang="en-GB" altLang="zh-CN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altLang="zh-CN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GB" altLang="zh-CN">
                            <a:latin typeface="Cambria Math" panose="02040503050406030204" pitchFamily="18" charset="0"/>
                          </a:rPr>
                          <m:t>μ</m:t>
                        </m:r>
                      </m:sup>
                    </m:sSup>
                    <m:r>
                      <a:rPr lang="en-GB" altLang="zh-CN">
                        <a:latin typeface="Cambria Math" panose="02040503050406030204" pitchFamily="18" charset="0"/>
                      </a:rPr>
                      <m:t>∆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altLang="zh-CN"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a:rPr lang="en-GB" altLang="zh-CN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GB" altLang="zh-CN" dirty="0"/>
                  <a:t>, </a:t>
                </a:r>
                <a14:m>
                  <m:oMath xmlns:m="http://schemas.openxmlformats.org/officeDocument/2006/math">
                    <m:r>
                      <a:rPr lang="en-GB" altLang="zh-CN">
                        <a:latin typeface="Cambria Math" panose="02040503050406030204" pitchFamily="18" charset="0"/>
                      </a:rPr>
                      <m:t>∆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altLang="zh-CN"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a:rPr lang="en-GB" altLang="zh-CN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GB" altLang="zh-CN" dirty="0" smtClean="0"/>
                  <a:t> </a:t>
                </a:r>
                <a:r>
                  <a:rPr lang="en-GB" altLang="zh-CN" dirty="0"/>
                  <a:t>= 2μs </a:t>
                </a:r>
                <a:endParaRPr lang="en-GB" altLang="zh-CN" dirty="0" smtClean="0"/>
              </a:p>
              <a:p>
                <a:pPr lvl="2" hangingPunct="0"/>
                <a:r>
                  <a:rPr lang="en-GB" altLang="zh-CN" dirty="0" smtClean="0"/>
                  <a:t>Option 3: </a:t>
                </a:r>
                <a:r>
                  <a:rPr lang="en-US" altLang="zh-CN" dirty="0" smtClean="0"/>
                  <a:t>FFS on Introducing timing offset which scaled </a:t>
                </a:r>
                <a:r>
                  <a:rPr lang="en-US" altLang="zh-CN" dirty="0"/>
                  <a:t>with SCS ∆t=2^(−μ) ∆</a:t>
                </a:r>
                <a:r>
                  <a:rPr lang="en-US" altLang="zh-CN" dirty="0" smtClean="0"/>
                  <a:t>t1, </a:t>
                </a:r>
                <a:r>
                  <a:rPr lang="en-US" altLang="zh-CN" dirty="0"/>
                  <a:t>Candidate values for </a:t>
                </a:r>
                <a:r>
                  <a:rPr lang="en-US" altLang="zh-CN" dirty="0" smtClean="0"/>
                  <a:t>simulation </a:t>
                </a:r>
                <a:r>
                  <a:rPr lang="en-US" altLang="zh-CN" dirty="0"/>
                  <a:t>purpose: {-1, -0.5, 1, </a:t>
                </a:r>
                <a:r>
                  <a:rPr lang="en-US" altLang="zh-CN" dirty="0" smtClean="0"/>
                  <a:t>3}</a:t>
                </a:r>
                <a:endParaRPr lang="zh-CN" altLang="zh-CN" dirty="0" smtClean="0"/>
              </a:p>
              <a:p>
                <a:pPr lvl="1" hangingPunct="0"/>
                <a:r>
                  <a:rPr lang="en-US" altLang="zh-CN" dirty="0" smtClean="0"/>
                  <a:t>Values </a:t>
                </a:r>
                <a:r>
                  <a:rPr lang="en-US" altLang="zh-CN" dirty="0"/>
                  <a:t>for requirements definition should be derived based on performance analysis and analysis on typical TO distributions. </a:t>
                </a:r>
                <a:r>
                  <a:rPr lang="en-US" altLang="zh-CN" dirty="0" smtClean="0"/>
                  <a:t>Final values should ensure that reasonable UE implementations can meet the requirements</a:t>
                </a:r>
                <a:endParaRPr lang="en-GB" altLang="zh-CN" dirty="0" smtClean="0"/>
              </a:p>
              <a:p>
                <a:r>
                  <a:rPr lang="en-GB" altLang="zh-CN" b="1" dirty="0"/>
                  <a:t>Frequency offset among </a:t>
                </a:r>
                <a:r>
                  <a:rPr lang="en-GB" altLang="zh-CN" b="1" dirty="0" smtClean="0"/>
                  <a:t>multi-panel/TRP</a:t>
                </a:r>
                <a:endParaRPr lang="en-GB" altLang="zh-CN" b="1" dirty="0"/>
              </a:p>
              <a:p>
                <a:pPr lvl="1" hangingPunct="0"/>
                <a:r>
                  <a:rPr lang="en-GB" altLang="zh-CN" dirty="0" smtClean="0"/>
                  <a:t>200Hz </a:t>
                </a:r>
                <a:r>
                  <a:rPr lang="en-GB" altLang="zh-CN" dirty="0"/>
                  <a:t>for FR1 FDD 15kHz, 300Hz for FR1 TDD </a:t>
                </a:r>
                <a:r>
                  <a:rPr lang="en-GB" altLang="zh-CN" dirty="0" smtClean="0"/>
                  <a:t>30kHz</a:t>
                </a:r>
                <a:endParaRPr lang="zh-CN" altLang="zh-CN" dirty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09600" y="1417638"/>
                <a:ext cx="10972800" cy="5069155"/>
              </a:xfrm>
              <a:blipFill rotWithShape="0">
                <a:blip r:embed="rId2"/>
                <a:stretch>
                  <a:fillRect l="-1111" t="-2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1933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/>
              <a:t>General test set-up for PDSCH requirements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b="1" dirty="0" smtClean="0"/>
              <a:t>TRS/CSI-RS configuration</a:t>
            </a:r>
          </a:p>
          <a:p>
            <a:pPr lvl="1"/>
            <a:r>
              <a:rPr lang="en-GB" altLang="zh-CN" dirty="0"/>
              <a:t>Taking non-colliding TRS/CSI-RS in multi-TRP/panel as baseline assumption meanwhile interested companies are encouraged to bring more analysis and evaluation results for non-colliding and colliding cases. 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290213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/>
              <a:t>M</a:t>
            </a:r>
            <a:r>
              <a:rPr lang="en-US" altLang="zh-CN" sz="3600" dirty="0" smtClean="0"/>
              <a:t>ulti-DCI </a:t>
            </a:r>
            <a:r>
              <a:rPr lang="en-US" altLang="zh-CN" sz="3600" dirty="0"/>
              <a:t>based PDSCH requirements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b="1" dirty="0" smtClean="0"/>
              <a:t>Resource allocation</a:t>
            </a:r>
          </a:p>
          <a:p>
            <a:pPr lvl="1"/>
            <a:r>
              <a:rPr lang="en-GB" altLang="zh-CN" dirty="0" smtClean="0"/>
              <a:t>Option 1: Only non-overlapping cases </a:t>
            </a:r>
          </a:p>
          <a:p>
            <a:pPr lvl="1"/>
            <a:r>
              <a:rPr lang="en-GB" altLang="zh-CN" dirty="0" smtClean="0"/>
              <a:t>Option 2: Both non-overlapping and full-overlapping cases </a:t>
            </a:r>
          </a:p>
          <a:p>
            <a:r>
              <a:rPr lang="en-GB" altLang="zh-CN" b="1" dirty="0" smtClean="0"/>
              <a:t>CRS rate-matching</a:t>
            </a:r>
          </a:p>
          <a:p>
            <a:pPr lvl="1"/>
            <a:r>
              <a:rPr lang="en-GB" altLang="zh-CN" dirty="0" smtClean="0"/>
              <a:t>Do </a:t>
            </a:r>
            <a:r>
              <a:rPr lang="en-GB" altLang="zh-CN" dirty="0"/>
              <a:t>not define performance requirements for multi-DCI based multi-TRP with UE rate-matching around configured CRS pattern. </a:t>
            </a:r>
            <a:endParaRPr lang="en-GB" altLang="zh-CN" dirty="0" smtClean="0"/>
          </a:p>
          <a:p>
            <a:r>
              <a:rPr lang="en-GB" altLang="zh-CN" b="1" dirty="0" smtClean="0"/>
              <a:t>PDCCH configuration</a:t>
            </a:r>
          </a:p>
          <a:p>
            <a:pPr lvl="1"/>
            <a:r>
              <a:rPr lang="en-GB" altLang="zh-CN" dirty="0"/>
              <a:t>K0 = 0, AL = </a:t>
            </a:r>
            <a:r>
              <a:rPr lang="en-GB" altLang="zh-CN" dirty="0" smtClean="0"/>
              <a:t>8</a:t>
            </a:r>
            <a:endParaRPr lang="zh-CN" altLang="zh-CN" dirty="0"/>
          </a:p>
          <a:p>
            <a:pPr lvl="1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84542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/>
              <a:t>M</a:t>
            </a:r>
            <a:r>
              <a:rPr lang="en-US" altLang="zh-CN" sz="3600" dirty="0" smtClean="0"/>
              <a:t>ulti-DCI </a:t>
            </a:r>
            <a:r>
              <a:rPr lang="en-US" altLang="zh-CN" sz="3600" dirty="0"/>
              <a:t>based PDSCH requirements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altLang="zh-CN" sz="4300" b="1" dirty="0"/>
              <a:t>PDSCH configuration for each TRP</a:t>
            </a:r>
          </a:p>
          <a:p>
            <a:pPr lvl="1"/>
            <a:r>
              <a:rPr lang="en-US" altLang="zh-CN" sz="3600" dirty="0"/>
              <a:t>PDSCH resource mapping type: Type A</a:t>
            </a:r>
          </a:p>
          <a:p>
            <a:pPr lvl="1"/>
            <a:r>
              <a:rPr lang="en-US" altLang="zh-CN" sz="3600" dirty="0"/>
              <a:t>Resource allocation type: Type 1</a:t>
            </a:r>
          </a:p>
          <a:p>
            <a:pPr lvl="1"/>
            <a:r>
              <a:rPr lang="en-US" altLang="zh-CN" sz="3600" dirty="0" smtClean="0"/>
              <a:t>DM-RS configuration: Type </a:t>
            </a:r>
            <a:r>
              <a:rPr lang="en-US" altLang="zh-CN" sz="3600" dirty="0"/>
              <a:t>1 with single-symbol DM-RS: 1+1</a:t>
            </a:r>
          </a:p>
          <a:p>
            <a:pPr lvl="1"/>
            <a:r>
              <a:rPr lang="en-US" altLang="zh-CN" sz="3600" dirty="0"/>
              <a:t>Antenna ports indexes: </a:t>
            </a:r>
            <a:r>
              <a:rPr lang="en-US" altLang="zh-CN" sz="3600" dirty="0" smtClean="0"/>
              <a:t>{</a:t>
            </a:r>
            <a:r>
              <a:rPr lang="en-US" altLang="zh-CN" sz="3600" dirty="0"/>
              <a:t>1000,1001} and {1002,1003}, i.e. different CDM groups for two TRPs</a:t>
            </a:r>
          </a:p>
          <a:p>
            <a:pPr lvl="1"/>
            <a:r>
              <a:rPr lang="en-US" altLang="zh-CN" sz="3600" dirty="0"/>
              <a:t>Starting symbol (S): 2</a:t>
            </a:r>
          </a:p>
          <a:p>
            <a:pPr lvl="1"/>
            <a:r>
              <a:rPr lang="en-US" altLang="zh-CN" sz="3600" dirty="0"/>
              <a:t>Time duration (L): 12</a:t>
            </a:r>
          </a:p>
          <a:p>
            <a:pPr lvl="1"/>
            <a:r>
              <a:rPr lang="en-US" altLang="zh-CN" sz="3600" dirty="0"/>
              <a:t>Frequency domain: half of the maximum bandwidth by indicating the start resource block  , the allocated resource blocks </a:t>
            </a:r>
          </a:p>
        </p:txBody>
      </p:sp>
    </p:spTree>
    <p:extLst>
      <p:ext uri="{BB962C8B-B14F-4D97-AF65-F5344CB8AC3E}">
        <p14:creationId xmlns:p14="http://schemas.microsoft.com/office/powerpoint/2010/main" val="871182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/>
              <a:t>Multi-DCI </a:t>
            </a:r>
            <a:r>
              <a:rPr lang="en-US" altLang="zh-CN" sz="3600" dirty="0"/>
              <a:t>based PDSCH requirements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altLang="zh-CN" b="1" dirty="0"/>
              <a:t>PDSCH configuration for each TRP</a:t>
            </a:r>
          </a:p>
          <a:p>
            <a:pPr lvl="1"/>
            <a:r>
              <a:rPr lang="en-US" altLang="zh-CN" sz="3200" dirty="0"/>
              <a:t>Antenna configuration: </a:t>
            </a:r>
          </a:p>
          <a:p>
            <a:pPr lvl="2"/>
            <a:r>
              <a:rPr lang="en-US" altLang="zh-CN" sz="2800" dirty="0" smtClean="0"/>
              <a:t>Option1: Only 2T2R, 2T4R </a:t>
            </a:r>
            <a:endParaRPr lang="en-US" altLang="zh-CN" sz="2800" dirty="0"/>
          </a:p>
          <a:p>
            <a:pPr lvl="2"/>
            <a:r>
              <a:rPr lang="en-US" altLang="zh-CN" sz="2800" dirty="0"/>
              <a:t>Option2: </a:t>
            </a:r>
            <a:r>
              <a:rPr lang="en-US" altLang="zh-CN" sz="2800" dirty="0" smtClean="0"/>
              <a:t>Both </a:t>
            </a:r>
            <a:r>
              <a:rPr lang="en-US" altLang="zh-CN" sz="2800" dirty="0"/>
              <a:t>2T2R, 2T4R </a:t>
            </a:r>
            <a:r>
              <a:rPr lang="en-US" altLang="zh-CN" sz="2800" dirty="0" smtClean="0"/>
              <a:t>and 4T2R, 4T4R </a:t>
            </a:r>
            <a:endParaRPr lang="en-US" altLang="zh-CN" sz="2800" dirty="0"/>
          </a:p>
          <a:p>
            <a:r>
              <a:rPr lang="en-US" altLang="zh-CN" b="1" dirty="0" smtClean="0"/>
              <a:t>Number </a:t>
            </a:r>
            <a:r>
              <a:rPr lang="en-US" altLang="zh-CN" b="1" dirty="0"/>
              <a:t>of test cases</a:t>
            </a:r>
          </a:p>
          <a:p>
            <a:pPr lvl="1"/>
            <a:r>
              <a:rPr lang="en-GB" altLang="zh-CN" dirty="0" smtClean="0"/>
              <a:t>Option1</a:t>
            </a:r>
            <a:r>
              <a:rPr lang="en-GB" altLang="zh-CN" dirty="0"/>
              <a:t>: 3 test cases per duplex mode </a:t>
            </a:r>
            <a:endParaRPr lang="zh-CN" altLang="zh-CN" dirty="0"/>
          </a:p>
          <a:p>
            <a:pPr lvl="2" hangingPunct="0"/>
            <a:r>
              <a:rPr lang="en-US" altLang="zh-CN" dirty="0" smtClean="0"/>
              <a:t>Test </a:t>
            </a:r>
            <a:r>
              <a:rPr lang="en-US" altLang="zh-CN" dirty="0"/>
              <a:t>2a Multi- DCI with </a:t>
            </a:r>
            <a:r>
              <a:rPr lang="en-US" altLang="zh-CN" dirty="0" smtClean="0"/>
              <a:t>frequency </a:t>
            </a:r>
            <a:r>
              <a:rPr lang="en-US" altLang="zh-CN" dirty="0"/>
              <a:t>offset and Non-overlapping scheduling </a:t>
            </a:r>
          </a:p>
          <a:p>
            <a:pPr lvl="2" hangingPunct="0"/>
            <a:r>
              <a:rPr lang="en-US" altLang="zh-CN" dirty="0" smtClean="0"/>
              <a:t>Test </a:t>
            </a:r>
            <a:r>
              <a:rPr lang="en-US" altLang="zh-CN" dirty="0"/>
              <a:t>2b Multi DCI with </a:t>
            </a:r>
            <a:r>
              <a:rPr lang="en-US" altLang="zh-CN" dirty="0" smtClean="0"/>
              <a:t>positive </a:t>
            </a:r>
            <a:r>
              <a:rPr lang="en-US" altLang="zh-CN" dirty="0"/>
              <a:t>time offset and Non-overlapping scheduling</a:t>
            </a:r>
          </a:p>
          <a:p>
            <a:pPr lvl="2" hangingPunct="0"/>
            <a:r>
              <a:rPr lang="en-US" altLang="zh-CN" dirty="0" smtClean="0"/>
              <a:t>Test </a:t>
            </a:r>
            <a:r>
              <a:rPr lang="en-US" altLang="zh-CN" dirty="0"/>
              <a:t>2c Multi DCI with negative time offset and overlapping </a:t>
            </a:r>
            <a:r>
              <a:rPr lang="en-US" altLang="zh-CN" dirty="0" smtClean="0"/>
              <a:t>scheduling</a:t>
            </a:r>
          </a:p>
          <a:p>
            <a:pPr lvl="1"/>
            <a:r>
              <a:rPr lang="en-US" altLang="zh-CN" dirty="0" smtClean="0"/>
              <a:t>Other </a:t>
            </a:r>
            <a:r>
              <a:rPr lang="en-US" altLang="zh-CN" dirty="0"/>
              <a:t>options are not preclude</a:t>
            </a:r>
            <a:endParaRPr lang="zh-CN" altLang="zh-CN" dirty="0"/>
          </a:p>
          <a:p>
            <a:endParaRPr lang="en-US" altLang="zh-CN" sz="3600" dirty="0"/>
          </a:p>
        </p:txBody>
      </p:sp>
    </p:spTree>
    <p:extLst>
      <p:ext uri="{BB962C8B-B14F-4D97-AF65-F5344CB8AC3E}">
        <p14:creationId xmlns:p14="http://schemas.microsoft.com/office/powerpoint/2010/main" val="141617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36478</TotalTime>
  <Words>761</Words>
  <Application>Microsoft Office PowerPoint</Application>
  <PresentationFormat>宽屏</PresentationFormat>
  <Paragraphs>124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Arial Unicode MS</vt:lpstr>
      <vt:lpstr>ＭＳ Ｐゴシック</vt:lpstr>
      <vt:lpstr>宋体</vt:lpstr>
      <vt:lpstr>Arial</vt:lpstr>
      <vt:lpstr>Calibri</vt:lpstr>
      <vt:lpstr>Cambria Math</vt:lpstr>
      <vt:lpstr>Times New Roman</vt:lpstr>
      <vt:lpstr>Office 主题</vt:lpstr>
      <vt:lpstr>3GPP TSG-RAN4 Meeting #95-e   Electronic Meeting May 25 – Jun 5 , 2020 Agenda item: 6.11.3 </vt:lpstr>
      <vt:lpstr>Background</vt:lpstr>
      <vt:lpstr>Performance requirements for multi-panel/TRP in FR1</vt:lpstr>
      <vt:lpstr>General test set-up for PDSCH requirements</vt:lpstr>
      <vt:lpstr>General test set-up for PDSCH requirements</vt:lpstr>
      <vt:lpstr>General test set-up for PDSCH requirements</vt:lpstr>
      <vt:lpstr>Multi-DCI based PDSCH requirements</vt:lpstr>
      <vt:lpstr>Multi-DCI based PDSCH requirements</vt:lpstr>
      <vt:lpstr>Multi-DCI based PDSCH requirements</vt:lpstr>
      <vt:lpstr>Single-DCI based multi-TRP/Panel</vt:lpstr>
      <vt:lpstr>Performance requirements for multi-panel/TRP in FR2</vt:lpstr>
      <vt:lpstr>Performance requirements for multi-panel/TRP in FR2</vt:lpstr>
      <vt:lpstr>TCI state configuration for FR2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keywords>CTPClassification=CTP_NT</cp:keywords>
  <cp:lastModifiedBy>Shijiakai</cp:lastModifiedBy>
  <cp:revision>313</cp:revision>
  <dcterms:created xsi:type="dcterms:W3CDTF">2016-01-12T08:39:50Z</dcterms:created>
  <dcterms:modified xsi:type="dcterms:W3CDTF">2020-06-04T00:35:33Z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(3)G93DvqcFyI9uU4bGombk0vXovA2NxyUK0hdzhyCPywwIW3GV7g8MPysjvPXyzK+slPXgDgJN
uHKwGvX48v84nnaBNfo/NIKF6HtM+qmZC584j+IWsnfS+amz9CQBv7FtBRmGiJUPV3iUwp8f
A9AJJS+TscjvNBwVsNKclOqn/jYXzaR0/E65vsUi4jAziVGSA5Gg/eN9C61jfthHjFUOvO+F
2FqWRHFxvTpxT4WmvC</vt:lpwstr>
  </property>
  <property fmtid="{D5CDD505-2E9C-101B-9397-08002B2CF9AE}" pid="3" name="_2015_ms_pID_7253431">
    <vt:lpwstr>KHbrA2KoemWxyAZpEhx9mEP1w/mAjqO0rIJNkmyKvmdn16aOVxgyaw
KrK/QrLSORRredmFdlA5Jf5MTF+OoIYxpHVmuomqCcNNG6pIGXpLWbTH+hNwu9BgPiMj/2to
3yCvYpVxXbkQiditObk0T78c/TQQI8Pukn3ixQhDbihYDbXBXx/haF1Lc8ntYUE9i0NbZ7Z5
gClLmzq79wGrlVG/mcm4pQtbsTj4mTgM+z3D</vt:lpwstr>
  </property>
  <property fmtid="{D5CDD505-2E9C-101B-9397-08002B2CF9AE}" pid="4" name="_2015_ms_pID_7253432">
    <vt:lpwstr>zvfRvJ0jampHJKqlsqTo8VBFCKKjYVIQuj7W
CFX47Iy/dpKB+LfNX1oEEeTHA4/heFbnnjhcXLJVhGX+cls8Abc=</vt:lpwstr>
  </property>
  <property fmtid="{D5CDD505-2E9C-101B-9397-08002B2CF9AE}" pid="5" name="TitusGUID">
    <vt:lpwstr>986acbdd-f5ee-427d-9946-d8ba16f4039d</vt:lpwstr>
  </property>
  <property fmtid="{D5CDD505-2E9C-101B-9397-08002B2CF9AE}" pid="6" name="CTP_TimeStamp">
    <vt:lpwstr>2018-04-18 01:51:23Z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CTPClassification">
    <vt:lpwstr>CTP_NT</vt:lpwstr>
  </property>
  <property fmtid="{D5CDD505-2E9C-101B-9397-08002B2CF9AE}" pid="11" name="NSCPROP_SA">
    <vt:lpwstr>D:\work\3GPP\RAN4#94\meeting\Demod_2nd\eMIMO\Draft R4-2002420 WF on PDSCH demodulation requirements based on multi-TRP transmission for NR eMIMO v3.pptx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1591207741</vt:lpwstr>
  </property>
</Properties>
</file>