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85" r:id="rId3"/>
    <p:sldId id="263" r:id="rId4"/>
    <p:sldId id="270" r:id="rId5"/>
    <p:sldId id="294" r:id="rId6"/>
    <p:sldId id="295" r:id="rId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88" autoAdjust="0"/>
    <p:restoredTop sz="94762" autoAdjust="0"/>
  </p:normalViewPr>
  <p:slideViewPr>
    <p:cSldViewPr>
      <p:cViewPr varScale="1">
        <p:scale>
          <a:sx n="156" d="100"/>
          <a:sy n="156" d="100"/>
        </p:scale>
        <p:origin x="1152" y="16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97" d="100"/>
          <a:sy n="97" d="100"/>
        </p:scale>
        <p:origin x="640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55CA40-0D7F-4BE4-B4AF-B4BB727E59F2}" type="datetimeFigureOut">
              <a:rPr lang="zh-CN" altLang="en-US" smtClean="0"/>
              <a:pPr/>
              <a:t>2020/5/15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D96FCE-6A4F-4F7B-A5FC-070969246C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5609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645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889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2020/5/15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2020/5/15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2020/5/15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2020/5/15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2020/5/15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2020/5/15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980DA8-4574-4789-AD47-D2C1E9125373}" type="datetimeFigureOut">
              <a:rPr lang="zh-CN" altLang="en-US" smtClean="0"/>
              <a:pPr/>
              <a:t>2020/5/15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42590" y="2086883"/>
            <a:ext cx="8424936" cy="1102519"/>
          </a:xfrm>
        </p:spPr>
        <p:txBody>
          <a:bodyPr>
            <a:noAutofit/>
          </a:bodyPr>
          <a:lstStyle/>
          <a:p>
            <a:r>
              <a:rPr lang="en-US" altLang="zh-CN" sz="2800"/>
              <a:t>On activation </a:t>
            </a:r>
            <a:r>
              <a:rPr lang="en-US" altLang="zh-CN" sz="2800" dirty="0"/>
              <a:t>delay requirements for multiple </a:t>
            </a:r>
            <a:r>
              <a:rPr lang="en-US" altLang="zh-CN" sz="2800" dirty="0" err="1"/>
              <a:t>SCell</a:t>
            </a:r>
            <a:r>
              <a:rPr lang="en-US" altLang="zh-CN" sz="2800" dirty="0"/>
              <a:t> activation</a:t>
            </a:r>
            <a:endParaRPr lang="zh-CN" altLang="en-US" sz="2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35596" y="3540426"/>
            <a:ext cx="6400800" cy="1314450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Apple, …</a:t>
            </a:r>
            <a:endParaRPr lang="zh-CN" altLang="en-US" sz="2400" dirty="0"/>
          </a:p>
        </p:txBody>
      </p:sp>
      <p:sp>
        <p:nvSpPr>
          <p:cNvPr id="4" name="矩形 3"/>
          <p:cNvSpPr/>
          <p:nvPr/>
        </p:nvSpPr>
        <p:spPr>
          <a:xfrm>
            <a:off x="7308304" y="292973"/>
            <a:ext cx="20313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/>
              <a:t>R4-2006193	</a:t>
            </a:r>
            <a:endParaRPr lang="zh-CN" altLang="en-US" sz="2000" b="1" dirty="0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285720" y="341783"/>
            <a:ext cx="431522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</a:pPr>
            <a:r>
              <a:rPr lang="en-US" b="1" dirty="0"/>
              <a:t>3GPP TSG-RAN4 Meeting #95-e</a:t>
            </a:r>
            <a:r>
              <a:rPr lang="en-US" dirty="0"/>
              <a:t>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</a:pPr>
            <a:r>
              <a:rPr lang="en-GB" b="1" dirty="0"/>
              <a:t>Electronic Meeting, </a:t>
            </a:r>
            <a:r>
              <a:rPr lang="en-US" b="1" dirty="0"/>
              <a:t>25</a:t>
            </a:r>
            <a:r>
              <a:rPr lang="en-US" b="1" baseline="30000" dirty="0"/>
              <a:t>th</a:t>
            </a:r>
            <a:r>
              <a:rPr lang="en-US" b="1" dirty="0"/>
              <a:t> May - 5</a:t>
            </a:r>
            <a:r>
              <a:rPr lang="en-US" b="1" baseline="30000" dirty="0"/>
              <a:t>th</a:t>
            </a:r>
            <a:r>
              <a:rPr lang="en-US" b="1" dirty="0"/>
              <a:t> Jun 2020</a:t>
            </a:r>
            <a:r>
              <a:rPr lang="en-US" dirty="0"/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1B51DA9-80B3-3F45-A398-88F8500FEA86}"/>
              </a:ext>
            </a:extLst>
          </p:cNvPr>
          <p:cNvSpPr/>
          <p:nvPr/>
        </p:nvSpPr>
        <p:spPr>
          <a:xfrm>
            <a:off x="298574" y="1012584"/>
            <a:ext cx="8568952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60475" marR="0" indent="-1260475">
              <a:spcBef>
                <a:spcPts val="0"/>
              </a:spcBef>
              <a:spcAft>
                <a:spcPts val="600"/>
              </a:spcAft>
              <a:tabLst>
                <a:tab pos="180340" algn="l"/>
                <a:tab pos="360680" algn="l"/>
                <a:tab pos="541020" algn="l"/>
                <a:tab pos="721360" algn="l"/>
                <a:tab pos="901700" algn="l"/>
                <a:tab pos="1082040" algn="l"/>
                <a:tab pos="1262380" algn="l"/>
                <a:tab pos="2676525" algn="l"/>
              </a:tabLst>
            </a:pPr>
            <a:r>
              <a:rPr lang="pt-BR" b="1" dirty="0"/>
              <a:t>Agenda item: </a:t>
            </a:r>
            <a:r>
              <a:rPr lang="en-US" b="1" dirty="0"/>
              <a:t>6.15.1.2</a:t>
            </a: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GB" b="1" dirty="0"/>
              <a:t>Document for: Approval</a:t>
            </a:r>
            <a:endParaRPr lang="en-US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2400" dirty="0"/>
              <a:t>Background: Types of </a:t>
            </a:r>
            <a:r>
              <a:rPr lang="en-US" altLang="zh-CN" sz="2400" dirty="0" err="1"/>
              <a:t>SCell</a:t>
            </a:r>
            <a:r>
              <a:rPr lang="en-US" altLang="zh-CN" sz="2400" dirty="0"/>
              <a:t> activation in R15 TS38.133</a:t>
            </a:r>
            <a:endParaRPr lang="zh-CN" altLang="en-US" sz="24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FF1DD0C-B49E-8246-B997-A0AAC19BAB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6821532"/>
              </p:ext>
            </p:extLst>
          </p:nvPr>
        </p:nvGraphicFramePr>
        <p:xfrm>
          <a:off x="302840" y="915566"/>
          <a:ext cx="8589640" cy="36724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41434">
                  <a:extLst>
                    <a:ext uri="{9D8B030D-6E8A-4147-A177-3AD203B41FA5}">
                      <a16:colId xmlns:a16="http://schemas.microsoft.com/office/drawing/2014/main" val="3304963579"/>
                    </a:ext>
                  </a:extLst>
                </a:gridCol>
                <a:gridCol w="3748206">
                  <a:extLst>
                    <a:ext uri="{9D8B030D-6E8A-4147-A177-3AD203B41FA5}">
                      <a16:colId xmlns:a16="http://schemas.microsoft.com/office/drawing/2014/main" val="507440895"/>
                    </a:ext>
                  </a:extLst>
                </a:gridCol>
              </a:tblGrid>
              <a:tr h="237413">
                <a:tc>
                  <a:txBody>
                    <a:bodyPr/>
                    <a:lstStyle/>
                    <a:p>
                      <a:pPr marL="228600" marR="0" indent="-22860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To-be-activated target </a:t>
                      </a:r>
                      <a:r>
                        <a:rPr lang="en-US" sz="1100" dirty="0" err="1">
                          <a:effectLst/>
                        </a:rPr>
                        <a:t>SCell</a:t>
                      </a:r>
                      <a:r>
                        <a:rPr lang="en-US" sz="1100" dirty="0">
                          <a:effectLst/>
                        </a:rPr>
                        <a:t> types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88" marR="33688" marT="16844" marB="16844"/>
                </a:tc>
                <a:tc>
                  <a:txBody>
                    <a:bodyPr/>
                    <a:lstStyle/>
                    <a:p>
                      <a:pPr marL="228600" marR="0" indent="-22860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Activation delay requirement in R15 TS38.133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88" marR="33688" marT="16844" marB="16844"/>
                </a:tc>
                <a:extLst>
                  <a:ext uri="{0D108BD9-81ED-4DB2-BD59-A6C34878D82A}">
                    <a16:rowId xmlns:a16="http://schemas.microsoft.com/office/drawing/2014/main" val="907407634"/>
                  </a:ext>
                </a:extLst>
              </a:tr>
              <a:tr h="231228">
                <a:tc>
                  <a:txBody>
                    <a:bodyPr/>
                    <a:lstStyle/>
                    <a:p>
                      <a:pPr marL="228600" marR="0" indent="-22860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Type 1: FR1 known </a:t>
                      </a:r>
                      <a:r>
                        <a:rPr lang="en-US" sz="1100" dirty="0" err="1">
                          <a:effectLst/>
                        </a:rPr>
                        <a:t>SCell</a:t>
                      </a:r>
                      <a:r>
                        <a:rPr lang="en-US" sz="1100" dirty="0">
                          <a:effectLst/>
                        </a:rPr>
                        <a:t> with </a:t>
                      </a:r>
                      <a:r>
                        <a:rPr lang="en-US" sz="1100" dirty="0" err="1">
                          <a:effectLst/>
                        </a:rPr>
                        <a:t>meas_cyc</a:t>
                      </a:r>
                      <a:r>
                        <a:rPr lang="en-US" sz="1100" dirty="0">
                          <a:effectLst/>
                        </a:rPr>
                        <a:t>=160ms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88" marR="33688" marT="16844" marB="16844"/>
                </a:tc>
                <a:tc>
                  <a:txBody>
                    <a:bodyPr/>
                    <a:lstStyle/>
                    <a:p>
                      <a:pPr marL="0" marR="0" lvl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1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FirstSSB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+ 5ms</a:t>
                      </a:r>
                      <a:r>
                        <a:rPr lang="en-US" sz="1100" dirty="0">
                          <a:effectLst/>
                        </a:rPr>
                        <a:t>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88" marR="33688" marT="16844" marB="16844"/>
                </a:tc>
                <a:extLst>
                  <a:ext uri="{0D108BD9-81ED-4DB2-BD59-A6C34878D82A}">
                    <a16:rowId xmlns:a16="http://schemas.microsoft.com/office/drawing/2014/main" val="2787147307"/>
                  </a:ext>
                </a:extLst>
              </a:tr>
              <a:tr h="231228">
                <a:tc>
                  <a:txBody>
                    <a:bodyPr/>
                    <a:lstStyle/>
                    <a:p>
                      <a:pPr marL="228600" marR="0" indent="-22860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Type 2: FR1 Known SCell with meas_cyc&gt;160ms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88" marR="33688" marT="16844" marB="16844"/>
                </a:tc>
                <a:tc>
                  <a:txBody>
                    <a:bodyPr/>
                    <a:lstStyle/>
                    <a:p>
                      <a:pPr marL="0" marR="0" lvl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1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FirstSSB_MAX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1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rs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+ 5ms</a:t>
                      </a:r>
                      <a:r>
                        <a:rPr lang="en-US" sz="1100" dirty="0">
                          <a:effectLst/>
                        </a:rPr>
                        <a:t>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88" marR="33688" marT="16844" marB="16844"/>
                </a:tc>
                <a:extLst>
                  <a:ext uri="{0D108BD9-81ED-4DB2-BD59-A6C34878D82A}">
                    <a16:rowId xmlns:a16="http://schemas.microsoft.com/office/drawing/2014/main" val="444978494"/>
                  </a:ext>
                </a:extLst>
              </a:tr>
              <a:tr h="231228">
                <a:tc>
                  <a:txBody>
                    <a:bodyPr/>
                    <a:lstStyle/>
                    <a:p>
                      <a:pPr marL="228600" marR="0" indent="-22860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Type 3: FR1 Unknown </a:t>
                      </a:r>
                      <a:r>
                        <a:rPr lang="en-US" sz="1100" dirty="0" err="1">
                          <a:effectLst/>
                        </a:rPr>
                        <a:t>SCell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88" marR="33688" marT="16844" marB="16844"/>
                </a:tc>
                <a:tc>
                  <a:txBody>
                    <a:bodyPr/>
                    <a:lstStyle/>
                    <a:p>
                      <a:pPr marL="0" marR="0" lvl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1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FirstSSB_MAX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T</a:t>
                      </a:r>
                      <a:r>
                        <a:rPr lang="en-US" sz="11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SMTC_MAX 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+ 2*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1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rs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+ 5ms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88" marR="33688" marT="16844" marB="16844"/>
                </a:tc>
                <a:extLst>
                  <a:ext uri="{0D108BD9-81ED-4DB2-BD59-A6C34878D82A}">
                    <a16:rowId xmlns:a16="http://schemas.microsoft.com/office/drawing/2014/main" val="64289943"/>
                  </a:ext>
                </a:extLst>
              </a:tr>
              <a:tr h="237413">
                <a:tc>
                  <a:txBody>
                    <a:bodyPr/>
                    <a:lstStyle/>
                    <a:p>
                      <a:pPr marL="406400" marR="0" indent="-406400" algn="just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1100" dirty="0">
                          <a:effectLst/>
                        </a:rPr>
                        <a:t>Type 4: FR2 </a:t>
                      </a:r>
                      <a:r>
                        <a:rPr lang="en-US" sz="1100" dirty="0" err="1">
                          <a:effectLst/>
                        </a:rPr>
                        <a:t>SCell</a:t>
                      </a:r>
                      <a:r>
                        <a:rPr lang="en-US" sz="1100" dirty="0">
                          <a:effectLst/>
                        </a:rPr>
                        <a:t> with active serving cell(s) on same band and with configured SMTC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88" marR="33688" marT="16844" marB="16844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 typeface="+mj-lt"/>
                        <a:buNone/>
                        <a:tabLst>
                          <a:tab pos="457200" algn="l"/>
                        </a:tabLst>
                        <a:defRPr/>
                      </a:pP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1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FirstSSB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+ 5ms</a:t>
                      </a:r>
                    </a:p>
                  </a:txBody>
                  <a:tcPr marL="33688" marR="33688" marT="16844" marB="16844"/>
                </a:tc>
                <a:extLst>
                  <a:ext uri="{0D108BD9-81ED-4DB2-BD59-A6C34878D82A}">
                    <a16:rowId xmlns:a16="http://schemas.microsoft.com/office/drawing/2014/main" val="2171486699"/>
                  </a:ext>
                </a:extLst>
              </a:tr>
              <a:tr h="616302">
                <a:tc>
                  <a:txBody>
                    <a:bodyPr/>
                    <a:lstStyle/>
                    <a:p>
                      <a:pPr marL="463550" marR="0" indent="-463550" algn="just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1100" dirty="0">
                          <a:effectLst/>
                        </a:rPr>
                        <a:t>Type 5: FR2 </a:t>
                      </a:r>
                      <a:r>
                        <a:rPr lang="en-US" sz="1100" dirty="0" err="1">
                          <a:effectLst/>
                        </a:rPr>
                        <a:t>SCell</a:t>
                      </a:r>
                      <a:r>
                        <a:rPr lang="en-US" sz="1100" dirty="0">
                          <a:effectLst/>
                        </a:rPr>
                        <a:t> with active serving cell(s) on same band but without configured SMTC, and </a:t>
                      </a: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RS (s) of </a:t>
                      </a:r>
                      <a:r>
                        <a:rPr lang="en-GB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being activated is (are) QCL-</a:t>
                      </a:r>
                      <a:r>
                        <a:rPr lang="en-GB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TypeD</a:t>
                      </a: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with RS (s) of one active serving cell on that FR2 band</a:t>
                      </a:r>
                      <a:r>
                        <a:rPr lang="en-US" sz="1100" dirty="0">
                          <a:effectLst/>
                        </a:rPr>
                        <a:t>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88" marR="33688" marT="16844" marB="16844"/>
                </a:tc>
                <a:tc>
                  <a:txBody>
                    <a:bodyPr/>
                    <a:lstStyle/>
                    <a:p>
                      <a:pPr marL="0" marR="0" lvl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3 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ms</a:t>
                      </a:r>
                      <a:r>
                        <a:rPr lang="en-US" sz="1100" dirty="0">
                          <a:effectLst/>
                        </a:rPr>
                        <a:t>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88" marR="33688" marT="16844" marB="16844"/>
                </a:tc>
                <a:extLst>
                  <a:ext uri="{0D108BD9-81ED-4DB2-BD59-A6C34878D82A}">
                    <a16:rowId xmlns:a16="http://schemas.microsoft.com/office/drawing/2014/main" val="2062953652"/>
                  </a:ext>
                </a:extLst>
              </a:tr>
              <a:tr h="423765">
                <a:tc>
                  <a:txBody>
                    <a:bodyPr/>
                    <a:lstStyle/>
                    <a:p>
                      <a:pPr marL="406400" marR="0" indent="-406400" algn="just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1100" dirty="0">
                          <a:effectLst/>
                        </a:rPr>
                        <a:t>Type </a:t>
                      </a:r>
                      <a:r>
                        <a:rPr lang="en-US" altLang="zh-CN" sz="1100" dirty="0">
                          <a:effectLst/>
                        </a:rPr>
                        <a:t>6</a:t>
                      </a:r>
                      <a:r>
                        <a:rPr lang="en-US" sz="1100" dirty="0">
                          <a:effectLst/>
                        </a:rPr>
                        <a:t>: FR2 known </a:t>
                      </a:r>
                      <a:r>
                        <a:rPr lang="en-US" sz="1100" dirty="0" err="1">
                          <a:effectLst/>
                        </a:rPr>
                        <a:t>SCell</a:t>
                      </a:r>
                      <a:r>
                        <a:rPr lang="en-US" sz="1100" dirty="0">
                          <a:effectLst/>
                        </a:rPr>
                        <a:t> without active serving cell on same band, and with SP-CSI-RS for CSI reporting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88" marR="33688" marT="16844" marB="16844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 typeface="+mj-lt"/>
                        <a:buNone/>
                        <a:tabLst>
                          <a:tab pos="457200" algn="l"/>
                        </a:tabLst>
                        <a:defRPr/>
                      </a:pPr>
                      <a:r>
                        <a:rPr lang="en-GB" sz="11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 </a:t>
                      </a:r>
                      <a:r>
                        <a:rPr lang="en-GB" sz="1100" u="non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ms</a:t>
                      </a:r>
                      <a:r>
                        <a:rPr lang="en-GB" sz="11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max(</a:t>
                      </a:r>
                      <a:r>
                        <a:rPr lang="en-GB" sz="1100" u="non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GB" sz="1100" u="none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uncertainty_MAC</a:t>
                      </a:r>
                      <a:r>
                        <a:rPr lang="en-GB" sz="11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</a:t>
                      </a:r>
                      <a:r>
                        <a:rPr lang="en-GB" sz="1100" u="non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GB" sz="1100" u="none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FineTiming</a:t>
                      </a:r>
                      <a:r>
                        <a:rPr lang="en-GB" sz="11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+ 2ms, </a:t>
                      </a:r>
                      <a:r>
                        <a:rPr lang="en-GB" sz="1100" u="non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GB" sz="1100" u="none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uncertainty_SP</a:t>
                      </a:r>
                      <a:r>
                        <a:rPr lang="en-GB" sz="11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US" sz="800" u="non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3688" marR="33688" marT="16844" marB="16844"/>
                </a:tc>
                <a:extLst>
                  <a:ext uri="{0D108BD9-81ED-4DB2-BD59-A6C34878D82A}">
                    <a16:rowId xmlns:a16="http://schemas.microsoft.com/office/drawing/2014/main" val="1775189928"/>
                  </a:ext>
                </a:extLst>
              </a:tr>
              <a:tr h="423765">
                <a:tc>
                  <a:txBody>
                    <a:bodyPr/>
                    <a:lstStyle/>
                    <a:p>
                      <a:pPr marL="463550" marR="0" indent="-463550" algn="just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1100" dirty="0">
                          <a:effectLst/>
                        </a:rPr>
                        <a:t>Type </a:t>
                      </a:r>
                      <a:r>
                        <a:rPr lang="en-US" altLang="zh-CN" sz="1100" dirty="0">
                          <a:effectLst/>
                        </a:rPr>
                        <a:t>7</a:t>
                      </a:r>
                      <a:r>
                        <a:rPr lang="en-US" sz="1100" dirty="0">
                          <a:effectLst/>
                        </a:rPr>
                        <a:t>: FR2 known </a:t>
                      </a:r>
                      <a:r>
                        <a:rPr lang="en-US" sz="1100" dirty="0" err="1">
                          <a:effectLst/>
                        </a:rPr>
                        <a:t>SCell</a:t>
                      </a:r>
                      <a:r>
                        <a:rPr lang="en-US" sz="1100" dirty="0">
                          <a:effectLst/>
                        </a:rPr>
                        <a:t> without active serving cell on same band, and with P-CSI-RS for CSI reporting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88" marR="33688" marT="16844" marB="16844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 typeface="+mj-lt"/>
                        <a:buNone/>
                        <a:tabLst>
                          <a:tab pos="457200" algn="l"/>
                        </a:tabLst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max(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1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uncertainty_MAC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+ 5ms +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1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FineTiming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1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uncertainty_RRC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1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RRC_delay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-T</a:t>
                      </a:r>
                      <a:r>
                        <a:rPr lang="en-US" sz="11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HARQ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33688" marR="33688" marT="16844" marB="16844"/>
                </a:tc>
                <a:extLst>
                  <a:ext uri="{0D108BD9-81ED-4DB2-BD59-A6C34878D82A}">
                    <a16:rowId xmlns:a16="http://schemas.microsoft.com/office/drawing/2014/main" val="219925737"/>
                  </a:ext>
                </a:extLst>
              </a:tr>
              <a:tr h="423765">
                <a:tc>
                  <a:txBody>
                    <a:bodyPr/>
                    <a:lstStyle/>
                    <a:p>
                      <a:pPr marL="406400" marR="0" indent="-406400" algn="just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1100" dirty="0">
                          <a:effectLst/>
                        </a:rPr>
                        <a:t>Type </a:t>
                      </a:r>
                      <a:r>
                        <a:rPr lang="en-US" altLang="zh-CN" sz="1100" dirty="0">
                          <a:effectLst/>
                        </a:rPr>
                        <a:t>8</a:t>
                      </a:r>
                      <a:r>
                        <a:rPr lang="en-US" sz="1100" dirty="0">
                          <a:effectLst/>
                        </a:rPr>
                        <a:t>: FR2 unknown </a:t>
                      </a:r>
                      <a:r>
                        <a:rPr lang="en-US" sz="1100" dirty="0" err="1">
                          <a:effectLst/>
                        </a:rPr>
                        <a:t>SCell</a:t>
                      </a:r>
                      <a:r>
                        <a:rPr lang="en-US" sz="1100" dirty="0">
                          <a:effectLst/>
                        </a:rPr>
                        <a:t> without active serving cell on same band, and with SP-CSI-RS for CSI reporting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88" marR="33688" marT="16844" marB="16844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 typeface="+mj-lt"/>
                        <a:buNone/>
                        <a:tabLst>
                          <a:tab pos="457200" algn="l"/>
                        </a:tabLst>
                        <a:defRPr/>
                      </a:pPr>
                      <a:r>
                        <a:rPr lang="en-GB" sz="11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6ms+T</a:t>
                      </a:r>
                      <a:r>
                        <a:rPr lang="en-GB" sz="1100" u="none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FirstSSB_MAX</a:t>
                      </a:r>
                      <a:r>
                        <a:rPr lang="en-GB" sz="11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+ 15*T</a:t>
                      </a:r>
                      <a:r>
                        <a:rPr lang="en-GB" sz="1100" u="none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SMTC_MAX</a:t>
                      </a:r>
                      <a:r>
                        <a:rPr lang="en-GB" sz="11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+ 8</a:t>
                      </a:r>
                      <a:r>
                        <a:rPr lang="en-US" sz="1100" u="none" dirty="0">
                          <a:effectLst/>
                        </a:rPr>
                        <a:t> </a:t>
                      </a:r>
                      <a:r>
                        <a:rPr lang="en-GB" sz="11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r>
                        <a:rPr lang="en-GB" sz="1100" u="non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GB" sz="1100" u="none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rs</a:t>
                      </a:r>
                      <a:r>
                        <a:rPr lang="zh-CN" altLang="en-US" sz="1100" u="none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1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r>
                        <a:rPr lang="zh-CN" altLang="en-US" sz="11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1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GB" sz="1100" u="none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L1-RSRP, measure</a:t>
                      </a:r>
                      <a:r>
                        <a:rPr lang="en-GB" sz="11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T</a:t>
                      </a:r>
                      <a:r>
                        <a:rPr lang="en-GB" sz="1100" u="none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L1-RSRP, report  </a:t>
                      </a:r>
                      <a:r>
                        <a:rPr lang="en-GB" sz="11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 T</a:t>
                      </a:r>
                      <a:r>
                        <a:rPr lang="en-GB" sz="1100" u="none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HARQ </a:t>
                      </a:r>
                      <a:r>
                        <a:rPr lang="en-GB" sz="11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 max(</a:t>
                      </a:r>
                      <a:r>
                        <a:rPr lang="en-GB" sz="1100" u="non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GB" sz="1100" u="none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uncertainty_MAC</a:t>
                      </a:r>
                      <a:r>
                        <a:rPr lang="en-GB" sz="11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</a:t>
                      </a:r>
                      <a:r>
                        <a:rPr lang="en-GB" sz="1100" u="non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GB" sz="1100" u="none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FineTiming</a:t>
                      </a:r>
                      <a:r>
                        <a:rPr lang="en-GB" sz="1100" u="none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1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+ 2ms, </a:t>
                      </a:r>
                      <a:r>
                        <a:rPr lang="en-GB" sz="1100" u="non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GB" sz="1100" u="none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uncertainty_SP</a:t>
                      </a:r>
                      <a:r>
                        <a:rPr lang="en-GB" sz="11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).</a:t>
                      </a:r>
                      <a:r>
                        <a:rPr lang="en-US" sz="800" u="none" dirty="0">
                          <a:effectLst/>
                        </a:rPr>
                        <a:t> </a:t>
                      </a:r>
                      <a:endParaRPr lang="en-US" sz="800" u="none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88" marR="33688" marT="16844" marB="16844"/>
                </a:tc>
                <a:extLst>
                  <a:ext uri="{0D108BD9-81ED-4DB2-BD59-A6C34878D82A}">
                    <a16:rowId xmlns:a16="http://schemas.microsoft.com/office/drawing/2014/main" val="1477103801"/>
                  </a:ext>
                </a:extLst>
              </a:tr>
              <a:tr h="616302">
                <a:tc>
                  <a:txBody>
                    <a:bodyPr/>
                    <a:lstStyle/>
                    <a:p>
                      <a:pPr marL="463550" marR="0" indent="-463550" algn="just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1100" dirty="0">
                          <a:effectLst/>
                        </a:rPr>
                        <a:t>Type </a:t>
                      </a:r>
                      <a:r>
                        <a:rPr lang="en-US" altLang="zh-CN" sz="1100" dirty="0">
                          <a:effectLst/>
                        </a:rPr>
                        <a:t>9</a:t>
                      </a:r>
                      <a:r>
                        <a:rPr lang="en-US" sz="1100" dirty="0">
                          <a:effectLst/>
                        </a:rPr>
                        <a:t>: FR2 unknown </a:t>
                      </a:r>
                      <a:r>
                        <a:rPr lang="en-US" sz="1100" dirty="0" err="1">
                          <a:effectLst/>
                        </a:rPr>
                        <a:t>SCell</a:t>
                      </a:r>
                      <a:r>
                        <a:rPr lang="en-US" sz="1100" dirty="0">
                          <a:effectLst/>
                        </a:rPr>
                        <a:t> without active serving cell on same band, and with P-CSI-RS for CSI reporting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88" marR="33688" marT="16844" marB="16844"/>
                </a:tc>
                <a:tc>
                  <a:txBody>
                    <a:bodyPr/>
                    <a:lstStyle/>
                    <a:p>
                      <a:pPr marL="0" marR="0" lvl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3ms + </a:t>
                      </a:r>
                      <a:r>
                        <a:rPr lang="en-GB" sz="1100" u="non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GB" sz="1100" u="none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FirstSSB_MAX</a:t>
                      </a:r>
                      <a:r>
                        <a:rPr lang="en-GB" sz="11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+ 15*T</a:t>
                      </a:r>
                      <a:r>
                        <a:rPr lang="en-GB" sz="1100" u="none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SMTC_MAX</a:t>
                      </a:r>
                      <a:r>
                        <a:rPr lang="en-GB" sz="11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+ 8</a:t>
                      </a:r>
                      <a:r>
                        <a:rPr lang="en-US" sz="800" u="none" dirty="0">
                          <a:effectLst/>
                        </a:rPr>
                        <a:t> 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1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rs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T</a:t>
                      </a:r>
                      <a:r>
                        <a:rPr lang="en-US" sz="11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L1-RSRP, measure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T</a:t>
                      </a:r>
                      <a:r>
                        <a:rPr lang="en-US" sz="11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L1-RSRP, report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{(T</a:t>
                      </a:r>
                      <a:r>
                        <a:rPr lang="en-US" sz="11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HARQ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1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uncertainty_MAC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+ 5ms +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1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FineTiming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), (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1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uncertainty_RRC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1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RRC_delay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)}.</a:t>
                      </a:r>
                      <a:r>
                        <a:rPr lang="en-US" sz="1100" dirty="0">
                          <a:effectLst/>
                        </a:rPr>
                        <a:t>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88" marR="33688" marT="16844" marB="16844"/>
                </a:tc>
                <a:extLst>
                  <a:ext uri="{0D108BD9-81ED-4DB2-BD59-A6C34878D82A}">
                    <a16:rowId xmlns:a16="http://schemas.microsoft.com/office/drawing/2014/main" val="41127523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89684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2400" dirty="0"/>
              <a:t>Scenarios in this contribution</a:t>
            </a:r>
            <a:endParaRPr lang="zh-CN" altLang="en-US" sz="2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7574"/>
            <a:ext cx="8229600" cy="3394472"/>
          </a:xfrm>
        </p:spPr>
        <p:txBody>
          <a:bodyPr>
            <a:normAutofit/>
          </a:bodyPr>
          <a:lstStyle/>
          <a:p>
            <a:pPr marL="7937" lvl="1" indent="0">
              <a:buNone/>
            </a:pPr>
            <a:r>
              <a:rPr lang="en-US" sz="1400" dirty="0"/>
              <a:t>Scenario 1: Only one single MAC CE is received by UE  for multiple </a:t>
            </a:r>
            <a:r>
              <a:rPr lang="en-US" sz="1400" dirty="0" err="1"/>
              <a:t>SCell</a:t>
            </a:r>
            <a:r>
              <a:rPr lang="en-US" sz="1400" dirty="0"/>
              <a:t> activation in EN-DC, NE-DC, NR-SA(NR-CA), or one CG of NR-DC.</a:t>
            </a:r>
          </a:p>
          <a:p>
            <a:pPr marL="7937" lvl="1" indent="0">
              <a:buNone/>
            </a:pPr>
            <a:endParaRPr lang="en-US" sz="1400" dirty="0"/>
          </a:p>
          <a:p>
            <a:pPr marL="7937" lvl="1" indent="0">
              <a:buNone/>
            </a:pPr>
            <a:r>
              <a:rPr lang="en-US" sz="1400" dirty="0"/>
              <a:t>Scenario 2: In NR-DC, two MAC PDUs on dual NR CGs are received for multiple </a:t>
            </a:r>
            <a:r>
              <a:rPr lang="en-US" sz="1400" dirty="0" err="1"/>
              <a:t>SCell</a:t>
            </a:r>
            <a:r>
              <a:rPr lang="en-US" sz="1400" dirty="0"/>
              <a:t> activation in two CGs</a:t>
            </a:r>
          </a:p>
          <a:p>
            <a:pPr marL="293688" lvl="1">
              <a:buFontTx/>
              <a:buChar char="-"/>
            </a:pPr>
            <a:r>
              <a:rPr lang="en-US" sz="1400" dirty="0"/>
              <a:t>only for per-FR MG capable UE </a:t>
            </a:r>
          </a:p>
          <a:p>
            <a:pPr marL="457200" lvl="1" indent="0">
              <a:buNone/>
            </a:pPr>
            <a:endParaRPr lang="en-US" sz="1400" dirty="0"/>
          </a:p>
          <a:p>
            <a:pPr marL="457200" lvl="1" indent="0">
              <a:buNone/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0358297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3" y="-569"/>
            <a:ext cx="8861250" cy="857250"/>
          </a:xfrm>
        </p:spPr>
        <p:txBody>
          <a:bodyPr>
            <a:noAutofit/>
          </a:bodyPr>
          <a:lstStyle/>
          <a:p>
            <a:pPr marL="7937" lvl="1" indent="0" algn="ctr">
              <a:buNone/>
            </a:pPr>
            <a:r>
              <a:rPr lang="en-US" sz="1400" dirty="0"/>
              <a:t>Activation delay analysis for Scenario 1: Only one single MAC CE is received by UE for multiple </a:t>
            </a:r>
            <a:r>
              <a:rPr lang="en-US" sz="1400" dirty="0" err="1"/>
              <a:t>SCell</a:t>
            </a:r>
            <a:r>
              <a:rPr lang="en-US" sz="1400" dirty="0"/>
              <a:t> activation in EN-DC, NE-DC, NR-SA(NR-CA), or one CG of NR-DC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2EDC8FE-9124-3840-824C-DFAF294E4EFC}"/>
              </a:ext>
            </a:extLst>
          </p:cNvPr>
          <p:cNvSpPr txBox="1"/>
          <p:nvPr/>
        </p:nvSpPr>
        <p:spPr>
          <a:xfrm>
            <a:off x="2514600" y="142677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D96BF71-2EE6-144E-958D-E8F2A7370C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8646282"/>
              </p:ext>
            </p:extLst>
          </p:nvPr>
        </p:nvGraphicFramePr>
        <p:xfrm>
          <a:off x="606388" y="767426"/>
          <a:ext cx="8434375" cy="351434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3282">
                  <a:extLst>
                    <a:ext uri="{9D8B030D-6E8A-4147-A177-3AD203B41FA5}">
                      <a16:colId xmlns:a16="http://schemas.microsoft.com/office/drawing/2014/main" val="2211352781"/>
                    </a:ext>
                  </a:extLst>
                </a:gridCol>
                <a:gridCol w="723282">
                  <a:extLst>
                    <a:ext uri="{9D8B030D-6E8A-4147-A177-3AD203B41FA5}">
                      <a16:colId xmlns:a16="http://schemas.microsoft.com/office/drawing/2014/main" val="3446394918"/>
                    </a:ext>
                  </a:extLst>
                </a:gridCol>
                <a:gridCol w="723282">
                  <a:extLst>
                    <a:ext uri="{9D8B030D-6E8A-4147-A177-3AD203B41FA5}">
                      <a16:colId xmlns:a16="http://schemas.microsoft.com/office/drawing/2014/main" val="1302885585"/>
                    </a:ext>
                  </a:extLst>
                </a:gridCol>
                <a:gridCol w="723282">
                  <a:extLst>
                    <a:ext uri="{9D8B030D-6E8A-4147-A177-3AD203B41FA5}">
                      <a16:colId xmlns:a16="http://schemas.microsoft.com/office/drawing/2014/main" val="308900670"/>
                    </a:ext>
                  </a:extLst>
                </a:gridCol>
                <a:gridCol w="723282">
                  <a:extLst>
                    <a:ext uri="{9D8B030D-6E8A-4147-A177-3AD203B41FA5}">
                      <a16:colId xmlns:a16="http://schemas.microsoft.com/office/drawing/2014/main" val="252600577"/>
                    </a:ext>
                  </a:extLst>
                </a:gridCol>
                <a:gridCol w="579599">
                  <a:extLst>
                    <a:ext uri="{9D8B030D-6E8A-4147-A177-3AD203B41FA5}">
                      <a16:colId xmlns:a16="http://schemas.microsoft.com/office/drawing/2014/main" val="3815784848"/>
                    </a:ext>
                  </a:extLst>
                </a:gridCol>
                <a:gridCol w="579599">
                  <a:extLst>
                    <a:ext uri="{9D8B030D-6E8A-4147-A177-3AD203B41FA5}">
                      <a16:colId xmlns:a16="http://schemas.microsoft.com/office/drawing/2014/main" val="2309683541"/>
                    </a:ext>
                  </a:extLst>
                </a:gridCol>
                <a:gridCol w="579599">
                  <a:extLst>
                    <a:ext uri="{9D8B030D-6E8A-4147-A177-3AD203B41FA5}">
                      <a16:colId xmlns:a16="http://schemas.microsoft.com/office/drawing/2014/main" val="4189892977"/>
                    </a:ext>
                  </a:extLst>
                </a:gridCol>
                <a:gridCol w="579599">
                  <a:extLst>
                    <a:ext uri="{9D8B030D-6E8A-4147-A177-3AD203B41FA5}">
                      <a16:colId xmlns:a16="http://schemas.microsoft.com/office/drawing/2014/main" val="3246288139"/>
                    </a:ext>
                  </a:extLst>
                </a:gridCol>
                <a:gridCol w="579599">
                  <a:extLst>
                    <a:ext uri="{9D8B030D-6E8A-4147-A177-3AD203B41FA5}">
                      <a16:colId xmlns:a16="http://schemas.microsoft.com/office/drawing/2014/main" val="3052949249"/>
                    </a:ext>
                  </a:extLst>
                </a:gridCol>
                <a:gridCol w="983211">
                  <a:extLst>
                    <a:ext uri="{9D8B030D-6E8A-4147-A177-3AD203B41FA5}">
                      <a16:colId xmlns:a16="http://schemas.microsoft.com/office/drawing/2014/main" val="1275946236"/>
                    </a:ext>
                  </a:extLst>
                </a:gridCol>
                <a:gridCol w="936759">
                  <a:extLst>
                    <a:ext uri="{9D8B030D-6E8A-4147-A177-3AD203B41FA5}">
                      <a16:colId xmlns:a16="http://schemas.microsoft.com/office/drawing/2014/main" val="2748128759"/>
                    </a:ext>
                  </a:extLst>
                </a:gridCol>
              </a:tblGrid>
              <a:tr h="168316">
                <a:tc rowSpan="2" gridSpan="2">
                  <a:txBody>
                    <a:bodyPr/>
                    <a:lstStyle/>
                    <a:p>
                      <a:pPr marL="0" indent="0" algn="l">
                        <a:tabLst/>
                      </a:pPr>
                      <a:r>
                        <a:rPr lang="en-US" sz="700" dirty="0"/>
                        <a:t>Whether the victim </a:t>
                      </a:r>
                      <a:r>
                        <a:rPr lang="en-US" sz="700" dirty="0" err="1"/>
                        <a:t>Scell</a:t>
                      </a:r>
                      <a:r>
                        <a:rPr lang="en-US" sz="700" dirty="0"/>
                        <a:t> activation delay is changed from single </a:t>
                      </a:r>
                      <a:r>
                        <a:rPr lang="en-US" sz="700" dirty="0" err="1"/>
                        <a:t>SCell</a:t>
                      </a:r>
                      <a:r>
                        <a:rPr lang="en-US" sz="700" dirty="0"/>
                        <a:t> activation case or not?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 algn="l"/>
                      <a:r>
                        <a:rPr lang="en-US" sz="700" dirty="0"/>
                        <a:t>Being-Activated </a:t>
                      </a:r>
                      <a:r>
                        <a:rPr lang="en-US" sz="700" dirty="0" err="1"/>
                        <a:t>SCell</a:t>
                      </a:r>
                      <a:r>
                        <a:rPr lang="en-US" sz="700" dirty="0"/>
                        <a:t> (victim) type 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4826033"/>
                  </a:ext>
                </a:extLst>
              </a:tr>
              <a:tr h="288543">
                <a:tc gridSpan="2" v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700" dirty="0"/>
                        <a:t>1 (FR1)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2 (FR1)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3 (FR1)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700" dirty="0"/>
                        <a:t>4 (FR2)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5(FR2)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6(FR2)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7(FR2)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8(FR2)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9(FR2)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10(FR2)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1482976"/>
                  </a:ext>
                </a:extLst>
              </a:tr>
              <a:tr h="168316">
                <a:tc rowSpan="9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Being-Activated </a:t>
                      </a:r>
                      <a:r>
                        <a:rPr lang="en-US" sz="700" dirty="0" err="1"/>
                        <a:t>SCell</a:t>
                      </a:r>
                      <a:r>
                        <a:rPr lang="en-US" sz="700" dirty="0"/>
                        <a:t> (aggressor) type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700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700" dirty="0"/>
                        <a:t>1 (FR1)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700" dirty="0"/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700" dirty="0"/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700" dirty="0"/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815950"/>
                  </a:ext>
                </a:extLst>
              </a:tr>
              <a:tr h="384723">
                <a:tc v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700" dirty="0"/>
                        <a:t>2 (FR1)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Yes for intra-band (AGC)</a:t>
                      </a:r>
                    </a:p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 for inter-band</a:t>
                      </a:r>
                    </a:p>
                  </a:txBody>
                  <a:tcPr marL="53032" marR="53032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0283335"/>
                  </a:ext>
                </a:extLst>
              </a:tr>
              <a:tr h="456859">
                <a:tc v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700" dirty="0"/>
                        <a:t>3 (FR1)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Yes for intra-band (AGC)</a:t>
                      </a:r>
                    </a:p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 for inter-band</a:t>
                      </a:r>
                    </a:p>
                  </a:txBody>
                  <a:tcPr marL="53032" marR="53032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6350" marR="0" indent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r>
                        <a:rPr lang="en-US" sz="7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Yes for intra-band (AGC)</a:t>
                      </a:r>
                    </a:p>
                    <a:p>
                      <a:pPr marL="6350" marR="0" indent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r>
                        <a:rPr lang="en-US" sz="7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 for inter-band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Yes due to searcher limitation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Yes due to searcher limitation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Yes due to searcher limitation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3958238"/>
                  </a:ext>
                </a:extLst>
              </a:tr>
              <a:tr h="168316">
                <a:tc v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700" dirty="0"/>
                        <a:t>4 (FR2)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No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No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700" dirty="0"/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700" dirty="0"/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700" dirty="0"/>
                        <a:t>N/A</a:t>
                      </a:r>
                    </a:p>
                  </a:txBody>
                  <a:tcPr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700" dirty="0"/>
                        <a:t>N/A</a:t>
                      </a:r>
                    </a:p>
                  </a:txBody>
                  <a:tcPr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700" dirty="0"/>
                        <a:t>N/A</a:t>
                      </a:r>
                    </a:p>
                  </a:txBody>
                  <a:tcPr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N/A</a:t>
                      </a:r>
                    </a:p>
                  </a:txBody>
                  <a:tcPr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N/A</a:t>
                      </a:r>
                    </a:p>
                  </a:txBody>
                  <a:tcPr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9219651"/>
                  </a:ext>
                </a:extLst>
              </a:tr>
              <a:tr h="168316">
                <a:tc v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700" dirty="0"/>
                        <a:t>5 (FR2)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700" dirty="0"/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700" dirty="0"/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N/A</a:t>
                      </a:r>
                    </a:p>
                  </a:txBody>
                  <a:tcPr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N/A</a:t>
                      </a:r>
                    </a:p>
                  </a:txBody>
                  <a:tcPr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N/A</a:t>
                      </a:r>
                    </a:p>
                  </a:txBody>
                  <a:tcPr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N/A</a:t>
                      </a:r>
                    </a:p>
                  </a:txBody>
                  <a:tcPr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N/A</a:t>
                      </a:r>
                    </a:p>
                  </a:txBody>
                  <a:tcPr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5557537"/>
                  </a:ext>
                </a:extLst>
              </a:tr>
              <a:tr h="360678">
                <a:tc v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700" dirty="0"/>
                        <a:t>6 (FR2)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N/A</a:t>
                      </a:r>
                    </a:p>
                  </a:txBody>
                  <a:tcPr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N/A</a:t>
                      </a:r>
                    </a:p>
                  </a:txBody>
                  <a:tcPr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Yes, reduced due to known aggressor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Yes, reduced due to known aggressor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144188"/>
                  </a:ext>
                </a:extLst>
              </a:tr>
              <a:tr h="168316">
                <a:tc v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700" dirty="0"/>
                        <a:t>7</a:t>
                      </a:r>
                      <a:r>
                        <a:rPr lang="en-US" sz="700" dirty="0"/>
                        <a:t> (FR2)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N/A</a:t>
                      </a:r>
                    </a:p>
                  </a:txBody>
                  <a:tcPr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N/A</a:t>
                      </a:r>
                    </a:p>
                  </a:txBody>
                  <a:tcPr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Yes, reduced due to known aggressor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Yes, reduced due to known aggressor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3685063"/>
                  </a:ext>
                </a:extLst>
              </a:tr>
              <a:tr h="360678">
                <a:tc v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700" dirty="0"/>
                        <a:t>8</a:t>
                      </a:r>
                      <a:r>
                        <a:rPr lang="en-US" sz="700" dirty="0"/>
                        <a:t> (FR2)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Yes due to searcher limitation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N/A</a:t>
                      </a:r>
                    </a:p>
                  </a:txBody>
                  <a:tcPr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N/A</a:t>
                      </a:r>
                    </a:p>
                  </a:txBody>
                  <a:tcPr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6239075"/>
                  </a:ext>
                </a:extLst>
              </a:tr>
              <a:tr h="360678">
                <a:tc v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700" dirty="0"/>
                        <a:t>9</a:t>
                      </a:r>
                      <a:r>
                        <a:rPr lang="en-US" sz="700" dirty="0"/>
                        <a:t> (FR2)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Yes due to searcher limitation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N/A</a:t>
                      </a:r>
                    </a:p>
                  </a:txBody>
                  <a:tcPr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N/A</a:t>
                      </a:r>
                    </a:p>
                  </a:txBody>
                  <a:tcPr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0169175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EBF9112E-EEFB-624D-8512-B1DACDDABE2B}"/>
              </a:ext>
            </a:extLst>
          </p:cNvPr>
          <p:cNvSpPr txBox="1"/>
          <p:nvPr/>
        </p:nvSpPr>
        <p:spPr>
          <a:xfrm>
            <a:off x="527486" y="4731957"/>
            <a:ext cx="79052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Note: Detailed analysis can be found in Annex A.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D80971E-1625-EC45-9558-ABE30F8BE441}"/>
              </a:ext>
            </a:extLst>
          </p:cNvPr>
          <p:cNvSpPr/>
          <p:nvPr/>
        </p:nvSpPr>
        <p:spPr>
          <a:xfrm>
            <a:off x="107504" y="2197789"/>
            <a:ext cx="349696" cy="23247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75A1426-5E9C-CE44-A8BA-D30A65A99C88}"/>
              </a:ext>
            </a:extLst>
          </p:cNvPr>
          <p:cNvSpPr txBox="1"/>
          <p:nvPr/>
        </p:nvSpPr>
        <p:spPr>
          <a:xfrm>
            <a:off x="30827" y="2443326"/>
            <a:ext cx="575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/>
              <a:t>Activation delay needs extension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7AC48C5-7C9C-9142-AB87-E0D7603DD807}"/>
              </a:ext>
            </a:extLst>
          </p:cNvPr>
          <p:cNvSpPr/>
          <p:nvPr/>
        </p:nvSpPr>
        <p:spPr>
          <a:xfrm>
            <a:off x="112676" y="3195641"/>
            <a:ext cx="349696" cy="23247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536DB9E-125B-D247-B6EC-FCDCFB7F1D90}"/>
              </a:ext>
            </a:extLst>
          </p:cNvPr>
          <p:cNvSpPr txBox="1"/>
          <p:nvPr/>
        </p:nvSpPr>
        <p:spPr>
          <a:xfrm>
            <a:off x="35999" y="3441178"/>
            <a:ext cx="575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/>
              <a:t>Activation delay needs reduction</a:t>
            </a:r>
          </a:p>
        </p:txBody>
      </p:sp>
    </p:spTree>
    <p:extLst>
      <p:ext uri="{BB962C8B-B14F-4D97-AF65-F5344CB8AC3E}">
        <p14:creationId xmlns:p14="http://schemas.microsoft.com/office/powerpoint/2010/main" val="8915628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58" y="-84157"/>
            <a:ext cx="8856983" cy="711691"/>
          </a:xfrm>
        </p:spPr>
        <p:txBody>
          <a:bodyPr>
            <a:noAutofit/>
          </a:bodyPr>
          <a:lstStyle/>
          <a:p>
            <a:pPr marL="112712" lvl="1">
              <a:spcAft>
                <a:spcPts val="900"/>
              </a:spcAft>
            </a:pPr>
            <a:r>
              <a:rPr lang="it-IT" sz="1200" b="1" i="1" dirty="0" err="1">
                <a:ea typeface="Times New Roman" panose="02020603050405020304" pitchFamily="18" charset="0"/>
              </a:rPr>
              <a:t>Proposal</a:t>
            </a:r>
            <a:r>
              <a:rPr lang="it-IT" sz="1200" b="1" i="1" dirty="0">
                <a:ea typeface="Times New Roman" panose="02020603050405020304" pitchFamily="18" charset="0"/>
              </a:rPr>
              <a:t> 1: </a:t>
            </a:r>
            <a:r>
              <a:rPr lang="en-US" sz="1200" b="1" i="1" dirty="0"/>
              <a:t>Activation delay requirement for “Scenario 1: Only one single MAC CE is received by UE for multiple </a:t>
            </a:r>
            <a:r>
              <a:rPr lang="en-US" sz="1200" b="1" i="1" dirty="0" err="1"/>
              <a:t>SCell</a:t>
            </a:r>
            <a:r>
              <a:rPr lang="en-US" sz="1200" b="1" i="1" dirty="0"/>
              <a:t> activation in EN-DC, NE-DC, NR-SA(NR-CA), or one CG of NR-DC” is proposed as in following table.</a:t>
            </a:r>
            <a:endParaRPr lang="it-IT" sz="1200" b="1" i="1" dirty="0">
              <a:ea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2EDC8FE-9124-3840-824C-DFAF294E4EFC}"/>
              </a:ext>
            </a:extLst>
          </p:cNvPr>
          <p:cNvSpPr txBox="1"/>
          <p:nvPr/>
        </p:nvSpPr>
        <p:spPr>
          <a:xfrm>
            <a:off x="2514600" y="142677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AE8EBE17-4C37-7249-B59D-12A63513FA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3447669"/>
              </p:ext>
            </p:extLst>
          </p:nvPr>
        </p:nvGraphicFramePr>
        <p:xfrm>
          <a:off x="143508" y="555526"/>
          <a:ext cx="8856984" cy="445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6122">
                  <a:extLst>
                    <a:ext uri="{9D8B030D-6E8A-4147-A177-3AD203B41FA5}">
                      <a16:colId xmlns:a16="http://schemas.microsoft.com/office/drawing/2014/main" val="3304963579"/>
                    </a:ext>
                  </a:extLst>
                </a:gridCol>
                <a:gridCol w="7160862">
                  <a:extLst>
                    <a:ext uri="{9D8B030D-6E8A-4147-A177-3AD203B41FA5}">
                      <a16:colId xmlns:a16="http://schemas.microsoft.com/office/drawing/2014/main" val="507440895"/>
                    </a:ext>
                  </a:extLst>
                </a:gridCol>
              </a:tblGrid>
              <a:tr h="168070">
                <a:tc>
                  <a:txBody>
                    <a:bodyPr/>
                    <a:lstStyle/>
                    <a:p>
                      <a:pPr marL="6350" marR="0" indent="-6350" algn="l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900" dirty="0">
                          <a:effectLst/>
                        </a:rPr>
                        <a:t>To-be-activated target </a:t>
                      </a:r>
                      <a:r>
                        <a:rPr lang="en-US" sz="900" dirty="0" err="1">
                          <a:effectLst/>
                        </a:rPr>
                        <a:t>SCell</a:t>
                      </a:r>
                      <a:r>
                        <a:rPr lang="en-US" sz="900" dirty="0">
                          <a:effectLst/>
                        </a:rPr>
                        <a:t> types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marR="0" indent="-228600" algn="l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</a:rPr>
                        <a:t>Proposed activation delay with multiple </a:t>
                      </a:r>
                      <a:r>
                        <a:rPr lang="en-US" sz="900" dirty="0" err="1">
                          <a:effectLst/>
                        </a:rPr>
                        <a:t>SCell</a:t>
                      </a:r>
                      <a:r>
                        <a:rPr lang="en-US" sz="900" dirty="0">
                          <a:effectLst/>
                        </a:rPr>
                        <a:t> activation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7407634"/>
                  </a:ext>
                </a:extLst>
              </a:tr>
              <a:tr h="556379">
                <a:tc>
                  <a:txBody>
                    <a:bodyPr/>
                    <a:lstStyle/>
                    <a:p>
                      <a:pPr marL="288925" marR="0" indent="-288925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Type 1</a:t>
                      </a: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7475" lvl="2" indent="-103188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US" sz="900" dirty="0" err="1">
                          <a:ea typeface="Times New Roman" panose="02020603050405020304" pitchFamily="18" charset="0"/>
                        </a:rPr>
                        <a:t>T</a:t>
                      </a:r>
                      <a:r>
                        <a:rPr lang="en-US" sz="900" baseline="-25000" dirty="0" err="1">
                          <a:ea typeface="Times New Roman" panose="02020603050405020304" pitchFamily="18" charset="0"/>
                        </a:rPr>
                        <a:t>FirstSSB_MAX</a:t>
                      </a:r>
                      <a:r>
                        <a:rPr lang="en-US" sz="900" dirty="0">
                          <a:ea typeface="Times New Roman" panose="02020603050405020304" pitchFamily="18" charset="0"/>
                        </a:rPr>
                        <a:t> + </a:t>
                      </a:r>
                      <a:r>
                        <a:rPr lang="en-US" sz="900" dirty="0" err="1">
                          <a:ea typeface="Times New Roman" panose="02020603050405020304" pitchFamily="18" charset="0"/>
                        </a:rPr>
                        <a:t>T</a:t>
                      </a:r>
                      <a:r>
                        <a:rPr lang="en-US" sz="900" baseline="-25000" dirty="0" err="1">
                          <a:ea typeface="Times New Roman" panose="02020603050405020304" pitchFamily="18" charset="0"/>
                        </a:rPr>
                        <a:t>rs</a:t>
                      </a:r>
                      <a:r>
                        <a:rPr lang="en-US" sz="900" dirty="0">
                          <a:ea typeface="Times New Roman" panose="02020603050405020304" pitchFamily="18" charset="0"/>
                        </a:rPr>
                        <a:t> + 5ms, if on the same band UE also has at least one parallel to-be-activated </a:t>
                      </a:r>
                      <a:r>
                        <a:rPr lang="en-US" sz="900" dirty="0" err="1">
                          <a:ea typeface="Times New Roman" panose="02020603050405020304" pitchFamily="18" charset="0"/>
                        </a:rPr>
                        <a:t>SCell</a:t>
                      </a:r>
                      <a:r>
                        <a:rPr lang="en-US" sz="900" dirty="0">
                          <a:ea typeface="Times New Roman" panose="02020603050405020304" pitchFamily="18" charset="0"/>
                        </a:rPr>
                        <a:t> which is FR1 known </a:t>
                      </a:r>
                      <a:r>
                        <a:rPr lang="en-US" sz="900" dirty="0" err="1">
                          <a:ea typeface="Times New Roman" panose="02020603050405020304" pitchFamily="18" charset="0"/>
                        </a:rPr>
                        <a:t>Scell</a:t>
                      </a:r>
                      <a:r>
                        <a:rPr lang="en-US" sz="900" dirty="0">
                          <a:ea typeface="Times New Roman" panose="02020603050405020304" pitchFamily="18" charset="0"/>
                        </a:rPr>
                        <a:t> with the </a:t>
                      </a:r>
                      <a:r>
                        <a:rPr lang="en-US" sz="900" dirty="0" err="1">
                          <a:ea typeface="Times New Roman" panose="02020603050405020304" pitchFamily="18" charset="0"/>
                        </a:rPr>
                        <a:t>SCell</a:t>
                      </a:r>
                      <a:r>
                        <a:rPr lang="en-US" sz="900" dirty="0">
                          <a:ea typeface="Times New Roman" panose="02020603050405020304" pitchFamily="18" charset="0"/>
                        </a:rPr>
                        <a:t> measurement cycle larger than 160ms but does not have any parallel to-be-activated </a:t>
                      </a:r>
                      <a:r>
                        <a:rPr lang="en-US" sz="900" dirty="0" err="1">
                          <a:ea typeface="Times New Roman" panose="02020603050405020304" pitchFamily="18" charset="0"/>
                        </a:rPr>
                        <a:t>SCell</a:t>
                      </a:r>
                      <a:r>
                        <a:rPr lang="en-US" sz="900" dirty="0">
                          <a:ea typeface="Times New Roman" panose="02020603050405020304" pitchFamily="18" charset="0"/>
                        </a:rPr>
                        <a:t> which is FR1 unknown </a:t>
                      </a:r>
                      <a:r>
                        <a:rPr lang="en-US" sz="900" dirty="0" err="1">
                          <a:ea typeface="Times New Roman" panose="02020603050405020304" pitchFamily="18" charset="0"/>
                        </a:rPr>
                        <a:t>SCell</a:t>
                      </a:r>
                      <a:r>
                        <a:rPr lang="en-US" sz="900" dirty="0">
                          <a:ea typeface="Times New Roman" panose="02020603050405020304" pitchFamily="18" charset="0"/>
                        </a:rPr>
                        <a:t>.</a:t>
                      </a:r>
                    </a:p>
                    <a:p>
                      <a:pPr marL="117475" lvl="2" indent="-103188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T</a:t>
                      </a:r>
                      <a:r>
                        <a:rPr lang="it-IT" sz="900" baseline="-25000" dirty="0" err="1">
                          <a:ea typeface="Times New Roman" panose="02020603050405020304" pitchFamily="18" charset="0"/>
                        </a:rPr>
                        <a:t>FirstSSB_MAX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 + T</a:t>
                      </a:r>
                      <a:r>
                        <a:rPr lang="it-IT" sz="900" baseline="-25000" dirty="0">
                          <a:ea typeface="Times New Roman" panose="02020603050405020304" pitchFamily="18" charset="0"/>
                        </a:rPr>
                        <a:t>SMTC_MAX 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+ 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T</a:t>
                      </a:r>
                      <a:r>
                        <a:rPr lang="it-IT" sz="900" baseline="-25000" dirty="0" err="1">
                          <a:ea typeface="Times New Roman" panose="02020603050405020304" pitchFamily="18" charset="0"/>
                        </a:rPr>
                        <a:t>rs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 + 5ms, 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if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 on the 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same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 band UE 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also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has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at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least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one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parallel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 to-be-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activated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SCell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which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is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 FR1 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unknown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Scell</a:t>
                      </a:r>
                      <a:endParaRPr lang="en-US" sz="900" dirty="0">
                        <a:ea typeface="Times New Roman" panose="02020603050405020304" pitchFamily="18" charset="0"/>
                      </a:endParaRPr>
                    </a:p>
                    <a:p>
                      <a:pPr marL="117475" lvl="2" indent="-103188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T</a:t>
                      </a:r>
                      <a:r>
                        <a:rPr lang="it-IT" sz="900" baseline="-25000" dirty="0" err="1">
                          <a:ea typeface="Times New Roman" panose="02020603050405020304" pitchFamily="18" charset="0"/>
                        </a:rPr>
                        <a:t>FirstSSB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+ 5ms, for 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all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other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cases</a:t>
                      </a:r>
                      <a:endParaRPr lang="en-US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7147307"/>
                  </a:ext>
                </a:extLst>
              </a:tr>
              <a:tr h="294283">
                <a:tc>
                  <a:txBody>
                    <a:bodyPr/>
                    <a:lstStyle/>
                    <a:p>
                      <a:pPr marL="288925" marR="0" indent="-288925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Type 2</a:t>
                      </a: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7475" lvl="2" indent="-111125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US" sz="900" dirty="0" err="1"/>
                        <a:t>T</a:t>
                      </a:r>
                      <a:r>
                        <a:rPr lang="en-US" sz="900" baseline="-25000" dirty="0" err="1"/>
                        <a:t>FirstSSB_MAX</a:t>
                      </a:r>
                      <a:r>
                        <a:rPr lang="en-US" sz="900" dirty="0"/>
                        <a:t> + T</a:t>
                      </a:r>
                      <a:r>
                        <a:rPr lang="en-US" sz="900" baseline="-25000" dirty="0"/>
                        <a:t>SMTC_MAX </a:t>
                      </a:r>
                      <a:r>
                        <a:rPr lang="en-US" sz="900" dirty="0"/>
                        <a:t>+ </a:t>
                      </a:r>
                      <a:r>
                        <a:rPr lang="en-US" sz="900" dirty="0" err="1"/>
                        <a:t>T</a:t>
                      </a:r>
                      <a:r>
                        <a:rPr lang="en-US" sz="900" baseline="-25000" dirty="0" err="1"/>
                        <a:t>rs</a:t>
                      </a:r>
                      <a:r>
                        <a:rPr lang="en-US" sz="900" dirty="0"/>
                        <a:t> + 5ms, if on the same band UE also has at least one parallel to-be-activated </a:t>
                      </a:r>
                      <a:r>
                        <a:rPr lang="en-US" sz="900" dirty="0" err="1"/>
                        <a:t>SCell</a:t>
                      </a:r>
                      <a:r>
                        <a:rPr lang="en-US" sz="900" dirty="0"/>
                        <a:t> which is FR1 unknown </a:t>
                      </a:r>
                      <a:r>
                        <a:rPr lang="en-US" sz="900" dirty="0" err="1"/>
                        <a:t>Scell</a:t>
                      </a:r>
                      <a:endParaRPr lang="en-US" sz="900" dirty="0"/>
                    </a:p>
                    <a:p>
                      <a:pPr marL="117475" lvl="2" indent="-111125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US" sz="900" dirty="0" err="1"/>
                        <a:t>T</a:t>
                      </a:r>
                      <a:r>
                        <a:rPr lang="en-US" sz="900" baseline="-25000" dirty="0" err="1"/>
                        <a:t>FirstSSB_MAX</a:t>
                      </a:r>
                      <a:r>
                        <a:rPr lang="en-US" sz="900" dirty="0"/>
                        <a:t> + </a:t>
                      </a:r>
                      <a:r>
                        <a:rPr lang="en-US" sz="900" dirty="0" err="1"/>
                        <a:t>T</a:t>
                      </a:r>
                      <a:r>
                        <a:rPr lang="en-US" sz="900" baseline="-25000" dirty="0" err="1"/>
                        <a:t>rs</a:t>
                      </a:r>
                      <a:r>
                        <a:rPr lang="en-US" sz="900" dirty="0"/>
                        <a:t> + 5ms, for all other cases</a:t>
                      </a: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4978494"/>
                  </a:ext>
                </a:extLst>
              </a:tr>
              <a:tr h="687427">
                <a:tc>
                  <a:txBody>
                    <a:bodyPr/>
                    <a:lstStyle/>
                    <a:p>
                      <a:pPr marL="288925" marR="0" indent="-288925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Type 3</a:t>
                      </a: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7475" lvl="2" indent="-111125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CA" sz="900" dirty="0"/>
                        <a:t>(T</a:t>
                      </a:r>
                      <a:r>
                        <a:rPr lang="en-US" sz="900" baseline="-25000" dirty="0" err="1"/>
                        <a:t>FirstSSB_MAX</a:t>
                      </a:r>
                      <a:r>
                        <a:rPr lang="en-US" sz="900" baseline="-25000" dirty="0"/>
                        <a:t> </a:t>
                      </a:r>
                      <a:r>
                        <a:rPr lang="en-US" sz="900" dirty="0"/>
                        <a:t>+ T</a:t>
                      </a:r>
                      <a:r>
                        <a:rPr lang="en-US" sz="900" baseline="-25000" dirty="0"/>
                        <a:t>SMTC_MAX</a:t>
                      </a:r>
                      <a:r>
                        <a:rPr lang="en-US" sz="900" dirty="0"/>
                        <a:t>)+</a:t>
                      </a:r>
                      <a:r>
                        <a:rPr lang="en-US" sz="900" dirty="0" err="1"/>
                        <a:t>T</a:t>
                      </a:r>
                      <a:r>
                        <a:rPr lang="en-US" sz="900" baseline="-25000" dirty="0" err="1"/>
                        <a:t>rs</a:t>
                      </a:r>
                      <a:r>
                        <a:rPr lang="en-US" sz="900" dirty="0"/>
                        <a:t>*N</a:t>
                      </a:r>
                      <a:r>
                        <a:rPr lang="en-US" sz="900" baseline="-25000" dirty="0"/>
                        <a:t>1</a:t>
                      </a:r>
                      <a:r>
                        <a:rPr lang="en-US" sz="900" dirty="0"/>
                        <a:t>+ </a:t>
                      </a:r>
                      <a:r>
                        <a:rPr lang="en-US" sz="900" baseline="0" dirty="0"/>
                        <a:t>8*</a:t>
                      </a:r>
                      <a:r>
                        <a:rPr lang="en-US" sz="900" baseline="0" dirty="0" err="1"/>
                        <a:t>T</a:t>
                      </a:r>
                      <a:r>
                        <a:rPr lang="en-US" sz="900" baseline="-25000" dirty="0" err="1"/>
                        <a:t>rs</a:t>
                      </a:r>
                      <a:r>
                        <a:rPr lang="en-US" sz="900" baseline="0" dirty="0"/>
                        <a:t>*N</a:t>
                      </a:r>
                      <a:r>
                        <a:rPr lang="en-US" sz="900" baseline="-25000" dirty="0"/>
                        <a:t>2</a:t>
                      </a:r>
                      <a:r>
                        <a:rPr lang="en-US" sz="900" dirty="0"/>
                        <a:t> +</a:t>
                      </a:r>
                      <a:r>
                        <a:rPr lang="en-US" sz="900" dirty="0" err="1"/>
                        <a:t>T</a:t>
                      </a:r>
                      <a:r>
                        <a:rPr lang="en-US" sz="900" baseline="-25000" dirty="0" err="1"/>
                        <a:t>rs</a:t>
                      </a:r>
                      <a:r>
                        <a:rPr lang="en-US" sz="900" baseline="-25000" dirty="0"/>
                        <a:t> </a:t>
                      </a:r>
                      <a:r>
                        <a:rPr lang="en-US" sz="900" dirty="0"/>
                        <a:t>+5ms</a:t>
                      </a:r>
                    </a:p>
                    <a:p>
                      <a:pPr marL="288925" lvl="2" indent="-282575" algn="l">
                        <a:spcAft>
                          <a:spcPts val="0"/>
                        </a:spcAft>
                        <a:tabLst/>
                      </a:pPr>
                      <a:r>
                        <a:rPr lang="en-US" sz="900" dirty="0"/>
                        <a:t>	where </a:t>
                      </a:r>
                    </a:p>
                    <a:p>
                      <a:pPr marL="571500" lvl="2" indent="-282575" algn="l">
                        <a:spcAft>
                          <a:spcPts val="0"/>
                        </a:spcAft>
                        <a:tabLst/>
                      </a:pPr>
                      <a:r>
                        <a:rPr lang="en-US" sz="900" dirty="0"/>
                        <a:t>N</a:t>
                      </a:r>
                      <a:r>
                        <a:rPr lang="en-US" sz="900" baseline="-25000" dirty="0"/>
                        <a:t>1</a:t>
                      </a:r>
                      <a:r>
                        <a:rPr lang="en-US" sz="900" dirty="0"/>
                        <a:t> is the number of parallel to-be-activated </a:t>
                      </a:r>
                      <a:r>
                        <a:rPr lang="en-US" sz="900" dirty="0" err="1"/>
                        <a:t>SCell</a:t>
                      </a:r>
                      <a:r>
                        <a:rPr lang="en-US" sz="900" dirty="0"/>
                        <a:t> which is FR1 unknown cell </a:t>
                      </a:r>
                    </a:p>
                    <a:p>
                      <a:pPr marL="571500" lvl="2" indent="-282575" algn="l">
                        <a:spcAft>
                          <a:spcPts val="0"/>
                        </a:spcAft>
                        <a:tabLst/>
                      </a:pPr>
                      <a:r>
                        <a:rPr lang="en-US" sz="900" dirty="0"/>
                        <a:t>N</a:t>
                      </a:r>
                      <a:r>
                        <a:rPr lang="en-US" sz="900" baseline="-25000" dirty="0"/>
                        <a:t>2</a:t>
                      </a:r>
                      <a:r>
                        <a:rPr lang="en-US" sz="900" dirty="0"/>
                        <a:t> is the the number of FR2 bands on which all the parallel to-be-activated </a:t>
                      </a:r>
                      <a:r>
                        <a:rPr lang="en-US" sz="900" dirty="0" err="1"/>
                        <a:t>SCell</a:t>
                      </a:r>
                      <a:r>
                        <a:rPr lang="en-US" sz="900" dirty="0"/>
                        <a:t>(s) is unknown and there is no any active serving cell. If no any parallel to-be-activated </a:t>
                      </a:r>
                      <a:r>
                        <a:rPr lang="en-US" sz="900" dirty="0" err="1"/>
                        <a:t>SCell</a:t>
                      </a:r>
                      <a:r>
                        <a:rPr lang="en-US" sz="900" dirty="0"/>
                        <a:t> on FR2 band, N</a:t>
                      </a:r>
                      <a:r>
                        <a:rPr lang="en-US" sz="900" baseline="-25000" dirty="0"/>
                        <a:t>2</a:t>
                      </a:r>
                      <a:r>
                        <a:rPr lang="en-US" sz="900" dirty="0"/>
                        <a:t> =0.</a:t>
                      </a: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289943"/>
                  </a:ext>
                </a:extLst>
              </a:tr>
              <a:tr h="163235">
                <a:tc>
                  <a:txBody>
                    <a:bodyPr/>
                    <a:lstStyle/>
                    <a:p>
                      <a:pPr marL="288925" marR="0" indent="-2889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Type 4</a:t>
                      </a: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 as single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activation (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9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FirstSSB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+ 5ms)</a:t>
                      </a: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1486699"/>
                  </a:ext>
                </a:extLst>
              </a:tr>
              <a:tr h="163235">
                <a:tc>
                  <a:txBody>
                    <a:bodyPr/>
                    <a:lstStyle/>
                    <a:p>
                      <a:pPr marL="288925" marR="0" indent="-288925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Type 5</a:t>
                      </a: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 as single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activation (3 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ms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2953652"/>
                  </a:ext>
                </a:extLst>
              </a:tr>
              <a:tr h="163235">
                <a:tc>
                  <a:txBody>
                    <a:bodyPr/>
                    <a:lstStyle/>
                    <a:p>
                      <a:pPr marL="288925" marR="0" indent="-288925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Type 6</a:t>
                      </a: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 as single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activation (</a:t>
                      </a:r>
                      <a:r>
                        <a:rPr lang="en-GB" sz="9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 </a:t>
                      </a:r>
                      <a:r>
                        <a:rPr lang="en-GB" sz="900" u="non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ms</a:t>
                      </a:r>
                      <a:r>
                        <a:rPr lang="en-GB" sz="9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max(</a:t>
                      </a:r>
                      <a:r>
                        <a:rPr lang="en-GB" sz="900" u="non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GB" sz="900" u="none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uncertainty_MAC</a:t>
                      </a:r>
                      <a:r>
                        <a:rPr lang="en-GB" sz="9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</a:t>
                      </a:r>
                      <a:r>
                        <a:rPr lang="en-GB" sz="900" u="non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GB" sz="900" u="none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FineTiming</a:t>
                      </a:r>
                      <a:r>
                        <a:rPr lang="en-GB" sz="9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+ 2ms, </a:t>
                      </a:r>
                      <a:r>
                        <a:rPr lang="en-GB" sz="900" u="non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GB" sz="900" u="none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uncertainty_SP</a:t>
                      </a:r>
                      <a:r>
                        <a:rPr lang="en-GB" sz="9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3257815"/>
                  </a:ext>
                </a:extLst>
              </a:tr>
              <a:tr h="163235">
                <a:tc>
                  <a:txBody>
                    <a:bodyPr/>
                    <a:lstStyle/>
                    <a:p>
                      <a:pPr marL="288925" marR="0" indent="-288925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Type 7</a:t>
                      </a: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 as single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activation (max(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9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uncertainty_MAC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+ 5ms +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9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FineTiming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9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uncertainty_RRC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9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RRC_delay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-T</a:t>
                      </a:r>
                      <a:r>
                        <a:rPr lang="en-US" sz="9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HARQ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))</a:t>
                      </a: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925737"/>
                  </a:ext>
                </a:extLst>
              </a:tr>
              <a:tr h="818475">
                <a:tc>
                  <a:txBody>
                    <a:bodyPr/>
                    <a:lstStyle/>
                    <a:p>
                      <a:pPr marL="288925" marR="0" indent="-288925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Type 8</a:t>
                      </a: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7475" marR="0" lvl="2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9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 </a:t>
                      </a:r>
                      <a:r>
                        <a:rPr lang="en-GB" sz="900" u="non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ms</a:t>
                      </a:r>
                      <a:r>
                        <a:rPr lang="en-GB" sz="9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max(</a:t>
                      </a:r>
                      <a:r>
                        <a:rPr lang="en-GB" sz="900" u="non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GB" sz="900" u="none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uncertainty_MAC</a:t>
                      </a:r>
                      <a:r>
                        <a:rPr lang="en-GB" sz="9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</a:t>
                      </a:r>
                      <a:r>
                        <a:rPr lang="en-GB" sz="900" u="non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GB" sz="900" u="none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FineTiming</a:t>
                      </a:r>
                      <a:r>
                        <a:rPr lang="en-GB" sz="9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+ 2ms, </a:t>
                      </a:r>
                      <a:r>
                        <a:rPr lang="en-GB" sz="900" u="non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GB" sz="900" u="none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uncertainty_SP</a:t>
                      </a:r>
                      <a:r>
                        <a:rPr lang="en-GB" sz="9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US" sz="900" dirty="0"/>
                        <a:t>, if on the same band UE also has at least one parallel to-be-activated </a:t>
                      </a:r>
                      <a:r>
                        <a:rPr lang="en-US" sz="900" dirty="0" err="1"/>
                        <a:t>SCell</a:t>
                      </a:r>
                      <a:r>
                        <a:rPr lang="en-US" sz="900" dirty="0"/>
                        <a:t> which is FR2 known </a:t>
                      </a:r>
                      <a:r>
                        <a:rPr lang="en-US" sz="900" dirty="0" err="1"/>
                        <a:t>Scell</a:t>
                      </a:r>
                      <a:r>
                        <a:rPr lang="en-US" sz="900" dirty="0"/>
                        <a:t>. </a:t>
                      </a:r>
                      <a:r>
                        <a:rPr lang="en-US" sz="900" dirty="0" err="1"/>
                        <a:t>T</a:t>
                      </a:r>
                      <a:r>
                        <a:rPr lang="en-US" sz="900" baseline="-25000" dirty="0" err="1"/>
                        <a:t>uncertainty_MAC</a:t>
                      </a:r>
                      <a:r>
                        <a:rPr lang="en-US" sz="900" dirty="0"/>
                        <a:t>=0 if UE receives the </a:t>
                      </a:r>
                      <a:r>
                        <a:rPr lang="en-US" sz="900" dirty="0" err="1"/>
                        <a:t>SCell</a:t>
                      </a:r>
                      <a:r>
                        <a:rPr lang="en-US" sz="900" dirty="0"/>
                        <a:t> activation command and TCI state activation commands at the same time </a:t>
                      </a:r>
                    </a:p>
                    <a:p>
                      <a:pPr marL="117475" marR="0" lvl="2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9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6ms+T</a:t>
                      </a:r>
                      <a:r>
                        <a:rPr lang="en-GB" sz="900" u="none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FirstSSB_MAX</a:t>
                      </a:r>
                      <a:r>
                        <a:rPr lang="en-GB" sz="9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+ 15*T</a:t>
                      </a:r>
                      <a:r>
                        <a:rPr lang="en-GB" sz="900" u="none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SMTC_MAX</a:t>
                      </a:r>
                      <a:r>
                        <a:rPr lang="en-GB" sz="9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+ 8</a:t>
                      </a:r>
                      <a:r>
                        <a:rPr lang="en-US" sz="900" u="none" dirty="0">
                          <a:effectLst/>
                        </a:rPr>
                        <a:t> </a:t>
                      </a:r>
                      <a:r>
                        <a:rPr lang="en-GB" sz="9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r>
                        <a:rPr lang="en-GB" sz="900" u="non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GB" sz="900" u="none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rs</a:t>
                      </a:r>
                      <a:r>
                        <a:rPr lang="zh-CN" altLang="en-US" sz="900" u="none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900" baseline="0" dirty="0"/>
                        <a:t>*N</a:t>
                      </a:r>
                      <a:r>
                        <a:rPr lang="en-US" sz="900" baseline="-25000" dirty="0"/>
                        <a:t>2</a:t>
                      </a:r>
                      <a:r>
                        <a:rPr lang="en-GB" sz="9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 </a:t>
                      </a:r>
                      <a:r>
                        <a:rPr lang="en-US" sz="900" dirty="0" err="1"/>
                        <a:t>T</a:t>
                      </a:r>
                      <a:r>
                        <a:rPr lang="en-US" sz="900" baseline="-25000" dirty="0" err="1"/>
                        <a:t>rs</a:t>
                      </a:r>
                      <a:r>
                        <a:rPr lang="en-US" sz="900" dirty="0"/>
                        <a:t>*N</a:t>
                      </a:r>
                      <a:r>
                        <a:rPr lang="en-US" sz="900" baseline="-25000" dirty="0"/>
                        <a:t>1</a:t>
                      </a:r>
                      <a:r>
                        <a:rPr lang="en-US" sz="900" baseline="0" dirty="0"/>
                        <a:t>+</a:t>
                      </a:r>
                      <a:r>
                        <a:rPr lang="zh-CN" altLang="en-US" sz="9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9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GB" sz="900" u="none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L1-RSRP, measure</a:t>
                      </a:r>
                      <a:r>
                        <a:rPr lang="en-GB" sz="9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T</a:t>
                      </a:r>
                      <a:r>
                        <a:rPr lang="en-GB" sz="900" u="none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L1-RSRP, report  </a:t>
                      </a:r>
                      <a:r>
                        <a:rPr lang="en-GB" sz="9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 T</a:t>
                      </a:r>
                      <a:r>
                        <a:rPr lang="en-GB" sz="900" u="none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HARQ </a:t>
                      </a:r>
                      <a:r>
                        <a:rPr lang="en-GB" sz="9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 max(</a:t>
                      </a:r>
                      <a:r>
                        <a:rPr lang="en-GB" sz="900" u="non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GB" sz="900" u="none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uncertainty_MAC</a:t>
                      </a:r>
                      <a:r>
                        <a:rPr lang="en-GB" sz="9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</a:t>
                      </a:r>
                      <a:r>
                        <a:rPr lang="en-GB" sz="900" u="non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GB" sz="900" u="none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FineTiming</a:t>
                      </a:r>
                      <a:r>
                        <a:rPr lang="en-GB" sz="900" u="none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9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+ 2ms, </a:t>
                      </a:r>
                      <a:r>
                        <a:rPr lang="en-GB" sz="900" u="non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GB" sz="900" u="none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uncertainty_SP</a:t>
                      </a:r>
                      <a:r>
                        <a:rPr lang="en-GB" sz="9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), </a:t>
                      </a:r>
                      <a:r>
                        <a:rPr lang="en-US" sz="900" dirty="0"/>
                        <a:t> if on the same band UE does not have any parallel to-be-activated </a:t>
                      </a:r>
                      <a:r>
                        <a:rPr lang="en-US" sz="900" dirty="0" err="1"/>
                        <a:t>SCell</a:t>
                      </a:r>
                      <a:r>
                        <a:rPr lang="en-US" sz="900" dirty="0"/>
                        <a:t> which is FR2 known </a:t>
                      </a:r>
                      <a:r>
                        <a:rPr lang="en-US" sz="900" dirty="0" err="1"/>
                        <a:t>Scell</a:t>
                      </a:r>
                      <a:endParaRPr lang="en-US" sz="900" dirty="0"/>
                    </a:p>
                    <a:p>
                      <a:pPr marL="347663" indent="-169863">
                        <a:tabLst/>
                      </a:pPr>
                      <a:r>
                        <a:rPr lang="en-US" sz="900" dirty="0"/>
                        <a:t>where </a:t>
                      </a:r>
                    </a:p>
                    <a:p>
                      <a:pPr marL="347663" indent="-169863">
                        <a:tabLst/>
                      </a:pPr>
                      <a:r>
                        <a:rPr lang="en-US" sz="900" dirty="0"/>
                        <a:t>N</a:t>
                      </a:r>
                      <a:r>
                        <a:rPr lang="en-US" sz="900" baseline="-25000" dirty="0"/>
                        <a:t>1</a:t>
                      </a:r>
                      <a:r>
                        <a:rPr lang="en-US" sz="900" dirty="0"/>
                        <a:t> is the number of parallel to-be-activated </a:t>
                      </a:r>
                      <a:r>
                        <a:rPr lang="en-US" sz="900" dirty="0" err="1"/>
                        <a:t>SCell</a:t>
                      </a:r>
                      <a:r>
                        <a:rPr lang="en-US" sz="900" dirty="0"/>
                        <a:t> which is FR1 unknown</a:t>
                      </a:r>
                    </a:p>
                    <a:p>
                      <a:pPr marL="347663" indent="-169863">
                        <a:tabLst/>
                      </a:pPr>
                      <a:r>
                        <a:rPr lang="en-US" sz="900" dirty="0"/>
                        <a:t>N</a:t>
                      </a:r>
                      <a:r>
                        <a:rPr lang="en-US" sz="900" baseline="-25000" dirty="0"/>
                        <a:t>2</a:t>
                      </a:r>
                      <a:r>
                        <a:rPr lang="en-US" sz="900" dirty="0"/>
                        <a:t> is the </a:t>
                      </a:r>
                      <a:r>
                        <a:rPr lang="en-CA" sz="900" dirty="0"/>
                        <a:t>the number of FR2 bands on which all the </a:t>
                      </a:r>
                      <a:r>
                        <a:rPr lang="en-US" sz="900" dirty="0"/>
                        <a:t>parallel to-be-activated </a:t>
                      </a:r>
                      <a:r>
                        <a:rPr lang="en-US" sz="900" dirty="0" err="1"/>
                        <a:t>SCell</a:t>
                      </a:r>
                      <a:r>
                        <a:rPr lang="en-US" sz="900" dirty="0"/>
                        <a:t>(s) is unknown and there is no any active serving cell. </a:t>
                      </a: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7103801"/>
                  </a:ext>
                </a:extLst>
              </a:tr>
              <a:tr h="949523">
                <a:tc>
                  <a:txBody>
                    <a:bodyPr/>
                    <a:lstStyle/>
                    <a:p>
                      <a:pPr marL="288925" marR="0" indent="-288925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Type 9</a:t>
                      </a: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7475" lvl="2" indent="-117475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US" sz="900" dirty="0"/>
                        <a:t>max(T</a:t>
                      </a:r>
                      <a:r>
                        <a:rPr lang="en-US" sz="900" baseline="-25000" dirty="0"/>
                        <a:t>uncertainty_MAC</a:t>
                      </a:r>
                      <a:r>
                        <a:rPr lang="en-US" sz="900" dirty="0"/>
                        <a:t> + 5ms + </a:t>
                      </a:r>
                      <a:r>
                        <a:rPr lang="en-US" sz="900" dirty="0" err="1"/>
                        <a:t>T</a:t>
                      </a:r>
                      <a:r>
                        <a:rPr lang="en-US" sz="900" baseline="-25000" dirty="0" err="1"/>
                        <a:t>FineTiming</a:t>
                      </a:r>
                      <a:r>
                        <a:rPr lang="en-US" sz="900" dirty="0"/>
                        <a:t>, </a:t>
                      </a:r>
                      <a:r>
                        <a:rPr lang="en-US" sz="900" dirty="0" err="1"/>
                        <a:t>T</a:t>
                      </a:r>
                      <a:r>
                        <a:rPr lang="en-US" sz="900" baseline="-25000" dirty="0" err="1"/>
                        <a:t>uncertainty_RRC</a:t>
                      </a:r>
                      <a:r>
                        <a:rPr lang="en-US" sz="900" dirty="0"/>
                        <a:t> + </a:t>
                      </a:r>
                      <a:r>
                        <a:rPr lang="en-US" sz="900" dirty="0" err="1"/>
                        <a:t>T</a:t>
                      </a:r>
                      <a:r>
                        <a:rPr lang="en-US" sz="900" baseline="-25000" dirty="0" err="1"/>
                        <a:t>RRC_delay</a:t>
                      </a:r>
                      <a:r>
                        <a:rPr lang="en-US" sz="900" dirty="0"/>
                        <a:t>-T</a:t>
                      </a:r>
                      <a:r>
                        <a:rPr lang="en-US" sz="900" baseline="-25000" dirty="0"/>
                        <a:t>HARQ</a:t>
                      </a:r>
                      <a:r>
                        <a:rPr lang="en-US" sz="900" dirty="0"/>
                        <a:t>), if on the same band UE also has at least one parallel to-be-activated </a:t>
                      </a:r>
                      <a:r>
                        <a:rPr lang="en-US" sz="900" dirty="0" err="1"/>
                        <a:t>SCell</a:t>
                      </a:r>
                      <a:r>
                        <a:rPr lang="en-US" sz="900" dirty="0"/>
                        <a:t> which is FR2 known </a:t>
                      </a:r>
                      <a:r>
                        <a:rPr lang="en-US" sz="900" dirty="0" err="1"/>
                        <a:t>Scell</a:t>
                      </a:r>
                      <a:r>
                        <a:rPr lang="en-US" sz="900" dirty="0"/>
                        <a:t> . T</a:t>
                      </a:r>
                      <a:r>
                        <a:rPr lang="en-US" sz="900" baseline="-25000" dirty="0"/>
                        <a:t>uncertainty_MAC</a:t>
                      </a:r>
                      <a:r>
                        <a:rPr lang="en-US" sz="900" dirty="0"/>
                        <a:t>=0 if UE receives the </a:t>
                      </a:r>
                      <a:r>
                        <a:rPr lang="en-US" sz="900" dirty="0" err="1"/>
                        <a:t>SCell</a:t>
                      </a:r>
                      <a:r>
                        <a:rPr lang="en-US" sz="900" dirty="0"/>
                        <a:t> activation command and TCI state activation commands at the same time </a:t>
                      </a:r>
                    </a:p>
                    <a:p>
                      <a:pPr marL="117475" lvl="2" indent="-117475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US" sz="900" dirty="0"/>
                        <a:t>3ms + </a:t>
                      </a:r>
                      <a:r>
                        <a:rPr lang="en-GB" sz="900" u="non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GB" sz="900" u="none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FirstSSB_MAX</a:t>
                      </a:r>
                      <a:r>
                        <a:rPr lang="en-GB" sz="9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+ 15*T</a:t>
                      </a:r>
                      <a:r>
                        <a:rPr lang="en-GB" sz="900" u="none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SMTC_MAX</a:t>
                      </a:r>
                      <a:r>
                        <a:rPr lang="en-GB" sz="9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+ 8</a:t>
                      </a:r>
                      <a:r>
                        <a:rPr lang="en-US" sz="500" u="none" dirty="0">
                          <a:effectLst/>
                        </a:rPr>
                        <a:t> </a:t>
                      </a:r>
                      <a:r>
                        <a:rPr lang="en-US" sz="900" dirty="0"/>
                        <a:t>*</a:t>
                      </a:r>
                      <a:r>
                        <a:rPr lang="en-US" sz="900" dirty="0" err="1"/>
                        <a:t>T</a:t>
                      </a:r>
                      <a:r>
                        <a:rPr lang="en-US" sz="900" baseline="-25000" dirty="0" err="1"/>
                        <a:t>rs</a:t>
                      </a:r>
                      <a:r>
                        <a:rPr lang="en-US" sz="900" baseline="0" dirty="0"/>
                        <a:t>*N</a:t>
                      </a:r>
                      <a:r>
                        <a:rPr lang="en-US" sz="900" baseline="-25000" dirty="0"/>
                        <a:t>2</a:t>
                      </a:r>
                      <a:r>
                        <a:rPr lang="en-US" sz="900" dirty="0"/>
                        <a:t>+T</a:t>
                      </a:r>
                      <a:r>
                        <a:rPr lang="en-US" sz="900" baseline="-25000" dirty="0"/>
                        <a:t>rs</a:t>
                      </a:r>
                      <a:r>
                        <a:rPr lang="en-US" sz="900" dirty="0"/>
                        <a:t>*N</a:t>
                      </a:r>
                      <a:r>
                        <a:rPr lang="en-US" sz="900" baseline="-25000" dirty="0"/>
                        <a:t>1</a:t>
                      </a:r>
                      <a:r>
                        <a:rPr lang="en-US" sz="900" dirty="0"/>
                        <a:t>+ T</a:t>
                      </a:r>
                      <a:r>
                        <a:rPr lang="en-US" sz="900" baseline="-25000" dirty="0"/>
                        <a:t>L1-RSRP, measure</a:t>
                      </a:r>
                      <a:r>
                        <a:rPr lang="en-US" sz="900" dirty="0"/>
                        <a:t> + T</a:t>
                      </a:r>
                      <a:r>
                        <a:rPr lang="en-US" sz="900" baseline="-25000" dirty="0"/>
                        <a:t>L1-RSRP, report</a:t>
                      </a:r>
                      <a:r>
                        <a:rPr lang="en-US" sz="900" dirty="0"/>
                        <a:t> + {(T</a:t>
                      </a:r>
                      <a:r>
                        <a:rPr lang="en-US" sz="900" baseline="-25000" dirty="0"/>
                        <a:t>HARQ</a:t>
                      </a:r>
                      <a:r>
                        <a:rPr lang="en-US" sz="900" dirty="0"/>
                        <a:t> + T</a:t>
                      </a:r>
                      <a:r>
                        <a:rPr lang="en-US" sz="900" baseline="-25000" dirty="0"/>
                        <a:t>uncertainty_MAC</a:t>
                      </a:r>
                      <a:r>
                        <a:rPr lang="en-US" sz="900" dirty="0"/>
                        <a:t> + 5ms + </a:t>
                      </a:r>
                      <a:r>
                        <a:rPr lang="en-US" sz="900" dirty="0" err="1"/>
                        <a:t>T</a:t>
                      </a:r>
                      <a:r>
                        <a:rPr lang="en-US" sz="900" baseline="-25000" dirty="0" err="1"/>
                        <a:t>FineTiming</a:t>
                      </a:r>
                      <a:r>
                        <a:rPr lang="en-US" sz="900" dirty="0"/>
                        <a:t>), (</a:t>
                      </a:r>
                      <a:r>
                        <a:rPr lang="en-US" sz="900" dirty="0" err="1"/>
                        <a:t>T</a:t>
                      </a:r>
                      <a:r>
                        <a:rPr lang="en-US" sz="900" baseline="-25000" dirty="0" err="1"/>
                        <a:t>uncertainty_RRC</a:t>
                      </a:r>
                      <a:r>
                        <a:rPr lang="en-US" sz="900" dirty="0"/>
                        <a:t> + </a:t>
                      </a:r>
                      <a:r>
                        <a:rPr lang="en-US" sz="900" dirty="0" err="1"/>
                        <a:t>T</a:t>
                      </a:r>
                      <a:r>
                        <a:rPr lang="en-US" sz="900" baseline="-25000" dirty="0" err="1"/>
                        <a:t>RRC_delay</a:t>
                      </a:r>
                      <a:r>
                        <a:rPr lang="en-US" sz="900" dirty="0"/>
                        <a:t>)}, if on the same band UE does not have any parallel to-be-activated </a:t>
                      </a:r>
                      <a:r>
                        <a:rPr lang="en-US" sz="900" dirty="0" err="1"/>
                        <a:t>SCell</a:t>
                      </a:r>
                      <a:r>
                        <a:rPr lang="en-US" sz="900" dirty="0"/>
                        <a:t> which is FR2 known</a:t>
                      </a:r>
                    </a:p>
                    <a:p>
                      <a:pPr marL="177800" indent="0">
                        <a:tabLst/>
                      </a:pPr>
                      <a:r>
                        <a:rPr lang="en-US" sz="900" dirty="0"/>
                        <a:t>where </a:t>
                      </a:r>
                    </a:p>
                    <a:p>
                      <a:pPr marL="177800" indent="0">
                        <a:tabLst/>
                      </a:pPr>
                      <a:r>
                        <a:rPr lang="en-US" sz="900" dirty="0"/>
                        <a:t>N</a:t>
                      </a:r>
                      <a:r>
                        <a:rPr lang="en-US" sz="900" baseline="-25000" dirty="0"/>
                        <a:t>1</a:t>
                      </a:r>
                      <a:r>
                        <a:rPr lang="en-US" sz="900" dirty="0"/>
                        <a:t> is the number of parallel to-be-activated </a:t>
                      </a:r>
                      <a:r>
                        <a:rPr lang="en-US" sz="900" dirty="0" err="1"/>
                        <a:t>SCell</a:t>
                      </a:r>
                      <a:r>
                        <a:rPr lang="en-US" sz="900" dirty="0"/>
                        <a:t> which is FR1 unknown cell </a:t>
                      </a:r>
                    </a:p>
                    <a:p>
                      <a:pPr marL="177800" indent="0">
                        <a:tabLst/>
                      </a:pPr>
                      <a:r>
                        <a:rPr lang="en-US" sz="900" dirty="0"/>
                        <a:t>N</a:t>
                      </a:r>
                      <a:r>
                        <a:rPr lang="en-US" sz="900" baseline="-25000" dirty="0"/>
                        <a:t>2</a:t>
                      </a:r>
                      <a:r>
                        <a:rPr lang="en-US" sz="900" dirty="0"/>
                        <a:t> is the </a:t>
                      </a:r>
                      <a:r>
                        <a:rPr lang="en-CA" sz="900" dirty="0"/>
                        <a:t>the number of FR2 bands on which all the </a:t>
                      </a:r>
                      <a:r>
                        <a:rPr lang="en-US" sz="900" dirty="0"/>
                        <a:t>parallel to-be-activated </a:t>
                      </a:r>
                      <a:r>
                        <a:rPr lang="en-US" sz="900" dirty="0" err="1"/>
                        <a:t>SCell</a:t>
                      </a:r>
                      <a:r>
                        <a:rPr lang="en-US" sz="900" dirty="0"/>
                        <a:t>(s) is unknown and there is no any active serving cell. </a:t>
                      </a: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27523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28942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3" y="-569"/>
            <a:ext cx="8861250" cy="857250"/>
          </a:xfrm>
        </p:spPr>
        <p:txBody>
          <a:bodyPr>
            <a:noAutofit/>
          </a:bodyPr>
          <a:lstStyle/>
          <a:p>
            <a:pPr marL="7937" lvl="1" indent="0" algn="ctr">
              <a:buNone/>
            </a:pPr>
            <a:r>
              <a:rPr lang="en-US" sz="1400" dirty="0"/>
              <a:t>Activation delay analysis for Scenario 2: two MAC PDUs on dual NR CGs are received for multiple </a:t>
            </a:r>
            <a:r>
              <a:rPr lang="en-US" sz="1400" dirty="0" err="1"/>
              <a:t>SCell</a:t>
            </a:r>
            <a:r>
              <a:rPr lang="en-US" sz="1400" dirty="0"/>
              <a:t> activation in two CGs of NR-DC for per-FR MG capable UE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2EDC8FE-9124-3840-824C-DFAF294E4EFC}"/>
              </a:ext>
            </a:extLst>
          </p:cNvPr>
          <p:cNvSpPr txBox="1"/>
          <p:nvPr/>
        </p:nvSpPr>
        <p:spPr>
          <a:xfrm>
            <a:off x="2514600" y="142677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4AE741C-D220-3B4E-AE93-8F402458C5F9}"/>
              </a:ext>
            </a:extLst>
          </p:cNvPr>
          <p:cNvSpPr/>
          <p:nvPr/>
        </p:nvSpPr>
        <p:spPr>
          <a:xfrm>
            <a:off x="282352" y="784989"/>
            <a:ext cx="838771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>
                <a:ea typeface="Times New Roman" panose="02020603050405020304" pitchFamily="18" charset="0"/>
              </a:rPr>
              <a:t>In NR-DC, two MAC PDUs on dual NR CGs are received for multiple </a:t>
            </a:r>
            <a:r>
              <a:rPr lang="en-US" sz="1400" dirty="0" err="1">
                <a:ea typeface="Times New Roman" panose="02020603050405020304" pitchFamily="18" charset="0"/>
              </a:rPr>
              <a:t>SCell</a:t>
            </a:r>
            <a:r>
              <a:rPr lang="en-US" sz="1400" dirty="0">
                <a:ea typeface="Times New Roman" panose="02020603050405020304" pitchFamily="18" charset="0"/>
              </a:rPr>
              <a:t> activation in two CGs, NR DC means UE already has FR1 </a:t>
            </a:r>
            <a:r>
              <a:rPr lang="en-US" sz="1400" dirty="0" err="1">
                <a:ea typeface="Times New Roman" panose="02020603050405020304" pitchFamily="18" charset="0"/>
              </a:rPr>
              <a:t>PCell</a:t>
            </a:r>
            <a:r>
              <a:rPr lang="en-US" sz="1400" dirty="0">
                <a:ea typeface="Times New Roman" panose="02020603050405020304" pitchFamily="18" charset="0"/>
              </a:rPr>
              <a:t> and FR2 </a:t>
            </a:r>
            <a:r>
              <a:rPr lang="en-US" sz="1400" dirty="0" err="1">
                <a:ea typeface="Times New Roman" panose="02020603050405020304" pitchFamily="18" charset="0"/>
              </a:rPr>
              <a:t>PSCell</a:t>
            </a:r>
            <a:r>
              <a:rPr lang="en-US" sz="1400" dirty="0">
                <a:ea typeface="Times New Roman" panose="02020603050405020304" pitchFamily="18" charset="0"/>
              </a:rPr>
              <a:t>, then only type 4 and type 5 to-be-activated </a:t>
            </a:r>
            <a:r>
              <a:rPr lang="en-US" sz="1400" dirty="0" err="1">
                <a:ea typeface="Times New Roman" panose="02020603050405020304" pitchFamily="18" charset="0"/>
              </a:rPr>
              <a:t>SCell</a:t>
            </a:r>
            <a:r>
              <a:rPr lang="en-US" sz="1400" dirty="0">
                <a:ea typeface="Times New Roman" panose="02020603050405020304" pitchFamily="18" charset="0"/>
              </a:rPr>
              <a:t> shall be considered for FR2 here.</a:t>
            </a:r>
            <a:r>
              <a:rPr lang="en-US" sz="140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b="1" i="1" dirty="0"/>
              <a:t>Proposal 2: reuse same requirement as in sub-topic 1-10 scenario (from issue 1-10-1 to issue 1-10-5), and no unknown FR2 </a:t>
            </a:r>
            <a:r>
              <a:rPr lang="en-US" sz="1400" b="1" i="1" dirty="0" err="1"/>
              <a:t>Scell</a:t>
            </a:r>
            <a:r>
              <a:rPr lang="en-US" sz="1400" b="1" i="1" dirty="0"/>
              <a:t> shall be considered.  (sub-topic 1-11 R4-2005293)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10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565BCA9-4358-DD47-B64A-54A1513B77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3095427"/>
              </p:ext>
            </p:extLst>
          </p:nvPr>
        </p:nvGraphicFramePr>
        <p:xfrm>
          <a:off x="183779" y="2339261"/>
          <a:ext cx="8856984" cy="21223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6122">
                  <a:extLst>
                    <a:ext uri="{9D8B030D-6E8A-4147-A177-3AD203B41FA5}">
                      <a16:colId xmlns:a16="http://schemas.microsoft.com/office/drawing/2014/main" val="3713308706"/>
                    </a:ext>
                  </a:extLst>
                </a:gridCol>
                <a:gridCol w="7160862">
                  <a:extLst>
                    <a:ext uri="{9D8B030D-6E8A-4147-A177-3AD203B41FA5}">
                      <a16:colId xmlns:a16="http://schemas.microsoft.com/office/drawing/2014/main" val="4139020292"/>
                    </a:ext>
                  </a:extLst>
                </a:gridCol>
              </a:tblGrid>
              <a:tr h="168070">
                <a:tc>
                  <a:txBody>
                    <a:bodyPr/>
                    <a:lstStyle/>
                    <a:p>
                      <a:pPr marL="6350" marR="0" indent="-6350" algn="l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900" dirty="0">
                          <a:effectLst/>
                        </a:rPr>
                        <a:t>To-be-activated target </a:t>
                      </a:r>
                      <a:r>
                        <a:rPr lang="en-US" sz="900" dirty="0" err="1">
                          <a:effectLst/>
                        </a:rPr>
                        <a:t>SCell</a:t>
                      </a:r>
                      <a:r>
                        <a:rPr lang="en-US" sz="900" dirty="0">
                          <a:effectLst/>
                        </a:rPr>
                        <a:t> types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marR="0" indent="-228600" algn="l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</a:rPr>
                        <a:t>Proposed activation delay with multiple </a:t>
                      </a:r>
                      <a:r>
                        <a:rPr lang="en-US" sz="900" dirty="0" err="1">
                          <a:effectLst/>
                        </a:rPr>
                        <a:t>SCell</a:t>
                      </a:r>
                      <a:r>
                        <a:rPr lang="en-US" sz="900" dirty="0">
                          <a:effectLst/>
                        </a:rPr>
                        <a:t> activation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1111552"/>
                  </a:ext>
                </a:extLst>
              </a:tr>
              <a:tr h="556379">
                <a:tc>
                  <a:txBody>
                    <a:bodyPr/>
                    <a:lstStyle/>
                    <a:p>
                      <a:pPr marL="288925" marR="0" indent="-288925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Type 1</a:t>
                      </a: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7475" lvl="2" indent="-103188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US" sz="900" dirty="0" err="1">
                          <a:ea typeface="Times New Roman" panose="02020603050405020304" pitchFamily="18" charset="0"/>
                        </a:rPr>
                        <a:t>T</a:t>
                      </a:r>
                      <a:r>
                        <a:rPr lang="en-US" sz="900" baseline="-25000" dirty="0" err="1">
                          <a:ea typeface="Times New Roman" panose="02020603050405020304" pitchFamily="18" charset="0"/>
                        </a:rPr>
                        <a:t>FirstSSB_MAX</a:t>
                      </a:r>
                      <a:r>
                        <a:rPr lang="en-US" sz="900" dirty="0">
                          <a:ea typeface="Times New Roman" panose="02020603050405020304" pitchFamily="18" charset="0"/>
                        </a:rPr>
                        <a:t> + </a:t>
                      </a:r>
                      <a:r>
                        <a:rPr lang="en-US" sz="900" dirty="0" err="1">
                          <a:ea typeface="Times New Roman" panose="02020603050405020304" pitchFamily="18" charset="0"/>
                        </a:rPr>
                        <a:t>T</a:t>
                      </a:r>
                      <a:r>
                        <a:rPr lang="en-US" sz="900" baseline="-25000" dirty="0" err="1">
                          <a:ea typeface="Times New Roman" panose="02020603050405020304" pitchFamily="18" charset="0"/>
                        </a:rPr>
                        <a:t>rs</a:t>
                      </a:r>
                      <a:r>
                        <a:rPr lang="en-US" sz="900" dirty="0">
                          <a:ea typeface="Times New Roman" panose="02020603050405020304" pitchFamily="18" charset="0"/>
                        </a:rPr>
                        <a:t> + 5ms, if on the same band UE also has at least one parallel to-be-activated </a:t>
                      </a:r>
                      <a:r>
                        <a:rPr lang="en-US" sz="900" dirty="0" err="1">
                          <a:ea typeface="Times New Roman" panose="02020603050405020304" pitchFamily="18" charset="0"/>
                        </a:rPr>
                        <a:t>SCell</a:t>
                      </a:r>
                      <a:r>
                        <a:rPr lang="en-US" sz="900" dirty="0">
                          <a:ea typeface="Times New Roman" panose="02020603050405020304" pitchFamily="18" charset="0"/>
                        </a:rPr>
                        <a:t> which is FR1 known </a:t>
                      </a:r>
                      <a:r>
                        <a:rPr lang="en-US" sz="900" dirty="0" err="1">
                          <a:ea typeface="Times New Roman" panose="02020603050405020304" pitchFamily="18" charset="0"/>
                        </a:rPr>
                        <a:t>Scell</a:t>
                      </a:r>
                      <a:r>
                        <a:rPr lang="en-US" sz="900" dirty="0">
                          <a:ea typeface="Times New Roman" panose="02020603050405020304" pitchFamily="18" charset="0"/>
                        </a:rPr>
                        <a:t> with the </a:t>
                      </a:r>
                      <a:r>
                        <a:rPr lang="en-US" sz="900" dirty="0" err="1">
                          <a:ea typeface="Times New Roman" panose="02020603050405020304" pitchFamily="18" charset="0"/>
                        </a:rPr>
                        <a:t>SCell</a:t>
                      </a:r>
                      <a:r>
                        <a:rPr lang="en-US" sz="900" dirty="0">
                          <a:ea typeface="Times New Roman" panose="02020603050405020304" pitchFamily="18" charset="0"/>
                        </a:rPr>
                        <a:t> measurement cycle larger than 160ms but does not have any parallel to-be-activated </a:t>
                      </a:r>
                      <a:r>
                        <a:rPr lang="en-US" sz="900" dirty="0" err="1">
                          <a:ea typeface="Times New Roman" panose="02020603050405020304" pitchFamily="18" charset="0"/>
                        </a:rPr>
                        <a:t>SCell</a:t>
                      </a:r>
                      <a:r>
                        <a:rPr lang="en-US" sz="900" dirty="0">
                          <a:ea typeface="Times New Roman" panose="02020603050405020304" pitchFamily="18" charset="0"/>
                        </a:rPr>
                        <a:t> which is FR1 unknown </a:t>
                      </a:r>
                      <a:r>
                        <a:rPr lang="en-US" sz="900" dirty="0" err="1">
                          <a:ea typeface="Times New Roman" panose="02020603050405020304" pitchFamily="18" charset="0"/>
                        </a:rPr>
                        <a:t>SCell</a:t>
                      </a:r>
                      <a:r>
                        <a:rPr lang="en-US" sz="900" dirty="0">
                          <a:ea typeface="Times New Roman" panose="02020603050405020304" pitchFamily="18" charset="0"/>
                        </a:rPr>
                        <a:t>.</a:t>
                      </a:r>
                    </a:p>
                    <a:p>
                      <a:pPr marL="117475" lvl="2" indent="-103188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T</a:t>
                      </a:r>
                      <a:r>
                        <a:rPr lang="it-IT" sz="900" baseline="-25000" dirty="0" err="1">
                          <a:ea typeface="Times New Roman" panose="02020603050405020304" pitchFamily="18" charset="0"/>
                        </a:rPr>
                        <a:t>FirstSSB_MAX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 + T</a:t>
                      </a:r>
                      <a:r>
                        <a:rPr lang="it-IT" sz="900" baseline="-25000" dirty="0">
                          <a:ea typeface="Times New Roman" panose="02020603050405020304" pitchFamily="18" charset="0"/>
                        </a:rPr>
                        <a:t>SMTC_MAX 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+ 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T</a:t>
                      </a:r>
                      <a:r>
                        <a:rPr lang="it-IT" sz="900" baseline="-25000" dirty="0" err="1">
                          <a:ea typeface="Times New Roman" panose="02020603050405020304" pitchFamily="18" charset="0"/>
                        </a:rPr>
                        <a:t>rs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 + 5ms, 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if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 on the 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same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 band UE 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also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has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at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least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one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parallel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 to-be-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activated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SCell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which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is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 FR1 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unknown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Scell</a:t>
                      </a:r>
                      <a:endParaRPr lang="en-US" sz="900" dirty="0">
                        <a:ea typeface="Times New Roman" panose="02020603050405020304" pitchFamily="18" charset="0"/>
                      </a:endParaRPr>
                    </a:p>
                    <a:p>
                      <a:pPr marL="117475" lvl="2" indent="-103188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T</a:t>
                      </a:r>
                      <a:r>
                        <a:rPr lang="it-IT" sz="900" baseline="-25000" dirty="0" err="1">
                          <a:ea typeface="Times New Roman" panose="02020603050405020304" pitchFamily="18" charset="0"/>
                        </a:rPr>
                        <a:t>FirstSSB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+ 5ms, for 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all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other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cases</a:t>
                      </a:r>
                      <a:endParaRPr lang="en-US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7411767"/>
                  </a:ext>
                </a:extLst>
              </a:tr>
              <a:tr h="294283">
                <a:tc>
                  <a:txBody>
                    <a:bodyPr/>
                    <a:lstStyle/>
                    <a:p>
                      <a:pPr marL="288925" marR="0" indent="-288925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Type 2</a:t>
                      </a: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7475" lvl="2" indent="-111125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US" sz="900" dirty="0" err="1"/>
                        <a:t>T</a:t>
                      </a:r>
                      <a:r>
                        <a:rPr lang="en-US" sz="900" baseline="-25000" dirty="0" err="1"/>
                        <a:t>FirstSSB_MAX</a:t>
                      </a:r>
                      <a:r>
                        <a:rPr lang="en-US" sz="900" dirty="0"/>
                        <a:t> + T</a:t>
                      </a:r>
                      <a:r>
                        <a:rPr lang="en-US" sz="900" baseline="-25000" dirty="0"/>
                        <a:t>SMTC_MAX </a:t>
                      </a:r>
                      <a:r>
                        <a:rPr lang="en-US" sz="900" dirty="0"/>
                        <a:t>+ </a:t>
                      </a:r>
                      <a:r>
                        <a:rPr lang="en-US" sz="900" dirty="0" err="1"/>
                        <a:t>T</a:t>
                      </a:r>
                      <a:r>
                        <a:rPr lang="en-US" sz="900" baseline="-25000" dirty="0" err="1"/>
                        <a:t>rs</a:t>
                      </a:r>
                      <a:r>
                        <a:rPr lang="en-US" sz="900" dirty="0"/>
                        <a:t> + 5ms, if on the same band UE also has at least one parallel to-be-activated </a:t>
                      </a:r>
                      <a:r>
                        <a:rPr lang="en-US" sz="900" dirty="0" err="1"/>
                        <a:t>SCell</a:t>
                      </a:r>
                      <a:r>
                        <a:rPr lang="en-US" sz="900" dirty="0"/>
                        <a:t> which is FR1 unknown </a:t>
                      </a:r>
                      <a:r>
                        <a:rPr lang="en-US" sz="900" dirty="0" err="1"/>
                        <a:t>Scell</a:t>
                      </a:r>
                      <a:endParaRPr lang="en-US" sz="900" dirty="0"/>
                    </a:p>
                    <a:p>
                      <a:pPr marL="117475" lvl="2" indent="-111125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US" sz="900" dirty="0" err="1"/>
                        <a:t>T</a:t>
                      </a:r>
                      <a:r>
                        <a:rPr lang="en-US" sz="900" baseline="-25000" dirty="0" err="1"/>
                        <a:t>FirstSSB_MAX</a:t>
                      </a:r>
                      <a:r>
                        <a:rPr lang="en-US" sz="900" dirty="0"/>
                        <a:t> + </a:t>
                      </a:r>
                      <a:r>
                        <a:rPr lang="en-US" sz="900" dirty="0" err="1"/>
                        <a:t>T</a:t>
                      </a:r>
                      <a:r>
                        <a:rPr lang="en-US" sz="900" baseline="-25000" dirty="0" err="1"/>
                        <a:t>rs</a:t>
                      </a:r>
                      <a:r>
                        <a:rPr lang="en-US" sz="900" dirty="0"/>
                        <a:t> + 5ms, for all other cases</a:t>
                      </a: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6236794"/>
                  </a:ext>
                </a:extLst>
              </a:tr>
              <a:tr h="687427">
                <a:tc>
                  <a:txBody>
                    <a:bodyPr/>
                    <a:lstStyle/>
                    <a:p>
                      <a:pPr marL="288925" marR="0" indent="-288925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Type 3</a:t>
                      </a: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7475" lvl="2" indent="-111125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CA" sz="900" dirty="0"/>
                        <a:t>(T</a:t>
                      </a:r>
                      <a:r>
                        <a:rPr lang="en-US" sz="900" baseline="-25000" dirty="0" err="1"/>
                        <a:t>FirstSSB_MAX</a:t>
                      </a:r>
                      <a:r>
                        <a:rPr lang="en-US" sz="900" baseline="-25000" dirty="0"/>
                        <a:t> </a:t>
                      </a:r>
                      <a:r>
                        <a:rPr lang="en-US" sz="900" dirty="0"/>
                        <a:t>+ T</a:t>
                      </a:r>
                      <a:r>
                        <a:rPr lang="en-US" sz="900" baseline="-25000" dirty="0"/>
                        <a:t>SMTC_MAX</a:t>
                      </a:r>
                      <a:r>
                        <a:rPr lang="en-US" sz="900" dirty="0"/>
                        <a:t>)+</a:t>
                      </a:r>
                      <a:r>
                        <a:rPr lang="en-US" sz="900" dirty="0" err="1"/>
                        <a:t>T</a:t>
                      </a:r>
                      <a:r>
                        <a:rPr lang="en-US" sz="900" baseline="-25000" dirty="0" err="1"/>
                        <a:t>rs</a:t>
                      </a:r>
                      <a:r>
                        <a:rPr lang="en-US" sz="900" dirty="0"/>
                        <a:t>*N</a:t>
                      </a:r>
                      <a:r>
                        <a:rPr lang="en-US" sz="900" baseline="-25000" dirty="0"/>
                        <a:t>1</a:t>
                      </a:r>
                      <a:r>
                        <a:rPr lang="en-US" sz="900" dirty="0"/>
                        <a:t>+ </a:t>
                      </a:r>
                      <a:r>
                        <a:rPr lang="en-US" sz="900" baseline="0" dirty="0"/>
                        <a:t>8*</a:t>
                      </a:r>
                      <a:r>
                        <a:rPr lang="en-US" sz="900" baseline="0" dirty="0" err="1"/>
                        <a:t>T</a:t>
                      </a:r>
                      <a:r>
                        <a:rPr lang="en-US" sz="900" baseline="-25000" dirty="0" err="1"/>
                        <a:t>rs</a:t>
                      </a:r>
                      <a:r>
                        <a:rPr lang="en-US" sz="900" baseline="0" dirty="0"/>
                        <a:t>*N</a:t>
                      </a:r>
                      <a:r>
                        <a:rPr lang="en-US" sz="900" baseline="-25000" dirty="0"/>
                        <a:t>2</a:t>
                      </a:r>
                      <a:r>
                        <a:rPr lang="en-US" sz="900" dirty="0"/>
                        <a:t> +</a:t>
                      </a:r>
                      <a:r>
                        <a:rPr lang="en-US" sz="900" dirty="0" err="1"/>
                        <a:t>T</a:t>
                      </a:r>
                      <a:r>
                        <a:rPr lang="en-US" sz="900" baseline="-25000" dirty="0" err="1"/>
                        <a:t>rs</a:t>
                      </a:r>
                      <a:r>
                        <a:rPr lang="en-US" sz="900" baseline="-25000" dirty="0"/>
                        <a:t> </a:t>
                      </a:r>
                      <a:r>
                        <a:rPr lang="en-US" sz="900" dirty="0"/>
                        <a:t>+5ms</a:t>
                      </a:r>
                    </a:p>
                    <a:p>
                      <a:pPr marL="288925" lvl="2" indent="-282575" algn="l">
                        <a:spcAft>
                          <a:spcPts val="0"/>
                        </a:spcAft>
                        <a:tabLst/>
                      </a:pPr>
                      <a:r>
                        <a:rPr lang="en-US" sz="900" dirty="0"/>
                        <a:t>	where </a:t>
                      </a:r>
                    </a:p>
                    <a:p>
                      <a:pPr marL="571500" lvl="2" indent="-282575" algn="l">
                        <a:spcAft>
                          <a:spcPts val="0"/>
                        </a:spcAft>
                        <a:tabLst/>
                      </a:pPr>
                      <a:r>
                        <a:rPr lang="en-US" sz="900" dirty="0"/>
                        <a:t>N</a:t>
                      </a:r>
                      <a:r>
                        <a:rPr lang="en-US" sz="900" baseline="-25000" dirty="0"/>
                        <a:t>1</a:t>
                      </a:r>
                      <a:r>
                        <a:rPr lang="en-US" sz="900" dirty="0"/>
                        <a:t> is the number of parallel to-be-activated </a:t>
                      </a:r>
                      <a:r>
                        <a:rPr lang="en-US" sz="900" dirty="0" err="1"/>
                        <a:t>SCell</a:t>
                      </a:r>
                      <a:r>
                        <a:rPr lang="en-US" sz="900" dirty="0"/>
                        <a:t> which is FR1 unknown cell </a:t>
                      </a:r>
                    </a:p>
                    <a:p>
                      <a:pPr marL="571500" lvl="2" indent="-282575" algn="l">
                        <a:spcAft>
                          <a:spcPts val="0"/>
                        </a:spcAft>
                        <a:tabLst/>
                      </a:pPr>
                      <a:r>
                        <a:rPr lang="en-US" sz="900" dirty="0"/>
                        <a:t>N</a:t>
                      </a:r>
                      <a:r>
                        <a:rPr lang="en-US" sz="900" baseline="-25000" dirty="0"/>
                        <a:t>2</a:t>
                      </a:r>
                      <a:r>
                        <a:rPr lang="en-US" sz="900" dirty="0"/>
                        <a:t> is the the number of FR2 bands on which all the parallel to-be-activated </a:t>
                      </a:r>
                      <a:r>
                        <a:rPr lang="en-US" sz="900" dirty="0" err="1"/>
                        <a:t>SCell</a:t>
                      </a:r>
                      <a:r>
                        <a:rPr lang="en-US" sz="900" dirty="0"/>
                        <a:t>(s) is unknown and there is no any active serving cell. If no any parallel to-be-activated </a:t>
                      </a:r>
                      <a:r>
                        <a:rPr lang="en-US" sz="900" dirty="0" err="1"/>
                        <a:t>SCell</a:t>
                      </a:r>
                      <a:r>
                        <a:rPr lang="en-US" sz="900" dirty="0"/>
                        <a:t> on FR2 band, N</a:t>
                      </a:r>
                      <a:r>
                        <a:rPr lang="en-US" sz="900" baseline="-25000" dirty="0"/>
                        <a:t>2</a:t>
                      </a:r>
                      <a:r>
                        <a:rPr lang="en-US" sz="900" dirty="0"/>
                        <a:t> =0.</a:t>
                      </a: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0245792"/>
                  </a:ext>
                </a:extLst>
              </a:tr>
              <a:tr h="163235">
                <a:tc>
                  <a:txBody>
                    <a:bodyPr/>
                    <a:lstStyle/>
                    <a:p>
                      <a:pPr marL="288925" marR="0" indent="-2889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Type 4</a:t>
                      </a: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 as single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activation (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9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FirstSSB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+ 5ms)</a:t>
                      </a: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3582918"/>
                  </a:ext>
                </a:extLst>
              </a:tr>
              <a:tr h="163235">
                <a:tc>
                  <a:txBody>
                    <a:bodyPr/>
                    <a:lstStyle/>
                    <a:p>
                      <a:pPr marL="288925" marR="0" indent="-288925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Type 5</a:t>
                      </a: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 as single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activation (3 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ms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19848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2866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13762</TotalTime>
  <Words>1846</Words>
  <Application>Microsoft Macintosh PowerPoint</Application>
  <PresentationFormat>On-screen Show (16:9)</PresentationFormat>
  <Paragraphs>210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Times New Roman</vt:lpstr>
      <vt:lpstr>Office 主题</vt:lpstr>
      <vt:lpstr>On activation delay requirements for multiple SCell activation</vt:lpstr>
      <vt:lpstr>Background: Types of SCell activation in R15 TS38.133</vt:lpstr>
      <vt:lpstr>Scenarios in this contribution</vt:lpstr>
      <vt:lpstr>Activation delay analysis for Scenario 1: Only one single MAC CE is received by UE for multiple SCell activation in EN-DC, NE-DC, NR-SA(NR-CA), or one CG of NR-DC</vt:lpstr>
      <vt:lpstr>Proposal 1: Activation delay requirement for “Scenario 1: Only one single MAC CE is received by UE for multiple SCell activation in EN-DC, NE-DC, NR-SA(NR-CA), or one CG of NR-DC” is proposed as in following table.</vt:lpstr>
      <vt:lpstr>Activation delay analysis for Scenario 2: two MAC PDUs on dual NR CGs are received for multiple SCell activation in two CGs of NR-DC for per-FR MG capable UE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Jerry Cui</cp:lastModifiedBy>
  <cp:revision>243</cp:revision>
  <dcterms:created xsi:type="dcterms:W3CDTF">2019-10-08T01:43:15Z</dcterms:created>
  <dcterms:modified xsi:type="dcterms:W3CDTF">2020-05-15T16:59:46Z</dcterms:modified>
</cp:coreProperties>
</file>