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6"/>
  </p:sldMasterIdLst>
  <p:notesMasterIdLst>
    <p:notesMasterId r:id="rId24"/>
  </p:notesMasterIdLst>
  <p:sldIdLst>
    <p:sldId id="256" r:id="rId7"/>
    <p:sldId id="297" r:id="rId8"/>
    <p:sldId id="296" r:id="rId9"/>
    <p:sldId id="306" r:id="rId10"/>
    <p:sldId id="307" r:id="rId11"/>
    <p:sldId id="319" r:id="rId12"/>
    <p:sldId id="308" r:id="rId13"/>
    <p:sldId id="309" r:id="rId14"/>
    <p:sldId id="310" r:id="rId15"/>
    <p:sldId id="313" r:id="rId16"/>
    <p:sldId id="314" r:id="rId17"/>
    <p:sldId id="315" r:id="rId18"/>
    <p:sldId id="316" r:id="rId19"/>
    <p:sldId id="311" r:id="rId20"/>
    <p:sldId id="312" r:id="rId21"/>
    <p:sldId id="318" r:id="rId22"/>
    <p:sldId id="317" r:id="rId23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561" autoAdjust="0"/>
    <p:restoredTop sz="82742" autoAdjust="0"/>
  </p:normalViewPr>
  <p:slideViewPr>
    <p:cSldViewPr>
      <p:cViewPr varScale="1">
        <p:scale>
          <a:sx n="111" d="100"/>
          <a:sy n="111" d="100"/>
        </p:scale>
        <p:origin x="1962" y="13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5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1.xml"/><Relationship Id="rId11" Type="http://schemas.openxmlformats.org/officeDocument/2006/relationships/slide" Target="slides/slide5.xml"/><Relationship Id="rId24" Type="http://schemas.openxmlformats.org/officeDocument/2006/relationships/notesMaster" Target="notesMasters/notesMaster1.xml"/><Relationship Id="rId5" Type="http://schemas.openxmlformats.org/officeDocument/2006/relationships/customXml" Target="../customXml/item5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tableStyles" Target="tableStyles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4" Type="http://schemas.openxmlformats.org/officeDocument/2006/relationships/customXml" Target="../customXml/item4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182961E-85B7-4CA5-B036-C72F184F1952}" type="datetimeFigureOut">
              <a:rPr kumimoji="1" lang="ja-JP" altLang="en-US" smtClean="0"/>
              <a:pPr/>
              <a:t>2020/4/30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29701A4-192C-4257-8815-E3F0C8F3C8D4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367501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9701A4-192C-4257-8815-E3F0C8F3C8D4}" type="slidenum">
              <a:rPr kumimoji="1" lang="ja-JP" altLang="en-US" smtClean="0"/>
              <a:pPr/>
              <a:t>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042087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2020/4/30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2020/4/30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2020/4/30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2020/4/30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2020/4/30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2020/4/30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2020/4/30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2020/4/30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2020/4/30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2020/4/30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2020/4/30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pPr/>
              <a:t>2020/4/30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GB" sz="4000" b="1" dirty="0"/>
              <a:t>WF on MR-DC RRM requirements</a:t>
            </a:r>
            <a:endParaRPr kumimoji="1" lang="ja-JP" altLang="en-US" sz="4000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ja-JP" dirty="0">
                <a:solidFill>
                  <a:schemeClr val="tx1"/>
                </a:solidFill>
              </a:rPr>
              <a:t>Nokia, Nokia Shanghai Bell</a:t>
            </a:r>
          </a:p>
        </p:txBody>
      </p:sp>
      <p:sp>
        <p:nvSpPr>
          <p:cNvPr id="4" name="テキスト ボックス 3"/>
          <p:cNvSpPr txBox="1"/>
          <p:nvPr/>
        </p:nvSpPr>
        <p:spPr>
          <a:xfrm>
            <a:off x="107504" y="188639"/>
            <a:ext cx="388401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/>
              <a:t>3GPP TSG-RAN4 Meeting #</a:t>
            </a:r>
            <a:r>
              <a:rPr lang="en-GB" b="1"/>
              <a:t>94e Bis</a:t>
            </a:r>
            <a:r>
              <a:rPr lang="en-GB" b="1" dirty="0"/>
              <a:t>	</a:t>
            </a:r>
          </a:p>
          <a:p>
            <a:r>
              <a:rPr lang="en-US" b="1" dirty="0"/>
              <a:t>E-meeting, April 20</a:t>
            </a:r>
            <a:r>
              <a:rPr lang="en-US" b="1" baseline="30000" dirty="0"/>
              <a:t>th</a:t>
            </a:r>
            <a:r>
              <a:rPr lang="en-US" b="1" dirty="0"/>
              <a:t> – April 30</a:t>
            </a:r>
            <a:r>
              <a:rPr lang="en-US" b="1" baseline="30000" dirty="0"/>
              <a:t>th</a:t>
            </a:r>
            <a:r>
              <a:rPr lang="en-US" b="1" dirty="0"/>
              <a:t>, 2020</a:t>
            </a:r>
          </a:p>
        </p:txBody>
      </p:sp>
      <p:sp>
        <p:nvSpPr>
          <p:cNvPr id="5" name="正方形/長方形 4"/>
          <p:cNvSpPr/>
          <p:nvPr/>
        </p:nvSpPr>
        <p:spPr>
          <a:xfrm>
            <a:off x="5868144" y="188639"/>
            <a:ext cx="306737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ja-JP" b="1" dirty="0"/>
              <a:t>R4-2005847</a:t>
            </a:r>
          </a:p>
          <a:p>
            <a:pPr algn="r"/>
            <a:r>
              <a:rPr lang="en-US" altLang="ja-JP" b="1" dirty="0"/>
              <a:t>Document for:</a:t>
            </a:r>
            <a:r>
              <a:rPr lang="en-US" altLang="ja-JP" dirty="0"/>
              <a:t>	Approval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88541022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2399C1-8681-46D3-9FC2-8B6EC9E6AF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2074"/>
          </a:xfrm>
        </p:spPr>
        <p:txBody>
          <a:bodyPr>
            <a:normAutofit/>
          </a:bodyPr>
          <a:lstStyle/>
          <a:p>
            <a:r>
              <a:rPr lang="en-US" sz="2800" b="1" dirty="0"/>
              <a:t>WF for NR EMR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9A83DC4-D7EB-45C5-9EF7-6235A385DFF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980728"/>
            <a:ext cx="8229600" cy="5145435"/>
          </a:xfrm>
        </p:spPr>
        <p:txBody>
          <a:bodyPr>
            <a:normAutofit/>
          </a:bodyPr>
          <a:lstStyle/>
          <a:p>
            <a:pPr marL="0" lvl="0" indent="0">
              <a:buNone/>
            </a:pPr>
            <a:r>
              <a:rPr lang="en-GB" dirty="0"/>
              <a:t>Companies are invited to provide input on the number of EMR carriers:</a:t>
            </a:r>
          </a:p>
          <a:p>
            <a:pPr lvl="1"/>
            <a:r>
              <a:rPr lang="en-GB" dirty="0"/>
              <a:t>Total number of overlapping EMR carriers</a:t>
            </a:r>
          </a:p>
          <a:p>
            <a:pPr lvl="1"/>
            <a:r>
              <a:rPr lang="en-GB" dirty="0"/>
              <a:t>Total number of non-overlapping EMR carriers</a:t>
            </a:r>
          </a:p>
          <a:p>
            <a:pPr lvl="1"/>
            <a:r>
              <a:rPr lang="en-US" dirty="0"/>
              <a:t>Total number of NR inter-frequency carriers</a:t>
            </a:r>
            <a:endParaRPr lang="en-GB" dirty="0"/>
          </a:p>
          <a:p>
            <a:pPr lvl="1"/>
            <a:r>
              <a:rPr lang="en-US" dirty="0"/>
              <a:t>Total number of LTE inter-RAT carriers</a:t>
            </a:r>
            <a:endParaRPr lang="en-GB" dirty="0"/>
          </a:p>
          <a:p>
            <a:pPr marL="0" indent="0"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8074486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2399C1-8681-46D3-9FC2-8B6EC9E6AF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2074"/>
          </a:xfrm>
        </p:spPr>
        <p:txBody>
          <a:bodyPr>
            <a:normAutofit/>
          </a:bodyPr>
          <a:lstStyle/>
          <a:p>
            <a:r>
              <a:rPr lang="en-US" sz="2800" b="1" dirty="0"/>
              <a:t>WF for NR EMR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9A83DC4-D7EB-45C5-9EF7-6235A385DFF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980728"/>
            <a:ext cx="8229600" cy="5145435"/>
          </a:xfrm>
        </p:spPr>
        <p:txBody>
          <a:bodyPr>
            <a:normAutofit/>
          </a:bodyPr>
          <a:lstStyle/>
          <a:p>
            <a:pPr marL="0" lvl="0" indent="0">
              <a:buNone/>
            </a:pPr>
            <a:r>
              <a:rPr lang="en-GB" dirty="0"/>
              <a:t>Companies are invited to provide input on when UE is required to perform measurements for EMR:</a:t>
            </a:r>
          </a:p>
          <a:p>
            <a:pPr lvl="1"/>
            <a:r>
              <a:rPr lang="en-GB" dirty="0"/>
              <a:t>Will RAN4 define UE EMR requirements for EMR carriers when T331 timer has expired?</a:t>
            </a:r>
          </a:p>
          <a:p>
            <a:pPr lvl="1"/>
            <a:r>
              <a:rPr lang="en-GB" dirty="0"/>
              <a:t>Does RAN4 define transition requirements for EMR measurement at cell change?</a:t>
            </a:r>
          </a:p>
          <a:p>
            <a:pPr marL="0" indent="0"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8153026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2399C1-8681-46D3-9FC2-8B6EC9E6AF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2074"/>
          </a:xfrm>
        </p:spPr>
        <p:txBody>
          <a:bodyPr>
            <a:normAutofit/>
          </a:bodyPr>
          <a:lstStyle/>
          <a:p>
            <a:r>
              <a:rPr lang="en-US" sz="2800" b="1" dirty="0"/>
              <a:t>WF for NR EMR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9A83DC4-D7EB-45C5-9EF7-6235A385DFF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980728"/>
            <a:ext cx="8229600" cy="5145435"/>
          </a:xfrm>
        </p:spPr>
        <p:txBody>
          <a:bodyPr>
            <a:normAutofit/>
          </a:bodyPr>
          <a:lstStyle/>
          <a:p>
            <a:pPr marL="0" lvl="0" indent="0">
              <a:buNone/>
            </a:pPr>
            <a:r>
              <a:rPr lang="en-GB" dirty="0"/>
              <a:t>Companies are invited to provide input on Cell detected status:</a:t>
            </a:r>
          </a:p>
          <a:p>
            <a:pPr lvl="1"/>
            <a:r>
              <a:rPr lang="en-GB" dirty="0"/>
              <a:t>The detected cell remains detectable in terms of signal quality</a:t>
            </a:r>
          </a:p>
          <a:p>
            <a:pPr lvl="1"/>
            <a:r>
              <a:rPr lang="en-GB" dirty="0"/>
              <a:t>The detected SSBs of a cell remains detectable in terms of signal quality</a:t>
            </a:r>
          </a:p>
          <a:p>
            <a:pPr lvl="1"/>
            <a:r>
              <a:rPr lang="en-GB" dirty="0"/>
              <a:t>T331 status – specifically and “timer is not expired”</a:t>
            </a:r>
          </a:p>
          <a:p>
            <a:pPr marL="0" indent="0"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8161075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2399C1-8681-46D3-9FC2-8B6EC9E6AF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2074"/>
          </a:xfrm>
        </p:spPr>
        <p:txBody>
          <a:bodyPr>
            <a:normAutofit/>
          </a:bodyPr>
          <a:lstStyle/>
          <a:p>
            <a:r>
              <a:rPr lang="en-US" sz="2800" b="1" dirty="0"/>
              <a:t>WF for NR EMR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9A83DC4-D7EB-45C5-9EF7-6235A385DFF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980728"/>
            <a:ext cx="8229600" cy="5145435"/>
          </a:xfrm>
        </p:spPr>
        <p:txBody>
          <a:bodyPr>
            <a:normAutofit/>
          </a:bodyPr>
          <a:lstStyle/>
          <a:p>
            <a:pPr marL="0" lvl="0" indent="0">
              <a:buNone/>
            </a:pPr>
            <a:r>
              <a:rPr lang="en-GB" dirty="0"/>
              <a:t>Companies are invited to provide input on Cell edge conditions and EMR.</a:t>
            </a:r>
          </a:p>
          <a:p>
            <a:pPr marL="0" indent="0"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436464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2399C1-8681-46D3-9FC2-8B6EC9E6AF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2074"/>
          </a:xfrm>
        </p:spPr>
        <p:txBody>
          <a:bodyPr>
            <a:normAutofit/>
          </a:bodyPr>
          <a:lstStyle/>
          <a:p>
            <a:r>
              <a:rPr lang="en-US" sz="2800" b="1" dirty="0"/>
              <a:t>Agreements LTE EMR Rel-16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9A83DC4-D7EB-45C5-9EF7-6235A385DFF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980728"/>
            <a:ext cx="8229600" cy="5145435"/>
          </a:xfrm>
        </p:spPr>
        <p:txBody>
          <a:bodyPr>
            <a:normAutofit fontScale="70000" lnSpcReduction="20000"/>
          </a:bodyPr>
          <a:lstStyle/>
          <a:p>
            <a:r>
              <a:rPr lang="en-GB" dirty="0"/>
              <a:t>On measurement requirements for LTE inter-RAT EMR carriers:</a:t>
            </a:r>
          </a:p>
          <a:p>
            <a:pPr lvl="1"/>
            <a:r>
              <a:rPr lang="en-GB" dirty="0"/>
              <a:t>RAN4 use existing cell detection, measurement period and accuracy of cell re-selection for NR inter-RAT measurements for EMR measurements for overlapping carriers</a:t>
            </a:r>
          </a:p>
          <a:p>
            <a:r>
              <a:rPr lang="en-GB" dirty="0"/>
              <a:t>Number of LTE EMR carriers:</a:t>
            </a:r>
          </a:p>
          <a:p>
            <a:pPr lvl="1"/>
            <a:r>
              <a:rPr lang="en-GB" dirty="0"/>
              <a:t>The number of LTE EMR inter-frequency carriers remain unchanged compared to Rel-15</a:t>
            </a:r>
          </a:p>
          <a:p>
            <a:r>
              <a:rPr lang="en-GB" dirty="0"/>
              <a:t>Cell detected status:</a:t>
            </a:r>
          </a:p>
          <a:p>
            <a:pPr lvl="1"/>
            <a:r>
              <a:rPr lang="en-GB" dirty="0"/>
              <a:t>Agreement: Define cell detected status based on LTE baseline and on:</a:t>
            </a:r>
          </a:p>
          <a:p>
            <a:pPr lvl="1"/>
            <a:r>
              <a:rPr lang="en-GB" dirty="0"/>
              <a:t>The detected cell is on the overlapping or non-overlapping carrier (as indicated by dedicated RRC signalling or SIB), and</a:t>
            </a:r>
          </a:p>
          <a:p>
            <a:pPr lvl="1"/>
            <a:r>
              <a:rPr lang="en-GB" dirty="0"/>
              <a:t>A T331 is provided during connection release, and </a:t>
            </a:r>
          </a:p>
          <a:p>
            <a:pPr lvl="1"/>
            <a:r>
              <a:rPr lang="en-GB" dirty="0"/>
              <a:t>The carrier frequency of the detected cell and the serving cell are among the supported band combination of the UE</a:t>
            </a:r>
          </a:p>
          <a:p>
            <a:pPr lvl="2"/>
            <a:r>
              <a:rPr lang="en-GB" dirty="0"/>
              <a:t>Note: last line was already agreed in RAN4#94e meeting.</a:t>
            </a:r>
          </a:p>
        </p:txBody>
      </p:sp>
    </p:spTree>
    <p:extLst>
      <p:ext uri="{BB962C8B-B14F-4D97-AF65-F5344CB8AC3E}">
        <p14:creationId xmlns:p14="http://schemas.microsoft.com/office/powerpoint/2010/main" val="349401275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2399C1-8681-46D3-9FC2-8B6EC9E6AF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2074"/>
          </a:xfrm>
        </p:spPr>
        <p:txBody>
          <a:bodyPr>
            <a:normAutofit/>
          </a:bodyPr>
          <a:lstStyle/>
          <a:p>
            <a:r>
              <a:rPr lang="en-US" sz="2800" b="1" dirty="0"/>
              <a:t>WF for LTE EMR Rel-16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9A83DC4-D7EB-45C5-9EF7-6235A385DFF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980728"/>
            <a:ext cx="8229600" cy="5145435"/>
          </a:xfrm>
        </p:spPr>
        <p:txBody>
          <a:bodyPr>
            <a:normAutofit/>
          </a:bodyPr>
          <a:lstStyle/>
          <a:p>
            <a:pPr lvl="0" hangingPunct="0"/>
            <a:r>
              <a:rPr lang="en-GB" dirty="0"/>
              <a:t>On Define measurement requirements for NR inter-frequency and LTE inter-RAT EMR carriers:</a:t>
            </a:r>
          </a:p>
          <a:p>
            <a:pPr lvl="1" hangingPunct="0"/>
            <a:r>
              <a:rPr lang="en-GB" sz="2600" dirty="0"/>
              <a:t>Cell detection, measurement period and accuracy of cell re-selection for NR inter-RAT measurements for EMR measurements for non-overlapping carriers</a:t>
            </a:r>
          </a:p>
          <a:p>
            <a:pPr lvl="1" hangingPunct="0"/>
            <a:r>
              <a:rPr lang="en-GB" sz="2600" dirty="0"/>
              <a:t>The UE beam-level measurement capability requirements for EMR:</a:t>
            </a:r>
            <a:endParaRPr lang="en-GB" sz="1800" dirty="0"/>
          </a:p>
          <a:p>
            <a:pPr lvl="2" hangingPunct="0"/>
            <a:r>
              <a:rPr lang="en-GB" sz="2200" dirty="0"/>
              <a:t>option 1: same as the number of beams in the existing inter-frequency requirements for RRC_CONNECTED state.</a:t>
            </a:r>
            <a:endParaRPr lang="en-GB" sz="1500" dirty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0627563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2399C1-8681-46D3-9FC2-8B6EC9E6AF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2074"/>
          </a:xfrm>
        </p:spPr>
        <p:txBody>
          <a:bodyPr>
            <a:normAutofit/>
          </a:bodyPr>
          <a:lstStyle/>
          <a:p>
            <a:r>
              <a:rPr lang="en-US" sz="2800" b="1" dirty="0"/>
              <a:t>WF for LTE EMR Rel-16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9A83DC4-D7EB-45C5-9EF7-6235A385DFF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980728"/>
            <a:ext cx="8229600" cy="5145435"/>
          </a:xfrm>
        </p:spPr>
        <p:txBody>
          <a:bodyPr>
            <a:normAutofit fontScale="62500" lnSpcReduction="20000"/>
          </a:bodyPr>
          <a:lstStyle/>
          <a:p>
            <a:r>
              <a:rPr lang="en-GB" dirty="0"/>
              <a:t>Number of NR Inter-RAT carriers:</a:t>
            </a:r>
          </a:p>
          <a:p>
            <a:pPr lvl="2"/>
            <a:r>
              <a:rPr lang="en-GB" dirty="0"/>
              <a:t>Option 1:</a:t>
            </a:r>
          </a:p>
          <a:p>
            <a:pPr lvl="3"/>
            <a:r>
              <a:rPr lang="en-GB" dirty="0"/>
              <a:t>Define number of NR inter-RAT EMR carriers to measure:</a:t>
            </a:r>
          </a:p>
          <a:p>
            <a:pPr lvl="4"/>
            <a:r>
              <a:rPr lang="en-GB" dirty="0"/>
              <a:t>option 1: 8 </a:t>
            </a:r>
          </a:p>
          <a:p>
            <a:pPr lvl="4"/>
            <a:r>
              <a:rPr lang="en-GB" dirty="0"/>
              <a:t>option 3: 1 </a:t>
            </a:r>
          </a:p>
          <a:p>
            <a:pPr lvl="4"/>
            <a:r>
              <a:rPr lang="en-GB" dirty="0"/>
              <a:t>option 2: 2</a:t>
            </a:r>
          </a:p>
          <a:p>
            <a:pPr lvl="2"/>
            <a:r>
              <a:rPr lang="en-GB" dirty="0"/>
              <a:t>Option 2:</a:t>
            </a:r>
          </a:p>
          <a:p>
            <a:pPr lvl="3"/>
            <a:r>
              <a:rPr lang="en-GB" dirty="0"/>
              <a:t>The number of reported carriers of CRS based and/or SSB based measurement in LTE IDLE/INACTIVE mode (overlapping and non-overlapping carriers) should not extend the measurement capability defined in Rel-15</a:t>
            </a:r>
          </a:p>
          <a:p>
            <a:pPr lvl="3"/>
            <a:r>
              <a:rPr lang="en-GB" dirty="0"/>
              <a:t>In LTE IDLE/INACTIVE mode DC and CA measurement, UE at least shall be able to measure N=3 carriers for EMR when UE is in cell </a:t>
            </a:r>
            <a:r>
              <a:rPr lang="en-GB" dirty="0" err="1"/>
              <a:t>center</a:t>
            </a:r>
            <a:r>
              <a:rPr lang="en-GB" dirty="0"/>
              <a:t> and UE at least shall be able to measure N=1 carriers for EMR when UE is not in cell </a:t>
            </a:r>
            <a:r>
              <a:rPr lang="en-GB" dirty="0" err="1"/>
              <a:t>center</a:t>
            </a:r>
            <a:endParaRPr lang="en-GB" dirty="0"/>
          </a:p>
          <a:p>
            <a:pPr lvl="3"/>
            <a:r>
              <a:rPr lang="en-GB" dirty="0"/>
              <a:t>Total number of overlapping + non-overlapping EMR carriers N (including LTE inter-frequency+ NR inter-RAT) </a:t>
            </a:r>
          </a:p>
          <a:p>
            <a:pPr lvl="4"/>
            <a:r>
              <a:rPr lang="en-GB" dirty="0"/>
              <a:t>N= 3, when UE is in cell </a:t>
            </a:r>
            <a:r>
              <a:rPr lang="en-GB" dirty="0" err="1"/>
              <a:t>center</a:t>
            </a:r>
            <a:endParaRPr lang="en-GB" dirty="0"/>
          </a:p>
          <a:p>
            <a:pPr lvl="4"/>
            <a:r>
              <a:rPr lang="en-GB" dirty="0"/>
              <a:t>N= 1, when UE is not in cell </a:t>
            </a:r>
            <a:r>
              <a:rPr lang="en-GB" dirty="0" err="1"/>
              <a:t>center</a:t>
            </a:r>
            <a:endParaRPr lang="en-GB" dirty="0"/>
          </a:p>
          <a:p>
            <a:pPr lvl="4" hangingPunct="0"/>
            <a:r>
              <a:rPr lang="en-GB" dirty="0"/>
              <a:t>When </a:t>
            </a:r>
            <a:r>
              <a:rPr lang="en-GB" dirty="0" err="1"/>
              <a:t>Srxlev</a:t>
            </a:r>
            <a:r>
              <a:rPr lang="en-GB" dirty="0"/>
              <a:t> &gt; </a:t>
            </a:r>
            <a:r>
              <a:rPr lang="en-GB" dirty="0" err="1"/>
              <a:t>SnonIntraSearchP</a:t>
            </a:r>
            <a:r>
              <a:rPr lang="en-GB" dirty="0"/>
              <a:t> and </a:t>
            </a:r>
            <a:r>
              <a:rPr lang="en-GB" dirty="0" err="1"/>
              <a:t>Squal</a:t>
            </a:r>
            <a:r>
              <a:rPr lang="en-GB" dirty="0"/>
              <a:t> &gt; </a:t>
            </a:r>
            <a:r>
              <a:rPr lang="en-GB" dirty="0" err="1"/>
              <a:t>SnonIntraSearchQ</a:t>
            </a:r>
            <a:r>
              <a:rPr lang="en-GB" dirty="0"/>
              <a:t>, UE measure N = X+Y carriers (total number of overlapping + non-overlapping EMR carriers N, including NR inter-frequency+ LTE inter-RAT)</a:t>
            </a:r>
          </a:p>
          <a:p>
            <a:pPr lvl="4" hangingPunct="0"/>
            <a:r>
              <a:rPr lang="en-GB" dirty="0"/>
              <a:t>When </a:t>
            </a:r>
            <a:r>
              <a:rPr lang="en-GB" dirty="0" err="1"/>
              <a:t>Srxlev</a:t>
            </a:r>
            <a:r>
              <a:rPr lang="en-GB" dirty="0"/>
              <a:t> ≤ </a:t>
            </a:r>
            <a:r>
              <a:rPr lang="en-GB" dirty="0" err="1"/>
              <a:t>SnonIntraSearchP</a:t>
            </a:r>
            <a:r>
              <a:rPr lang="en-GB" dirty="0"/>
              <a:t> or </a:t>
            </a:r>
            <a:r>
              <a:rPr lang="en-GB" dirty="0" err="1"/>
              <a:t>Squal</a:t>
            </a:r>
            <a:r>
              <a:rPr lang="en-GB" dirty="0"/>
              <a:t> ≤ </a:t>
            </a:r>
            <a:r>
              <a:rPr lang="en-GB" dirty="0" err="1"/>
              <a:t>SnonIntraSearchQ</a:t>
            </a:r>
            <a:r>
              <a:rPr lang="en-GB" dirty="0"/>
              <a:t>, UE measure N = X carriers (total number of overlapping + non-overlapping EMR carriers N, including NR inter-frequency+ LTE inter-RAT) </a:t>
            </a:r>
          </a:p>
          <a:p>
            <a:pPr lvl="4" hangingPunct="0"/>
            <a:r>
              <a:rPr lang="en-GB" dirty="0"/>
              <a:t>Where Y&gt;0.</a:t>
            </a:r>
          </a:p>
          <a:p>
            <a:pPr lvl="2" hangingPunct="0"/>
            <a:r>
              <a:rPr lang="en-GB" dirty="0"/>
              <a:t>Others not precluded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6108070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2399C1-8681-46D3-9FC2-8B6EC9E6AF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2074"/>
          </a:xfrm>
        </p:spPr>
        <p:txBody>
          <a:bodyPr>
            <a:normAutofit/>
          </a:bodyPr>
          <a:lstStyle/>
          <a:p>
            <a:r>
              <a:rPr lang="en-US" sz="2800" b="1" dirty="0"/>
              <a:t>WF for LTE EMR Rel-16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9A83DC4-D7EB-45C5-9EF7-6235A385DFF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980728"/>
            <a:ext cx="8229600" cy="5145435"/>
          </a:xfrm>
        </p:spPr>
        <p:txBody>
          <a:bodyPr>
            <a:normAutofit/>
          </a:bodyPr>
          <a:lstStyle/>
          <a:p>
            <a:r>
              <a:rPr lang="en-GB" dirty="0"/>
              <a:t>Cell detected status</a:t>
            </a:r>
          </a:p>
          <a:p>
            <a:pPr lvl="1"/>
            <a:r>
              <a:rPr lang="en-GB" dirty="0"/>
              <a:t>discussed further:</a:t>
            </a:r>
          </a:p>
          <a:p>
            <a:pPr lvl="2" hangingPunct="0"/>
            <a:r>
              <a:rPr lang="en-GB" dirty="0"/>
              <a:t>The detected cell remains detectable in terms of signal quality</a:t>
            </a:r>
          </a:p>
          <a:p>
            <a:pPr lvl="2" hangingPunct="0"/>
            <a:r>
              <a:rPr lang="en-GB" dirty="0"/>
              <a:t>The detected SSBs of a cell remains detectable in terms of signal quality</a:t>
            </a:r>
          </a:p>
          <a:p>
            <a:pPr lvl="2" hangingPunct="0"/>
            <a:r>
              <a:rPr lang="en-GB" dirty="0"/>
              <a:t>T331 status – specifically </a:t>
            </a:r>
            <a:r>
              <a:rPr lang="en-US" dirty="0"/>
              <a:t>and “</a:t>
            </a:r>
            <a:r>
              <a:rPr lang="en-US" b="1" dirty="0"/>
              <a:t>timer is not expired</a:t>
            </a:r>
            <a:r>
              <a:rPr lang="en-US" dirty="0"/>
              <a:t>”</a:t>
            </a:r>
            <a:endParaRPr lang="en-GB" dirty="0"/>
          </a:p>
          <a:p>
            <a:pPr lvl="1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4050581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D3C851-BF0E-4AFD-801D-DAFBF1E798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/>
          <a:lstStyle/>
          <a:p>
            <a:r>
              <a:rPr lang="fi-FI" dirty="0" err="1"/>
              <a:t>Background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0C2F1FE-C2DE-4CFF-9D9E-C4EB749B54D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4929411"/>
          </a:xfrm>
        </p:spPr>
        <p:txBody>
          <a:bodyPr>
            <a:normAutofit fontScale="92500" lnSpcReduction="20000"/>
          </a:bodyPr>
          <a:lstStyle/>
          <a:p>
            <a:r>
              <a:rPr lang="fi-FI" dirty="0" err="1"/>
              <a:t>During</a:t>
            </a:r>
            <a:r>
              <a:rPr lang="fi-FI" dirty="0"/>
              <a:t> </a:t>
            </a:r>
            <a:r>
              <a:rPr lang="fi-FI" dirty="0" err="1"/>
              <a:t>the</a:t>
            </a:r>
            <a:r>
              <a:rPr lang="fi-FI" dirty="0"/>
              <a:t> RAN4#94-e-bis E-</a:t>
            </a:r>
            <a:r>
              <a:rPr lang="fi-FI" dirty="0" err="1"/>
              <a:t>meeting</a:t>
            </a:r>
            <a:r>
              <a:rPr lang="fi-FI" dirty="0"/>
              <a:t> </a:t>
            </a:r>
            <a:r>
              <a:rPr lang="fi-FI" dirty="0" err="1"/>
              <a:t>the</a:t>
            </a:r>
            <a:r>
              <a:rPr lang="fi-FI" dirty="0"/>
              <a:t> </a:t>
            </a:r>
            <a:r>
              <a:rPr lang="fi-FI" dirty="0" err="1"/>
              <a:t>dicussion</a:t>
            </a:r>
            <a:r>
              <a:rPr lang="fi-FI" dirty="0"/>
              <a:t> </a:t>
            </a:r>
            <a:r>
              <a:rPr lang="fi-FI" dirty="0" err="1"/>
              <a:t>related</a:t>
            </a:r>
            <a:r>
              <a:rPr lang="fi-FI" dirty="0"/>
              <a:t> to </a:t>
            </a:r>
            <a:r>
              <a:rPr lang="en-GB" dirty="0"/>
              <a:t>Multi-RAT Dual-Connectivity and Carrier Aggregation enhancements [</a:t>
            </a:r>
            <a:r>
              <a:rPr lang="en-GB" dirty="0" err="1"/>
              <a:t>LTE_NR_DC_CA_enh</a:t>
            </a:r>
            <a:r>
              <a:rPr lang="en-GB" dirty="0"/>
              <a:t>] continued</a:t>
            </a:r>
            <a:r>
              <a:rPr lang="fi-FI" dirty="0"/>
              <a:t>.</a:t>
            </a:r>
          </a:p>
          <a:p>
            <a:r>
              <a:rPr lang="fi-FI" dirty="0" err="1"/>
              <a:t>Summary</a:t>
            </a:r>
            <a:r>
              <a:rPr lang="fi-FI" dirty="0"/>
              <a:t> of </a:t>
            </a:r>
            <a:r>
              <a:rPr lang="fi-FI" dirty="0" err="1"/>
              <a:t>the</a:t>
            </a:r>
            <a:r>
              <a:rPr lang="fi-FI" dirty="0"/>
              <a:t> </a:t>
            </a:r>
            <a:r>
              <a:rPr lang="fi-FI" dirty="0" err="1"/>
              <a:t>round</a:t>
            </a:r>
            <a:r>
              <a:rPr lang="fi-FI" dirty="0"/>
              <a:t> 1 </a:t>
            </a:r>
            <a:r>
              <a:rPr lang="fi-FI" dirty="0" err="1"/>
              <a:t>discussion</a:t>
            </a:r>
            <a:r>
              <a:rPr lang="fi-FI" dirty="0"/>
              <a:t> is </a:t>
            </a:r>
            <a:r>
              <a:rPr lang="fi-FI" dirty="0" err="1"/>
              <a:t>captured</a:t>
            </a:r>
            <a:r>
              <a:rPr lang="fi-FI" dirty="0"/>
              <a:t> in R4-2005244.</a:t>
            </a:r>
          </a:p>
          <a:p>
            <a:r>
              <a:rPr lang="fi-FI" dirty="0" err="1"/>
              <a:t>Based</a:t>
            </a:r>
            <a:r>
              <a:rPr lang="fi-FI" dirty="0"/>
              <a:t> on </a:t>
            </a:r>
            <a:r>
              <a:rPr lang="fi-FI" dirty="0" err="1"/>
              <a:t>this</a:t>
            </a:r>
            <a:r>
              <a:rPr lang="fi-FI" dirty="0"/>
              <a:t> </a:t>
            </a:r>
            <a:r>
              <a:rPr lang="fi-FI" dirty="0" err="1"/>
              <a:t>summary</a:t>
            </a:r>
            <a:r>
              <a:rPr lang="fi-FI" dirty="0"/>
              <a:t> and </a:t>
            </a:r>
            <a:r>
              <a:rPr lang="fi-FI" dirty="0" err="1"/>
              <a:t>round</a:t>
            </a:r>
            <a:r>
              <a:rPr lang="fi-FI" dirty="0"/>
              <a:t> 2 </a:t>
            </a:r>
            <a:r>
              <a:rPr lang="fi-FI" dirty="0" err="1"/>
              <a:t>discussions</a:t>
            </a:r>
            <a:r>
              <a:rPr lang="fi-FI" dirty="0"/>
              <a:t> (R4-2005396) a </a:t>
            </a:r>
            <a:r>
              <a:rPr lang="fi-FI" dirty="0" err="1"/>
              <a:t>number</a:t>
            </a:r>
            <a:r>
              <a:rPr lang="fi-FI" dirty="0"/>
              <a:t> of </a:t>
            </a:r>
            <a:r>
              <a:rPr lang="fi-FI" dirty="0" err="1"/>
              <a:t>agreements</a:t>
            </a:r>
            <a:r>
              <a:rPr lang="fi-FI" dirty="0"/>
              <a:t> </a:t>
            </a:r>
            <a:r>
              <a:rPr lang="fi-FI" dirty="0" err="1"/>
              <a:t>were</a:t>
            </a:r>
            <a:r>
              <a:rPr lang="fi-FI" dirty="0"/>
              <a:t> </a:t>
            </a:r>
            <a:r>
              <a:rPr lang="fi-FI" dirty="0" err="1"/>
              <a:t>reached</a:t>
            </a:r>
            <a:r>
              <a:rPr lang="fi-FI" dirty="0"/>
              <a:t> </a:t>
            </a:r>
            <a:r>
              <a:rPr lang="fi-FI" dirty="0" err="1"/>
              <a:t>which</a:t>
            </a:r>
            <a:r>
              <a:rPr lang="fi-FI" dirty="0"/>
              <a:t> </a:t>
            </a:r>
            <a:r>
              <a:rPr lang="fi-FI" dirty="0" err="1"/>
              <a:t>are</a:t>
            </a:r>
            <a:r>
              <a:rPr lang="fi-FI" dirty="0"/>
              <a:t> </a:t>
            </a:r>
            <a:r>
              <a:rPr lang="fi-FI" dirty="0" err="1"/>
              <a:t>captured</a:t>
            </a:r>
            <a:r>
              <a:rPr lang="fi-FI" dirty="0"/>
              <a:t> in </a:t>
            </a:r>
            <a:r>
              <a:rPr lang="fi-FI" dirty="0" err="1"/>
              <a:t>this</a:t>
            </a:r>
            <a:r>
              <a:rPr lang="fi-FI" dirty="0"/>
              <a:t> WF</a:t>
            </a:r>
          </a:p>
          <a:p>
            <a:r>
              <a:rPr lang="fi-FI" dirty="0" err="1"/>
              <a:t>Additionally</a:t>
            </a:r>
            <a:r>
              <a:rPr lang="fi-FI" dirty="0"/>
              <a:t> a </a:t>
            </a:r>
            <a:r>
              <a:rPr lang="fi-FI" dirty="0" err="1"/>
              <a:t>number</a:t>
            </a:r>
            <a:r>
              <a:rPr lang="fi-FI" dirty="0"/>
              <a:t> of open </a:t>
            </a:r>
            <a:r>
              <a:rPr lang="fi-FI" dirty="0" err="1"/>
              <a:t>issue</a:t>
            </a:r>
            <a:r>
              <a:rPr lang="fi-FI" dirty="0"/>
              <a:t> for </a:t>
            </a:r>
            <a:r>
              <a:rPr lang="fi-FI" dirty="0" err="1"/>
              <a:t>further</a:t>
            </a:r>
            <a:r>
              <a:rPr lang="fi-FI" dirty="0"/>
              <a:t> </a:t>
            </a:r>
            <a:r>
              <a:rPr lang="fi-FI" dirty="0" err="1"/>
              <a:t>discussion</a:t>
            </a:r>
            <a:r>
              <a:rPr lang="fi-FI" dirty="0"/>
              <a:t> </a:t>
            </a:r>
            <a:r>
              <a:rPr lang="fi-FI" dirty="0" err="1"/>
              <a:t>were</a:t>
            </a:r>
            <a:r>
              <a:rPr lang="fi-FI" dirty="0"/>
              <a:t> </a:t>
            </a:r>
            <a:r>
              <a:rPr lang="fi-FI" dirty="0" err="1"/>
              <a:t>identified</a:t>
            </a:r>
            <a:r>
              <a:rPr lang="fi-FI" dirty="0"/>
              <a:t> and </a:t>
            </a:r>
            <a:r>
              <a:rPr lang="fi-FI" dirty="0" err="1"/>
              <a:t>listed</a:t>
            </a:r>
            <a:r>
              <a:rPr lang="fi-FI" dirty="0"/>
              <a:t>. </a:t>
            </a:r>
            <a:r>
              <a:rPr lang="fi-FI" dirty="0" err="1"/>
              <a:t>These</a:t>
            </a:r>
            <a:r>
              <a:rPr lang="fi-FI" dirty="0"/>
              <a:t> </a:t>
            </a:r>
            <a:r>
              <a:rPr lang="fi-FI" dirty="0" err="1"/>
              <a:t>are</a:t>
            </a:r>
            <a:r>
              <a:rPr lang="fi-FI" dirty="0"/>
              <a:t> </a:t>
            </a:r>
            <a:r>
              <a:rPr lang="fi-FI" dirty="0" err="1"/>
              <a:t>listed</a:t>
            </a:r>
            <a:r>
              <a:rPr lang="fi-FI" dirty="0"/>
              <a:t> in </a:t>
            </a:r>
            <a:r>
              <a:rPr lang="fi-FI" dirty="0" err="1"/>
              <a:t>this</a:t>
            </a:r>
            <a:r>
              <a:rPr lang="fi-FI" dirty="0"/>
              <a:t> WF.</a:t>
            </a:r>
          </a:p>
        </p:txBody>
      </p:sp>
    </p:spTree>
    <p:extLst>
      <p:ext uri="{BB962C8B-B14F-4D97-AF65-F5344CB8AC3E}">
        <p14:creationId xmlns:p14="http://schemas.microsoft.com/office/powerpoint/2010/main" val="4974466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67265"/>
            <a:ext cx="8892480" cy="1143000"/>
          </a:xfrm>
        </p:spPr>
        <p:txBody>
          <a:bodyPr>
            <a:noAutofit/>
          </a:bodyPr>
          <a:lstStyle/>
          <a:p>
            <a:r>
              <a:rPr lang="en-US" sz="2800" b="1" dirty="0"/>
              <a:t>Agreements for NR EMR</a:t>
            </a:r>
          </a:p>
        </p:txBody>
      </p:sp>
      <p:sp>
        <p:nvSpPr>
          <p:cNvPr id="15" name="Rectangle 14"/>
          <p:cNvSpPr/>
          <p:nvPr/>
        </p:nvSpPr>
        <p:spPr>
          <a:xfrm>
            <a:off x="143508" y="948655"/>
            <a:ext cx="8856984" cy="2369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 fontAlgn="base" hangingPunct="0">
              <a:spcBef>
                <a:spcPct val="0"/>
              </a:spcBef>
              <a:spcAft>
                <a:spcPct val="0"/>
              </a:spcAft>
              <a:buFont typeface="+mj-lt"/>
              <a:buAutoNum type="arabicPeriod"/>
            </a:pPr>
            <a:r>
              <a:rPr lang="en-GB" sz="2800" dirty="0"/>
              <a:t>Actively measured condition (sub-topic 1-1)</a:t>
            </a:r>
          </a:p>
          <a:p>
            <a:pPr marL="971550" lvl="1" indent="-514350" fontAlgn="base" hangingPunct="0">
              <a:spcBef>
                <a:spcPct val="0"/>
              </a:spcBef>
              <a:spcAft>
                <a:spcPct val="0"/>
              </a:spcAft>
              <a:buFont typeface="+mj-lt"/>
              <a:buAutoNum type="arabicPeriod"/>
            </a:pPr>
            <a:r>
              <a:rPr lang="en-GB" sz="2400" dirty="0"/>
              <a:t>At least following conditions apply for an actively measured EMR carrier:</a:t>
            </a:r>
          </a:p>
          <a:p>
            <a:pPr marL="1428750" lvl="2" indent="-51435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GB" sz="2400" dirty="0"/>
              <a:t>T331 timer is running.</a:t>
            </a:r>
          </a:p>
          <a:p>
            <a:pPr marL="1428750" lvl="2" indent="-51435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GB" sz="2400" dirty="0"/>
              <a:t>Serving cell is in the validity area.</a:t>
            </a:r>
          </a:p>
          <a:p>
            <a:pPr marL="1428750" lvl="2" indent="-51435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GB" sz="2400" dirty="0"/>
              <a:t>Serving cell support EMR.</a:t>
            </a:r>
          </a:p>
        </p:txBody>
      </p:sp>
    </p:spTree>
    <p:extLst>
      <p:ext uri="{BB962C8B-B14F-4D97-AF65-F5344CB8AC3E}">
        <p14:creationId xmlns:p14="http://schemas.microsoft.com/office/powerpoint/2010/main" val="365818090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2399C1-8681-46D3-9FC2-8B6EC9E6AF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2074"/>
          </a:xfrm>
        </p:spPr>
        <p:txBody>
          <a:bodyPr>
            <a:normAutofit/>
          </a:bodyPr>
          <a:lstStyle/>
          <a:p>
            <a:r>
              <a:rPr lang="en-US" sz="2800" b="1" dirty="0"/>
              <a:t>Agreements for NR EMR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9A83DC4-D7EB-45C5-9EF7-6235A385DFF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980728"/>
            <a:ext cx="8229600" cy="5145435"/>
          </a:xfrm>
        </p:spPr>
        <p:txBody>
          <a:bodyPr/>
          <a:lstStyle/>
          <a:p>
            <a:r>
              <a:rPr lang="en-GB" dirty="0"/>
              <a:t>Definition of overlapping and non-overlapping (sub-topic 1-2)</a:t>
            </a:r>
          </a:p>
          <a:p>
            <a:pPr lvl="2"/>
            <a:r>
              <a:rPr lang="en-GB" dirty="0"/>
              <a:t>An overlapping carrier is a carrier which the UE is actively measuring for EMR and mobility.</a:t>
            </a:r>
          </a:p>
          <a:p>
            <a:pPr lvl="2"/>
            <a:r>
              <a:rPr lang="en-GB" dirty="0"/>
              <a:t>A non-overlapping carrier is a carrier which the UE is actively measuring for EMR.</a:t>
            </a:r>
          </a:p>
          <a:p>
            <a:pPr lvl="1"/>
            <a:r>
              <a:rPr lang="en-GB" dirty="0"/>
              <a:t>Note: </a:t>
            </a:r>
            <a:r>
              <a:rPr lang="en-US" dirty="0"/>
              <a:t>overlapping and overlapping carrier relates to a carrier configured for EMR.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688301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2399C1-8681-46D3-9FC2-8B6EC9E6AF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2074"/>
          </a:xfrm>
        </p:spPr>
        <p:txBody>
          <a:bodyPr>
            <a:normAutofit/>
          </a:bodyPr>
          <a:lstStyle/>
          <a:p>
            <a:r>
              <a:rPr lang="en-US" sz="2800" b="1" dirty="0"/>
              <a:t>Agreements for NR EMR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9A83DC4-D7EB-45C5-9EF7-6235A385DFF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980728"/>
            <a:ext cx="8229600" cy="5145435"/>
          </a:xfrm>
        </p:spPr>
        <p:txBody>
          <a:bodyPr>
            <a:normAutofit/>
          </a:bodyPr>
          <a:lstStyle/>
          <a:p>
            <a:r>
              <a:rPr lang="en-GB" dirty="0"/>
              <a:t>Define measurement requirements for NR inter-frequency and LTE inter-RAT EMR carriers (sub-topic 1-3)</a:t>
            </a:r>
          </a:p>
          <a:p>
            <a:pPr lvl="1"/>
            <a:r>
              <a:rPr lang="en-GB" dirty="0"/>
              <a:t>All companies support the following principle with some additional modifications:</a:t>
            </a:r>
          </a:p>
          <a:p>
            <a:pPr lvl="2"/>
            <a:r>
              <a:rPr lang="en-GB" dirty="0"/>
              <a:t>NR inter-frequency EMR measurement requirements on an overlapping NR EMR carrier follow existing NR inter-frequency measurements.</a:t>
            </a:r>
          </a:p>
          <a:p>
            <a:pPr lvl="2"/>
            <a:r>
              <a:rPr lang="en-GB" dirty="0"/>
              <a:t>LTE inter-RAT EMR measurement requirements on an overlapping LTE EMR carrier follow existing LTE inter-RAT measurements.</a:t>
            </a:r>
          </a:p>
          <a:p>
            <a:pPr lvl="1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1264666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2399C1-8681-46D3-9FC2-8B6EC9E6AF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2074"/>
          </a:xfrm>
        </p:spPr>
        <p:txBody>
          <a:bodyPr>
            <a:normAutofit/>
          </a:bodyPr>
          <a:lstStyle/>
          <a:p>
            <a:r>
              <a:rPr lang="en-US" sz="2800" b="1" dirty="0"/>
              <a:t>Agreements for NR EMR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9A83DC4-D7EB-45C5-9EF7-6235A385DFF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980728"/>
            <a:ext cx="8229600" cy="5145435"/>
          </a:xfrm>
        </p:spPr>
        <p:txBody>
          <a:bodyPr>
            <a:normAutofit/>
          </a:bodyPr>
          <a:lstStyle/>
          <a:p>
            <a:r>
              <a:rPr lang="en-GB" dirty="0"/>
              <a:t>Defining the number of EMR carriers (sub-topic 1-4)</a:t>
            </a:r>
          </a:p>
          <a:p>
            <a:pPr lvl="1"/>
            <a:r>
              <a:rPr lang="en-US" dirty="0"/>
              <a:t>if N&gt;14:</a:t>
            </a:r>
            <a:endParaRPr lang="en-GB" dirty="0"/>
          </a:p>
          <a:p>
            <a:pPr lvl="2"/>
            <a:r>
              <a:rPr lang="en-US" dirty="0"/>
              <a:t>Option 1: no RAN4 requirements defined (UE implementation)</a:t>
            </a:r>
            <a:endParaRPr lang="en-GB" dirty="0"/>
          </a:p>
          <a:p>
            <a:pPr lvl="1"/>
            <a:r>
              <a:rPr lang="en-US" dirty="0"/>
              <a:t>Agreement:</a:t>
            </a:r>
            <a:endParaRPr lang="en-GB" dirty="0"/>
          </a:p>
          <a:p>
            <a:pPr lvl="2"/>
            <a:r>
              <a:rPr lang="en-US" dirty="0"/>
              <a:t>Total number of carriers that the UE needs to measure for cell reselection and EMR (overlapping or not overlapping), including NR and LTE carriers, cannot exceed Rel-15 UE capability (as defined in 38.133, section 4.2.2.1)</a:t>
            </a:r>
            <a:endParaRPr lang="en-GB" dirty="0"/>
          </a:p>
          <a:p>
            <a:pPr lvl="1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9353097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2399C1-8681-46D3-9FC2-8B6EC9E6AF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2074"/>
          </a:xfrm>
        </p:spPr>
        <p:txBody>
          <a:bodyPr>
            <a:normAutofit/>
          </a:bodyPr>
          <a:lstStyle/>
          <a:p>
            <a:r>
              <a:rPr lang="en-US" sz="2800" b="1" dirty="0"/>
              <a:t>Agreements for NR EMR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9A83DC4-D7EB-45C5-9EF7-6235A385DFF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980728"/>
            <a:ext cx="8229600" cy="5145435"/>
          </a:xfrm>
        </p:spPr>
        <p:txBody>
          <a:bodyPr/>
          <a:lstStyle/>
          <a:p>
            <a:r>
              <a:rPr lang="en-GB" dirty="0"/>
              <a:t>Conditions when UE is required to perform measurements for EMR (sub-topic 1-7)</a:t>
            </a:r>
          </a:p>
          <a:p>
            <a:pPr lvl="1"/>
            <a:r>
              <a:rPr lang="en-GB" dirty="0"/>
              <a:t>RAN4 at least defines UE EMR requirements for EMR carriers while T331 timer is active</a:t>
            </a:r>
          </a:p>
          <a:p>
            <a:pPr lvl="1"/>
            <a:r>
              <a:rPr lang="en-GB" dirty="0"/>
              <a:t>RAN4 not to define different or additional UE behaviour than what RAN2 has defined related to EMR measurement at cell change</a:t>
            </a:r>
          </a:p>
          <a:p>
            <a:pPr lvl="1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1602789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2399C1-8681-46D3-9FC2-8B6EC9E6AF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2074"/>
          </a:xfrm>
        </p:spPr>
        <p:txBody>
          <a:bodyPr>
            <a:normAutofit/>
          </a:bodyPr>
          <a:lstStyle/>
          <a:p>
            <a:r>
              <a:rPr lang="en-US" sz="2800" b="1" dirty="0"/>
              <a:t>Agreements for NR EMR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9A83DC4-D7EB-45C5-9EF7-6235A385DFF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980728"/>
            <a:ext cx="8229600" cy="5145435"/>
          </a:xfrm>
        </p:spPr>
        <p:txBody>
          <a:bodyPr>
            <a:normAutofit fontScale="85000" lnSpcReduction="10000"/>
          </a:bodyPr>
          <a:lstStyle/>
          <a:p>
            <a:r>
              <a:rPr lang="en-GB" dirty="0"/>
              <a:t>Cell detected status (sub-topic 1-5)</a:t>
            </a:r>
          </a:p>
          <a:p>
            <a:pPr lvl="0"/>
            <a:r>
              <a:rPr lang="en-US" dirty="0"/>
              <a:t>Define cell detected status based on LTE baseline and on:</a:t>
            </a:r>
            <a:endParaRPr lang="en-GB" dirty="0"/>
          </a:p>
          <a:p>
            <a:pPr lvl="1" fontAlgn="base" hangingPunct="0"/>
            <a:r>
              <a:rPr lang="en-US" dirty="0"/>
              <a:t>The detected cell is on the overlapping or non-overlapping carrier (as indicated by dedicated RRC </a:t>
            </a:r>
            <a:r>
              <a:rPr lang="en-US" dirty="0" err="1"/>
              <a:t>signalling</a:t>
            </a:r>
            <a:r>
              <a:rPr lang="en-US" dirty="0"/>
              <a:t> or SIB), and</a:t>
            </a:r>
            <a:endParaRPr lang="en-GB" dirty="0"/>
          </a:p>
          <a:p>
            <a:pPr lvl="1" fontAlgn="base" hangingPunct="0"/>
            <a:r>
              <a:rPr lang="en-US" dirty="0"/>
              <a:t>A T331 is provided during connection release, and </a:t>
            </a:r>
            <a:endParaRPr lang="en-GB" dirty="0"/>
          </a:p>
          <a:p>
            <a:pPr lvl="1"/>
            <a:r>
              <a:rPr lang="en-US" dirty="0"/>
              <a:t>The carrier frequency of the detected cell and the serving cell are among the supported band combination of the UE</a:t>
            </a:r>
            <a:endParaRPr lang="en-GB" dirty="0"/>
          </a:p>
          <a:p>
            <a:pPr marL="0" indent="0">
              <a:buNone/>
            </a:pPr>
            <a:r>
              <a:rPr lang="en-GB" sz="1900" dirty="0"/>
              <a:t>Note: last line (removed by Ericsson was already agreed in last meeting R4-2002334).</a:t>
            </a:r>
          </a:p>
          <a:p>
            <a:pPr lvl="1"/>
            <a:r>
              <a:rPr lang="en-GB" sz="2200" dirty="0"/>
              <a:t>Following was already agreed in RAN494e:</a:t>
            </a:r>
          </a:p>
          <a:p>
            <a:pPr lvl="2"/>
            <a:r>
              <a:rPr lang="en-GB" sz="1900" dirty="0"/>
              <a:t>RAN4 follow RAN2 and captures that the UE performs the idle measurement for the frequencies in configured frequency list only when the UE support CA or MR-DC between the frequency and the serving frequency</a:t>
            </a:r>
          </a:p>
          <a:p>
            <a:pPr lvl="2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2120936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2399C1-8681-46D3-9FC2-8B6EC9E6AF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2074"/>
          </a:xfrm>
        </p:spPr>
        <p:txBody>
          <a:bodyPr>
            <a:normAutofit/>
          </a:bodyPr>
          <a:lstStyle/>
          <a:p>
            <a:r>
              <a:rPr lang="en-US" sz="2800" b="1" dirty="0"/>
              <a:t>WF for NR EMR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9A83DC4-D7EB-45C5-9EF7-6235A385DFF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980728"/>
            <a:ext cx="8229600" cy="5145435"/>
          </a:xfrm>
        </p:spPr>
        <p:txBody>
          <a:bodyPr>
            <a:normAutofit fontScale="85000" lnSpcReduction="20000"/>
          </a:bodyPr>
          <a:lstStyle/>
          <a:p>
            <a:pPr marL="0" lvl="0" indent="0">
              <a:buNone/>
            </a:pPr>
            <a:r>
              <a:rPr lang="en-GB" dirty="0"/>
              <a:t>Companies are invited to provide input on measurement requirements for NR inter-frequency and LTE inter-RAT EMR carrier:</a:t>
            </a:r>
          </a:p>
          <a:p>
            <a:pPr lvl="1"/>
            <a:r>
              <a:rPr lang="en-GB" dirty="0"/>
              <a:t>Definition on UE measurement capability to support beam-level measurements for EMR.</a:t>
            </a:r>
          </a:p>
          <a:p>
            <a:pPr lvl="1"/>
            <a:r>
              <a:rPr lang="en-GB" dirty="0"/>
              <a:t>Detailed beam level measurement capability requirements:</a:t>
            </a:r>
          </a:p>
          <a:p>
            <a:pPr lvl="2"/>
            <a:r>
              <a:rPr lang="en-GB" dirty="0"/>
              <a:t>option 1: same as the number of beams in the existing inter-frequency requirements for RRC_CONNECTED state</a:t>
            </a:r>
          </a:p>
          <a:p>
            <a:pPr lvl="2"/>
            <a:r>
              <a:rPr lang="en-GB" dirty="0"/>
              <a:t>option 2: other?</a:t>
            </a:r>
          </a:p>
          <a:p>
            <a:pPr lvl="1"/>
            <a:r>
              <a:rPr lang="en-GB" dirty="0"/>
              <a:t>NR inter-frequency EMR measurement requirements on a non-overlapping carrier</a:t>
            </a:r>
          </a:p>
          <a:p>
            <a:pPr lvl="3"/>
            <a:r>
              <a:rPr lang="en-GB" dirty="0"/>
              <a:t>Consider FR1 and FR2 aspects</a:t>
            </a:r>
          </a:p>
          <a:p>
            <a:pPr lvl="2"/>
            <a:r>
              <a:rPr lang="en-GB" dirty="0"/>
              <a:t>LTE inter-RAT EMR measurement requirements on a non-overlapping carrier</a:t>
            </a:r>
          </a:p>
          <a:p>
            <a:pPr lvl="1"/>
            <a:r>
              <a:rPr lang="en-GB" dirty="0"/>
              <a:t>Measurement requirements for non-overlapping carriers. 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0924852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?mso-contentType ?>
<spe:Receivers xmlns:spe="http://schemas.microsoft.com/sharepoint/events"/>
</file>

<file path=customXml/item3.xml><?xml version="1.0" encoding="utf-8"?>
<?mso-contentType ?>
<SharedContentType xmlns="Microsoft.SharePoint.Taxonomy.ContentTypeSync" SourceId="34c87397-5fc1-491e-85e7-d6110dbe9cbd" ContentTypeId="0x0101" PreviousValue="false"/>
</file>

<file path=customXml/item4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779548D02695F479F904726726C80A8" ma:contentTypeVersion="13" ma:contentTypeDescription="Create a new document." ma:contentTypeScope="" ma:versionID="7e548c8cdd0357e06c534ca68441a5c4">
  <xsd:schema xmlns:xsd="http://www.w3.org/2001/XMLSchema" xmlns:xs="http://www.w3.org/2001/XMLSchema" xmlns:p="http://schemas.microsoft.com/office/2006/metadata/properties" xmlns:ns3="71c5aaf6-e6ce-465b-b873-5148d2a4c105" xmlns:ns4="55ae6c15-9962-46ae-a768-8deca3649a65" xmlns:ns5="28d22441-8343-43f8-ac6d-b59b0fa8fca6" targetNamespace="http://schemas.microsoft.com/office/2006/metadata/properties" ma:root="true" ma:fieldsID="54a6102fea36c9cdd893475d9dee3603" ns3:_="" ns4:_="" ns5:_="">
    <xsd:import namespace="71c5aaf6-e6ce-465b-b873-5148d2a4c105"/>
    <xsd:import namespace="55ae6c15-9962-46ae-a768-8deca3649a65"/>
    <xsd:import namespace="28d22441-8343-43f8-ac6d-b59b0fa8fca6"/>
    <xsd:element name="properties">
      <xsd:complexType>
        <xsd:sequence>
          <xsd:element name="documentManagement">
            <xsd:complexType>
              <xsd:all>
                <xsd:element ref="ns3:_dlc_DocId" minOccurs="0"/>
                <xsd:element ref="ns3:_dlc_DocIdUrl" minOccurs="0"/>
                <xsd:element ref="ns3:_dlc_DocIdPersistId" minOccurs="0"/>
                <xsd:element ref="ns3:HideFromDelve" minOccurs="0"/>
                <xsd:element ref="ns4:MediaServiceFastMetadata" minOccurs="0"/>
                <xsd:element ref="ns4:MediaServiceDateTaken" minOccurs="0"/>
                <xsd:element ref="ns4:MediaServiceMetadata" minOccurs="0"/>
                <xsd:element ref="ns4:MediaServiceAutoTags" minOccurs="0"/>
                <xsd:element ref="ns4:MediaServiceLocation" minOccurs="0"/>
                <xsd:element ref="ns5:SharedWithUsers" minOccurs="0"/>
                <xsd:element ref="ns5:SharedWithDetails" minOccurs="0"/>
                <xsd:element ref="ns5:SharingHintHash" minOccurs="0"/>
                <xsd:element ref="ns4:MediaServiceOCR" minOccurs="0"/>
                <xsd:element ref="ns4:MediaServiceGenerationTime" minOccurs="0"/>
                <xsd:element ref="ns4:MediaServiceEventHashCode" minOccurs="0"/>
                <xsd:element ref="ns4:MediaServiceAutoKeyPoints" minOccurs="0"/>
                <xsd:element ref="ns4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c5aaf6-e6ce-465b-b873-5148d2a4c105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HideFromDelve" ma:index="11" nillable="true" ma:displayName="HideFromDelve" ma:default="0" ma:internalName="HideFromDelve">
      <xsd:simpleType>
        <xsd:restriction base="dms:Boolea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5ae6c15-9962-46ae-a768-8deca3649a65" elementFormDefault="qualified">
    <xsd:import namespace="http://schemas.microsoft.com/office/2006/documentManagement/types"/>
    <xsd:import namespace="http://schemas.microsoft.com/office/infopath/2007/PartnerControls"/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Metadata" ma:index="14" nillable="true" ma:displayName="MediaServiceMetadata" ma:hidden="true" ma:internalName="MediaServiceMetadata" ma:readOnly="true">
      <xsd:simpleType>
        <xsd:restriction base="dms:Note"/>
      </xsd:simpleType>
    </xsd:element>
    <xsd:element name="MediaServiceAutoTags" ma:index="15" nillable="true" ma:displayName="MediaServiceAutoTags" ma:internalName="MediaServiceAutoTags" ma:readOnly="true">
      <xsd:simpleType>
        <xsd:restriction base="dms:Text"/>
      </xsd:simpleType>
    </xsd:element>
    <xsd:element name="MediaServiceLocation" ma:index="16" nillable="true" ma:displayName="MediaServiceLocation" ma:internalName="MediaServiceLocation" ma:readOnly="true">
      <xsd:simpleType>
        <xsd:restriction base="dms:Text"/>
      </xsd:simpleType>
    </xsd:element>
    <xsd:element name="MediaServiceOCR" ma:index="20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21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2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d22441-8343-43f8-ac6d-b59b0fa8fca6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9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5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HideFromDelve xmlns="71c5aaf6-e6ce-465b-b873-5148d2a4c105">false</HideFromDelve>
  </documentManagement>
</p:properties>
</file>

<file path=customXml/itemProps1.xml><?xml version="1.0" encoding="utf-8"?>
<ds:datastoreItem xmlns:ds="http://schemas.openxmlformats.org/officeDocument/2006/customXml" ds:itemID="{2E53020C-F51C-4AE6-9AC7-11BA99C912DE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95BECB53-CA80-4F23-A2DD-AF47BC92F85A}">
  <ds:schemaRefs>
    <ds:schemaRef ds:uri="http://schemas.microsoft.com/sharepoint/events"/>
  </ds:schemaRefs>
</ds:datastoreItem>
</file>

<file path=customXml/itemProps3.xml><?xml version="1.0" encoding="utf-8"?>
<ds:datastoreItem xmlns:ds="http://schemas.openxmlformats.org/officeDocument/2006/customXml" ds:itemID="{21B0778C-070E-4AED-A88F-7BB11CEF456A}">
  <ds:schemaRefs>
    <ds:schemaRef ds:uri="Microsoft.SharePoint.Taxonomy.ContentTypeSync"/>
  </ds:schemaRefs>
</ds:datastoreItem>
</file>

<file path=customXml/itemProps4.xml><?xml version="1.0" encoding="utf-8"?>
<ds:datastoreItem xmlns:ds="http://schemas.openxmlformats.org/officeDocument/2006/customXml" ds:itemID="{9FCD93B0-E260-4E3E-B6D5-C5CB908B765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c5aaf6-e6ce-465b-b873-5148d2a4c105"/>
    <ds:schemaRef ds:uri="55ae6c15-9962-46ae-a768-8deca3649a65"/>
    <ds:schemaRef ds:uri="28d22441-8343-43f8-ac6d-b59b0fa8fca6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5.xml><?xml version="1.0" encoding="utf-8"?>
<ds:datastoreItem xmlns:ds="http://schemas.openxmlformats.org/officeDocument/2006/customXml" ds:itemID="{FB55BE2B-8BAF-4366-B255-EC1438ECA831}">
  <ds:schemaRefs>
    <ds:schemaRef ds:uri="28d22441-8343-43f8-ac6d-b59b0fa8fca6"/>
    <ds:schemaRef ds:uri="http://purl.org/dc/elements/1.1/"/>
    <ds:schemaRef ds:uri="55ae6c15-9962-46ae-a768-8deca3649a65"/>
    <ds:schemaRef ds:uri="http://purl.org/dc/terms/"/>
    <ds:schemaRef ds:uri="http://schemas.microsoft.com/office/2006/metadata/properties"/>
    <ds:schemaRef ds:uri="http://schemas.microsoft.com/office/infopath/2007/PartnerControls"/>
    <ds:schemaRef ds:uri="http://schemas.microsoft.com/office/2006/documentManagement/types"/>
    <ds:schemaRef ds:uri="http://schemas.openxmlformats.org/package/2006/metadata/core-properties"/>
    <ds:schemaRef ds:uri="71c5aaf6-e6ce-465b-b873-5148d2a4c105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12425</TotalTime>
  <Words>1258</Words>
  <Application>Microsoft Office PowerPoint</Application>
  <PresentationFormat>On-screen Show (4:3)</PresentationFormat>
  <Paragraphs>113</Paragraphs>
  <Slides>17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0" baseType="lpstr">
      <vt:lpstr>Arial</vt:lpstr>
      <vt:lpstr>Calibri</vt:lpstr>
      <vt:lpstr>Office テーマ</vt:lpstr>
      <vt:lpstr>WF on MR-DC RRM requirements</vt:lpstr>
      <vt:lpstr>Background</vt:lpstr>
      <vt:lpstr>Agreements for NR EMR</vt:lpstr>
      <vt:lpstr>Agreements for NR EMR</vt:lpstr>
      <vt:lpstr>Agreements for NR EMR</vt:lpstr>
      <vt:lpstr>Agreements for NR EMR</vt:lpstr>
      <vt:lpstr>Agreements for NR EMR</vt:lpstr>
      <vt:lpstr>Agreements for NR EMR</vt:lpstr>
      <vt:lpstr>WF for NR EMR</vt:lpstr>
      <vt:lpstr>WF for NR EMR</vt:lpstr>
      <vt:lpstr>WF for NR EMR</vt:lpstr>
      <vt:lpstr>WF for NR EMR</vt:lpstr>
      <vt:lpstr>WF for NR EMR</vt:lpstr>
      <vt:lpstr>Agreements LTE EMR Rel-16</vt:lpstr>
      <vt:lpstr>WF for LTE EMR Rel-16</vt:lpstr>
      <vt:lpstr>WF for LTE EMR Rel-16</vt:lpstr>
      <vt:lpstr>WF for LTE EMR Rel-16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NR spectra related work</dc:title>
  <dc:creator>vgheorgh@qti.qualcomm.com</dc:creator>
  <cp:keywords>CTPClassification=CTP_PUBLIC:VisualMarkings=, CTPClassification=CTP_NT</cp:keywords>
  <cp:lastModifiedBy>Moderator (Nokia)</cp:lastModifiedBy>
  <cp:revision>503</cp:revision>
  <dcterms:created xsi:type="dcterms:W3CDTF">2017-01-18T16:32:26Z</dcterms:created>
  <dcterms:modified xsi:type="dcterms:W3CDTF">2020-04-30T15:40:00Z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TitusGUID">
    <vt:lpwstr>2a613ce1-eaed-499c-a840-7a746a79a7b4</vt:lpwstr>
  </property>
  <property fmtid="{D5CDD505-2E9C-101B-9397-08002B2CF9AE}" pid="4" name="CTP_TimeStamp">
    <vt:lpwstr>2019-11-22 16:14:32Z</vt:lpwstr>
  </property>
  <property fmtid="{D5CDD505-2E9C-101B-9397-08002B2CF9AE}" pid="5" name="CTP_BU">
    <vt:lpwstr>NA</vt:lpwstr>
  </property>
  <property fmtid="{D5CDD505-2E9C-101B-9397-08002B2CF9AE}" pid="6" name="CTP_IDSID">
    <vt:lpwstr>NA</vt:lpwstr>
  </property>
  <property fmtid="{D5CDD505-2E9C-101B-9397-08002B2CF9AE}" pid="7" name="CTP_WWID">
    <vt:lpwstr>NA</vt:lpwstr>
  </property>
  <property fmtid="{D5CDD505-2E9C-101B-9397-08002B2CF9AE}" pid="8" name="CTPClassification">
    <vt:lpwstr>CTP_NT</vt:lpwstr>
  </property>
  <property fmtid="{D5CDD505-2E9C-101B-9397-08002B2CF9AE}" pid="9" name="ContentTypeId">
    <vt:lpwstr>0x0101002779548D02695F479F904726726C80A8</vt:lpwstr>
  </property>
</Properties>
</file>