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2" r:id="rId6"/>
    <p:sldId id="269" r:id="rId7"/>
    <p:sldId id="271" r:id="rId8"/>
    <p:sldId id="263" r:id="rId9"/>
    <p:sldId id="268" r:id="rId10"/>
    <p:sldId id="259" r:id="rId11"/>
    <p:sldId id="274" r:id="rId12"/>
    <p:sldId id="265" r:id="rId13"/>
    <p:sldId id="267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94660"/>
  </p:normalViewPr>
  <p:slideViewPr>
    <p:cSldViewPr snapToGrid="0">
      <p:cViewPr varScale="1">
        <p:scale>
          <a:sx n="80" d="100"/>
          <a:sy n="80" d="100"/>
        </p:scale>
        <p:origin x="725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309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1633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711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977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470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286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217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9234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982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1347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441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F458E2-F610-4667-A12C-24A78E7740AE}" type="datetimeFigureOut">
              <a:rPr lang="zh-CN" altLang="en-US" smtClean="0"/>
              <a:t>2020/4/30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816412-4E42-48D9-9C70-6F8849EC1D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698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WF on MPE enhancements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 anchor="ctr"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OPPO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0723" y="313487"/>
            <a:ext cx="114023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2400" b="1" dirty="0">
                <a:latin typeface="Arial" panose="020B0604020202020204" pitchFamily="34" charset="0"/>
              </a:rPr>
              <a:t>3GPP TSG-RAN WG4 Meeting #94-e</a:t>
            </a:r>
            <a:r>
              <a:rPr lang="en-US" altLang="zh-CN" sz="2400" b="1" dirty="0">
                <a:latin typeface="Arial" panose="020B0604020202020204" pitchFamily="34" charset="0"/>
              </a:rPr>
              <a:t>-</a:t>
            </a:r>
            <a:r>
              <a:rPr lang="en-US" altLang="zh-CN" sz="2400" b="1" dirty="0" err="1">
                <a:latin typeface="Arial" panose="020B0604020202020204" pitchFamily="34" charset="0"/>
              </a:rPr>
              <a:t>bis</a:t>
            </a:r>
            <a:r>
              <a:rPr lang="en-GB" altLang="zh-CN" sz="2400" b="1" dirty="0">
                <a:latin typeface="Arial" panose="020B0604020202020204" pitchFamily="34" charset="0"/>
              </a:rPr>
              <a:t>	                         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r>
              <a:rPr lang="en-GB" altLang="zh-CN" sz="2400" b="1" dirty="0" smtClean="0">
                <a:latin typeface="Arial" panose="020B0604020202020204" pitchFamily="34" charset="0"/>
              </a:rPr>
              <a:t>R4-2005734 Electronic </a:t>
            </a:r>
            <a:r>
              <a:rPr lang="en-GB" altLang="zh-CN" sz="2400" b="1" dirty="0">
                <a:latin typeface="Arial" panose="020B0604020202020204" pitchFamily="34" charset="0"/>
              </a:rPr>
              <a:t>Meeting</a:t>
            </a:r>
            <a:r>
              <a:rPr lang="en-GB" altLang="zh-CN" sz="2400" b="1" dirty="0">
                <a:latin typeface="Arial" panose="020B0604020202020204" pitchFamily="34" charset="0"/>
                <a:ea typeface="MS Mincho" panose="02020609040205080304" pitchFamily="49" charset="-128"/>
              </a:rPr>
              <a:t>, </a:t>
            </a:r>
            <a:r>
              <a:rPr lang="en-GB" altLang="zh-CN" sz="2400" b="1" dirty="0">
                <a:latin typeface="Arial" panose="020B0604020202020204" pitchFamily="34" charset="0"/>
              </a:rPr>
              <a:t>20 – 30 Apr., 2020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4817320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UE behavior after the network change (reduction) of the scheduled UL duty cycle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b="1" dirty="0">
                <a:solidFill>
                  <a:srgbClr val="0070C0"/>
                </a:solidFill>
                <a:latin typeface="Calibri" panose="020F0502020204030204" pitchFamily="34" charset="0"/>
              </a:rPr>
              <a:t>It is agreed UE behavior when NW reduces the UL duty cycle scheduling will not be introduced in spec.</a:t>
            </a:r>
          </a:p>
        </p:txBody>
      </p:sp>
    </p:spTree>
    <p:extLst>
      <p:ext uri="{BB962C8B-B14F-4D97-AF65-F5344CB8AC3E}">
        <p14:creationId xmlns:p14="http://schemas.microsoft.com/office/powerpoint/2010/main" val="27379546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22525"/>
            <a:ext cx="10515600" cy="1325563"/>
          </a:xfrm>
        </p:spPr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PMPR reporting: values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199" y="1583025"/>
            <a:ext cx="10428215" cy="4928986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altLang="zh-CN" sz="2400" dirty="0">
                <a:latin typeface="Calibri" panose="020F0502020204030204" pitchFamily="34" charset="0"/>
              </a:rPr>
              <a:t>Seven options have been provided in this meeting and merged into two options after 1</a:t>
            </a:r>
            <a:r>
              <a:rPr lang="en-US" altLang="zh-CN" sz="2400" baseline="30000" dirty="0">
                <a:latin typeface="Calibri" panose="020F0502020204030204" pitchFamily="34" charset="0"/>
              </a:rPr>
              <a:t>st</a:t>
            </a:r>
            <a:r>
              <a:rPr lang="en-US" altLang="zh-CN" sz="2400" dirty="0">
                <a:latin typeface="Calibri" panose="020F0502020204030204" pitchFamily="34" charset="0"/>
              </a:rPr>
              <a:t> round. Further down selection is discussed in 2</a:t>
            </a:r>
            <a:r>
              <a:rPr lang="en-US" altLang="zh-CN" sz="2400" baseline="30000" dirty="0">
                <a:latin typeface="Calibri" panose="020F0502020204030204" pitchFamily="34" charset="0"/>
              </a:rPr>
              <a:t>nd</a:t>
            </a:r>
            <a:r>
              <a:rPr lang="en-US" altLang="zh-CN" sz="2400" dirty="0">
                <a:latin typeface="Calibri" panose="020F0502020204030204" pitchFamily="34" charset="0"/>
              </a:rPr>
              <a:t> round.</a:t>
            </a:r>
          </a:p>
          <a:p>
            <a:pPr lvl="1" algn="just"/>
            <a:r>
              <a:rPr lang="en-US" altLang="zh-CN" sz="2000" dirty="0">
                <a:latin typeface="Calibri" panose="020F0502020204030204" pitchFamily="34" charset="0"/>
              </a:rPr>
              <a:t>Option 1: 5 bits (up to 32 values), example values {1, 2, 3, …, 30, 31}</a:t>
            </a:r>
          </a:p>
          <a:p>
            <a:pPr lvl="1" algn="just"/>
            <a:r>
              <a:rPr lang="en-US" altLang="zh-CN" sz="2000" dirty="0">
                <a:latin typeface="Calibri" panose="020F0502020204030204" pitchFamily="34" charset="0"/>
              </a:rPr>
              <a:t>Option 2: 2 bits (4 values), example values {3 ≤ P-MPR &lt; 6, 6 ≤ P-MPR &lt; 9, 9 ≤ P-MPR &lt; 12, P-MPR  ≥  12}</a:t>
            </a:r>
          </a:p>
          <a:p>
            <a:pPr algn="just"/>
            <a:endParaRPr lang="en-US" altLang="zh-CN" sz="2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just"/>
            <a:endParaRPr lang="en-US" altLang="zh-CN" sz="2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just"/>
            <a:endParaRPr lang="en-US" altLang="zh-CN" sz="24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just"/>
            <a:r>
              <a:rPr lang="en-US" altLang="zh-CN" sz="24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Compromise </a:t>
            </a:r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is encouraged between Option 1 (5 bits) and Option 2 (2 bits</a:t>
            </a:r>
            <a:r>
              <a:rPr lang="en-US" altLang="zh-CN" sz="24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), i.e. 2 to 5 bits</a:t>
            </a:r>
            <a:endParaRPr lang="en-US" altLang="zh-CN" sz="2400" b="1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marL="0" indent="0" algn="just">
              <a:buNone/>
            </a:pPr>
            <a:endParaRPr lang="en-US" altLang="zh-CN" sz="2400" dirty="0">
              <a:latin typeface="Calibri" panose="020F0502020204030204" pitchFamily="34" charset="0"/>
            </a:endParaRPr>
          </a:p>
          <a:p>
            <a:pPr algn="just"/>
            <a:r>
              <a:rPr lang="en-US" altLang="zh-CN" sz="2400" dirty="0">
                <a:latin typeface="Calibri" panose="020F0502020204030204" pitchFamily="34" charset="0"/>
              </a:rPr>
              <a:t>It is agreed that PMPR reporting values will take PC1 into account if there is difference comparing to PC3. And use PC3 as the baseline for the MPE discussion.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875782"/>
              </p:ext>
            </p:extLst>
          </p:nvPr>
        </p:nvGraphicFramePr>
        <p:xfrm>
          <a:off x="1513643" y="3493899"/>
          <a:ext cx="8706682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6755">
                  <a:extLst>
                    <a:ext uri="{9D8B030D-6E8A-4147-A177-3AD203B41FA5}">
                      <a16:colId xmlns:a16="http://schemas.microsoft.com/office/drawing/2014/main" val="3965029855"/>
                    </a:ext>
                  </a:extLst>
                </a:gridCol>
                <a:gridCol w="1496556">
                  <a:extLst>
                    <a:ext uri="{9D8B030D-6E8A-4147-A177-3AD203B41FA5}">
                      <a16:colId xmlns:a16="http://schemas.microsoft.com/office/drawing/2014/main" val="801759178"/>
                    </a:ext>
                  </a:extLst>
                </a:gridCol>
                <a:gridCol w="1625963">
                  <a:extLst>
                    <a:ext uri="{9D8B030D-6E8A-4147-A177-3AD203B41FA5}">
                      <a16:colId xmlns:a16="http://schemas.microsoft.com/office/drawing/2014/main" val="710948464"/>
                    </a:ext>
                  </a:extLst>
                </a:gridCol>
                <a:gridCol w="2747408">
                  <a:extLst>
                    <a:ext uri="{9D8B030D-6E8A-4147-A177-3AD203B41FA5}">
                      <a16:colId xmlns:a16="http://schemas.microsoft.com/office/drawing/2014/main" val="460079563"/>
                    </a:ext>
                  </a:extLst>
                </a:gridCol>
              </a:tblGrid>
              <a:tr h="248693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altLang="zh-CN" sz="1800" b="0" baseline="30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nd</a:t>
                      </a:r>
                      <a:r>
                        <a:rPr lang="en-US" altLang="zh-CN" sz="1800" b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round status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Others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7177338"/>
                  </a:ext>
                </a:extLst>
              </a:tr>
              <a:tr h="144084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Supporting companies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u="none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  <a:endParaRPr lang="zh-CN" altLang="en-US" sz="1800" b="0" u="none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6851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18718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PMPR reporting: triggered report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27575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en-US" altLang="zh-CN" sz="2400" dirty="0">
                <a:latin typeface="Calibri" panose="020F0502020204030204" pitchFamily="34" charset="0"/>
              </a:rPr>
              <a:t>PMPR report trigger threshold has been discussed and further down selection of following two options is discussed in 2</a:t>
            </a:r>
            <a:r>
              <a:rPr lang="en-US" altLang="zh-CN" sz="2400" baseline="30000" dirty="0">
                <a:latin typeface="Calibri" panose="020F0502020204030204" pitchFamily="34" charset="0"/>
              </a:rPr>
              <a:t>nd</a:t>
            </a:r>
            <a:r>
              <a:rPr lang="en-US" altLang="zh-CN" sz="2400" dirty="0">
                <a:latin typeface="Calibri" panose="020F0502020204030204" pitchFamily="34" charset="0"/>
              </a:rPr>
              <a:t> round.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1: P-MPR is higher than a configurable threshold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2: RAN4 don't need to define PMPR report triggering mechanism, reuse the mechanism specified in TS 38.321.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  <a:p>
            <a:pPr algn="just"/>
            <a:endParaRPr lang="en-US" altLang="zh-CN" sz="2400" b="1" dirty="0" smtClean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algn="just"/>
            <a:endParaRPr lang="en-US" altLang="zh-CN" sz="2400" b="1" dirty="0" smtClean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algn="just"/>
            <a:endParaRPr lang="en-US" altLang="zh-CN" sz="2400" b="1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algn="just"/>
            <a:r>
              <a:rPr lang="en-US" altLang="zh-CN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Agreements:</a:t>
            </a:r>
            <a:endParaRPr lang="en-US" altLang="zh-CN" b="1" dirty="0" smtClean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lvl="1" algn="just"/>
            <a:r>
              <a:rPr lang="en-US" altLang="zh-CN" sz="2800" b="1" dirty="0">
                <a:solidFill>
                  <a:srgbClr val="0070C0"/>
                </a:solidFill>
                <a:latin typeface="Calibri" panose="020F0502020204030204" pitchFamily="34" charset="0"/>
              </a:rPr>
              <a:t>Option </a:t>
            </a:r>
            <a:r>
              <a:rPr lang="en-US" altLang="zh-CN" sz="28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1, i.e. </a:t>
            </a:r>
            <a:r>
              <a:rPr lang="en-US" altLang="zh-CN" sz="2800" b="1" dirty="0">
                <a:solidFill>
                  <a:srgbClr val="0070C0"/>
                </a:solidFill>
                <a:latin typeface="Calibri" panose="020F0502020204030204" pitchFamily="34" charset="0"/>
              </a:rPr>
              <a:t>P-MPR is higher than a configurable threshold</a:t>
            </a:r>
          </a:p>
          <a:p>
            <a:pPr lvl="1" algn="just"/>
            <a:r>
              <a:rPr lang="en-US" altLang="zh-CN" sz="28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Additionally, Option 2 can </a:t>
            </a:r>
            <a:r>
              <a:rPr lang="en-US" altLang="zh-CN" sz="2800" b="1" dirty="0">
                <a:solidFill>
                  <a:srgbClr val="0070C0"/>
                </a:solidFill>
                <a:latin typeface="Calibri" panose="020F0502020204030204" pitchFamily="34" charset="0"/>
              </a:rPr>
              <a:t>be further discussed </a:t>
            </a:r>
            <a:r>
              <a:rPr lang="en-US" altLang="zh-CN" sz="2800" b="1" dirty="0" smtClean="0">
                <a:solidFill>
                  <a:srgbClr val="0070C0"/>
                </a:solidFill>
                <a:latin typeface="Calibri" panose="020F0502020204030204" pitchFamily="34" charset="0"/>
              </a:rPr>
              <a:t>at </a:t>
            </a:r>
            <a:r>
              <a:rPr lang="en-US" altLang="zh-CN" sz="2800" b="1" dirty="0">
                <a:solidFill>
                  <a:srgbClr val="0070C0"/>
                </a:solidFill>
                <a:latin typeface="Calibri" panose="020F0502020204030204" pitchFamily="34" charset="0"/>
              </a:rPr>
              <a:t>next meeting.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7294211"/>
              </p:ext>
            </p:extLst>
          </p:nvPr>
        </p:nvGraphicFramePr>
        <p:xfrm>
          <a:off x="1109662" y="3734923"/>
          <a:ext cx="997267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350">
                  <a:extLst>
                    <a:ext uri="{9D8B030D-6E8A-4147-A177-3AD203B41FA5}">
                      <a16:colId xmlns:a16="http://schemas.microsoft.com/office/drawing/2014/main" val="3965029855"/>
                    </a:ext>
                  </a:extLst>
                </a:gridCol>
                <a:gridCol w="1276350">
                  <a:extLst>
                    <a:ext uri="{9D8B030D-6E8A-4147-A177-3AD203B41FA5}">
                      <a16:colId xmlns:a16="http://schemas.microsoft.com/office/drawing/2014/main" val="801759178"/>
                    </a:ext>
                  </a:extLst>
                </a:gridCol>
                <a:gridCol w="1386716">
                  <a:extLst>
                    <a:ext uri="{9D8B030D-6E8A-4147-A177-3AD203B41FA5}">
                      <a16:colId xmlns:a16="http://schemas.microsoft.com/office/drawing/2014/main" val="710948464"/>
                    </a:ext>
                  </a:extLst>
                </a:gridCol>
                <a:gridCol w="2547109">
                  <a:extLst>
                    <a:ext uri="{9D8B030D-6E8A-4147-A177-3AD203B41FA5}">
                      <a16:colId xmlns:a16="http://schemas.microsoft.com/office/drawing/2014/main" val="4282428427"/>
                    </a:ext>
                  </a:extLst>
                </a:gridCol>
                <a:gridCol w="2343150">
                  <a:extLst>
                    <a:ext uri="{9D8B030D-6E8A-4147-A177-3AD203B41FA5}">
                      <a16:colId xmlns:a16="http://schemas.microsoft.com/office/drawing/2014/main" val="460079563"/>
                    </a:ext>
                  </a:extLst>
                </a:gridCol>
              </a:tblGrid>
              <a:tr h="248693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altLang="zh-CN" sz="1800" b="0" baseline="30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nd</a:t>
                      </a:r>
                      <a:r>
                        <a:rPr lang="en-US" altLang="zh-CN" sz="1800" b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round status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Either</a:t>
                      </a:r>
                      <a:r>
                        <a:rPr lang="en-US" altLang="zh-CN" sz="1800" b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Option1 or 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Both Option 1 and 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7177338"/>
                  </a:ext>
                </a:extLst>
              </a:tr>
              <a:tr h="144084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Supporting companies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6851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5983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PMPR reporting: Periodic report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27575"/>
          </a:xfrm>
        </p:spPr>
        <p:txBody>
          <a:bodyPr>
            <a:normAutofit/>
          </a:bodyPr>
          <a:lstStyle/>
          <a:p>
            <a:pPr algn="just"/>
            <a:r>
              <a:rPr lang="en-GB" altLang="zh-CN" sz="2400" dirty="0">
                <a:latin typeface="Calibri" panose="020F0502020204030204" pitchFamily="34" charset="0"/>
              </a:rPr>
              <a:t>Regarding “Whether periodic reporting is needed”, n</a:t>
            </a:r>
            <a:r>
              <a:rPr lang="en-US" altLang="zh-CN" sz="2400" dirty="0">
                <a:latin typeface="Calibri" panose="020F0502020204030204" pitchFamily="34" charset="0"/>
              </a:rPr>
              <a:t>o conclusion can be reached in 1</a:t>
            </a:r>
            <a:r>
              <a:rPr lang="en-US" altLang="zh-CN" sz="2400" baseline="30000" dirty="0">
                <a:latin typeface="Calibri" panose="020F0502020204030204" pitchFamily="34" charset="0"/>
              </a:rPr>
              <a:t>st</a:t>
            </a:r>
            <a:r>
              <a:rPr lang="en-US" altLang="zh-CN" sz="2400" dirty="0">
                <a:latin typeface="Calibri" panose="020F0502020204030204" pitchFamily="34" charset="0"/>
              </a:rPr>
              <a:t> and 2</a:t>
            </a:r>
            <a:r>
              <a:rPr lang="en-US" altLang="zh-CN" sz="2400" baseline="30000" dirty="0">
                <a:latin typeface="Calibri" panose="020F0502020204030204" pitchFamily="34" charset="0"/>
              </a:rPr>
              <a:t>nd</a:t>
            </a:r>
            <a:r>
              <a:rPr lang="en-US" altLang="zh-CN" sz="2400" dirty="0">
                <a:latin typeface="Calibri" panose="020F0502020204030204" pitchFamily="34" charset="0"/>
              </a:rPr>
              <a:t> round discussion. Both options are almost equally supported. 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1: No, only event triggered reporting is enough</a:t>
            </a:r>
            <a:endParaRPr lang="zh-CN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2: Yes both are needed</a:t>
            </a:r>
            <a:endParaRPr lang="en-US" altLang="zh-CN" sz="2400" dirty="0">
              <a:latin typeface="Calibri" panose="020F0502020204030204" pitchFamily="34" charset="0"/>
            </a:endParaRPr>
          </a:p>
          <a:p>
            <a:pPr algn="just"/>
            <a:r>
              <a:rPr lang="en-US" altLang="zh-CN" sz="2400" dirty="0">
                <a:latin typeface="Calibri" panose="020F0502020204030204" pitchFamily="34" charset="0"/>
              </a:rPr>
              <a:t>To make progress, following solution has been given but not agreeable.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Event triggered reporting is baseline approach and periodical report is optional for UEs to support.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  <a:p>
            <a:pPr algn="just"/>
            <a:r>
              <a:rPr lang="en-US" altLang="zh-CN" sz="2400" b="1" dirty="0">
                <a:solidFill>
                  <a:srgbClr val="FF0000"/>
                </a:solidFill>
                <a:latin typeface="Calibri" panose="020F0502020204030204" pitchFamily="34" charset="0"/>
              </a:rPr>
              <a:t>No conclusion can be reached, continue discuss in next meeting.</a:t>
            </a:r>
            <a:endParaRPr lang="en-US" altLang="zh-CN" sz="2000" b="1" dirty="0">
              <a:solidFill>
                <a:srgbClr val="FF0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1926628"/>
              </p:ext>
            </p:extLst>
          </p:nvPr>
        </p:nvGraphicFramePr>
        <p:xfrm>
          <a:off x="960575" y="4875852"/>
          <a:ext cx="10393225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47938">
                  <a:extLst>
                    <a:ext uri="{9D8B030D-6E8A-4147-A177-3AD203B41FA5}">
                      <a16:colId xmlns:a16="http://schemas.microsoft.com/office/drawing/2014/main" val="3965029855"/>
                    </a:ext>
                  </a:extLst>
                </a:gridCol>
                <a:gridCol w="2246244">
                  <a:extLst>
                    <a:ext uri="{9D8B030D-6E8A-4147-A177-3AD203B41FA5}">
                      <a16:colId xmlns:a16="http://schemas.microsoft.com/office/drawing/2014/main" val="801759178"/>
                    </a:ext>
                  </a:extLst>
                </a:gridCol>
                <a:gridCol w="2129276">
                  <a:extLst>
                    <a:ext uri="{9D8B030D-6E8A-4147-A177-3AD203B41FA5}">
                      <a16:colId xmlns:a16="http://schemas.microsoft.com/office/drawing/2014/main" val="710948464"/>
                    </a:ext>
                  </a:extLst>
                </a:gridCol>
                <a:gridCol w="3469767">
                  <a:extLst>
                    <a:ext uri="{9D8B030D-6E8A-4147-A177-3AD203B41FA5}">
                      <a16:colId xmlns:a16="http://schemas.microsoft.com/office/drawing/2014/main" val="4282428427"/>
                    </a:ext>
                  </a:extLst>
                </a:gridCol>
              </a:tblGrid>
              <a:tr h="330122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altLang="zh-CN" sz="1800" b="0" baseline="30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nd</a:t>
                      </a:r>
                      <a:r>
                        <a:rPr lang="en-US" altLang="zh-CN" sz="1800" b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round status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No strong preference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7177338"/>
                  </a:ext>
                </a:extLst>
              </a:tr>
              <a:tr h="330122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Supporting companies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4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6851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989838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PMPR reporting: report before or after it is applied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28675" y="1825625"/>
            <a:ext cx="10534650" cy="4351338"/>
          </a:xfrm>
        </p:spPr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Calibri" panose="020F0502020204030204" pitchFamily="34" charset="0"/>
              </a:rPr>
              <a:t>It is agreed PMPR report after or on the grant is up to UE implementation. And this agreement will not be specified in UE specification TS38.101-2.</a:t>
            </a:r>
          </a:p>
        </p:txBody>
      </p:sp>
    </p:spTree>
    <p:extLst>
      <p:ext uri="{BB962C8B-B14F-4D97-AF65-F5344CB8AC3E}">
        <p14:creationId xmlns:p14="http://schemas.microsoft.com/office/powerpoint/2010/main" val="3483425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PMPR reporting: ask for UL scheduling over PUCCH or RACH to report P-MPR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27575"/>
          </a:xfrm>
        </p:spPr>
        <p:txBody>
          <a:bodyPr>
            <a:normAutofit/>
          </a:bodyPr>
          <a:lstStyle/>
          <a:p>
            <a:r>
              <a:rPr lang="en-US" altLang="zh-CN" sz="2400" b="1" dirty="0">
                <a:solidFill>
                  <a:srgbClr val="0070C0"/>
                </a:solidFill>
                <a:latin typeface="Calibri" panose="020F0502020204030204" pitchFamily="34" charset="0"/>
              </a:rPr>
              <a:t>It is agreed RAN4 will not continue discuss “Whether UE is allowed to ask for UL scheduling over PUCCH or RACH to report its P-MPR” before necessity of this issue is clarified or request from other group is received.</a:t>
            </a:r>
          </a:p>
        </p:txBody>
      </p:sp>
    </p:spTree>
    <p:extLst>
      <p:ext uri="{BB962C8B-B14F-4D97-AF65-F5344CB8AC3E}">
        <p14:creationId xmlns:p14="http://schemas.microsoft.com/office/powerpoint/2010/main" val="4047803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Calibri" panose="020F0502020204030204" pitchFamily="34" charset="0"/>
              </a:rPr>
              <a:t>Dynamic duty cycle</a:t>
            </a:r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latin typeface="Calibri" panose="020F0502020204030204" pitchFamily="34" charset="0"/>
              </a:rPr>
              <a:t>About whether to introduce dynamic duty cycle reporting, down selection of following two options has been discussed in 2</a:t>
            </a:r>
            <a:r>
              <a:rPr lang="en-US" altLang="zh-CN" baseline="30000" dirty="0">
                <a:latin typeface="Calibri" panose="020F0502020204030204" pitchFamily="34" charset="0"/>
              </a:rPr>
              <a:t>nd</a:t>
            </a:r>
            <a:r>
              <a:rPr lang="en-US" altLang="zh-CN" dirty="0">
                <a:latin typeface="Calibri" panose="020F0502020204030204" pitchFamily="34" charset="0"/>
              </a:rPr>
              <a:t> round: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A: No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B: If P-MPR granularity is less than 4-bits (particularly for 1-10dB P-MPR), a dynamic duty cycle should be reported to reduce estimation uncertainty in the value.</a:t>
            </a:r>
            <a:endParaRPr lang="en-US" altLang="zh-CN" sz="22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solidFill>
                <a:srgbClr val="FF0000"/>
              </a:solidFill>
              <a:latin typeface="Calibri" panose="020F0502020204030204" pitchFamily="34" charset="0"/>
            </a:endParaRPr>
          </a:p>
          <a:p>
            <a:pPr algn="just"/>
            <a:r>
              <a:rPr lang="en-US" altLang="zh-CN" sz="2400" b="1" dirty="0">
                <a:solidFill>
                  <a:srgbClr val="0070C0"/>
                </a:solidFill>
                <a:latin typeface="Calibri" panose="020F0502020204030204" pitchFamily="34" charset="0"/>
              </a:rPr>
              <a:t>Agreements : </a:t>
            </a:r>
            <a:endParaRPr lang="en-US" altLang="zh-CN" sz="2400" b="1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lvl="1" algn="just"/>
            <a:r>
              <a:rPr lang="en-US" altLang="zh-CN" b="1" dirty="0">
                <a:solidFill>
                  <a:srgbClr val="0070C0"/>
                </a:solidFill>
                <a:latin typeface="Calibri" panose="020F0502020204030204" pitchFamily="34" charset="0"/>
              </a:rPr>
              <a:t>Option A, i.e. dynamic duty cycle will not be introduced in Rel-16</a:t>
            </a: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8941465"/>
              </p:ext>
            </p:extLst>
          </p:nvPr>
        </p:nvGraphicFramePr>
        <p:xfrm>
          <a:off x="1164431" y="4154357"/>
          <a:ext cx="9863138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7985">
                  <a:extLst>
                    <a:ext uri="{9D8B030D-6E8A-4147-A177-3AD203B41FA5}">
                      <a16:colId xmlns:a16="http://schemas.microsoft.com/office/drawing/2014/main" val="3965029855"/>
                    </a:ext>
                  </a:extLst>
                </a:gridCol>
                <a:gridCol w="2131679">
                  <a:extLst>
                    <a:ext uri="{9D8B030D-6E8A-4147-A177-3AD203B41FA5}">
                      <a16:colId xmlns:a16="http://schemas.microsoft.com/office/drawing/2014/main" val="801759178"/>
                    </a:ext>
                  </a:extLst>
                </a:gridCol>
                <a:gridCol w="2020676">
                  <a:extLst>
                    <a:ext uri="{9D8B030D-6E8A-4147-A177-3AD203B41FA5}">
                      <a16:colId xmlns:a16="http://schemas.microsoft.com/office/drawing/2014/main" val="710948464"/>
                    </a:ext>
                  </a:extLst>
                </a:gridCol>
                <a:gridCol w="3292798">
                  <a:extLst>
                    <a:ext uri="{9D8B030D-6E8A-4147-A177-3AD203B41FA5}">
                      <a16:colId xmlns:a16="http://schemas.microsoft.com/office/drawing/2014/main" val="4282428427"/>
                    </a:ext>
                  </a:extLst>
                </a:gridCol>
              </a:tblGrid>
              <a:tr h="330122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altLang="zh-CN" sz="1800" b="0" baseline="30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nd</a:t>
                      </a:r>
                      <a:r>
                        <a:rPr lang="en-US" altLang="zh-CN" sz="1800" b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round status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No strong preference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7177338"/>
                  </a:ext>
                </a:extLst>
              </a:tr>
              <a:tr h="330122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Supporting companies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7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6851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981607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Optional or mandatory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27575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n-GB" altLang="zh-CN" sz="2600" b="1" u="sng" dirty="0">
                <a:latin typeface="Calibri" panose="020F0502020204030204" pitchFamily="34" charset="0"/>
              </a:rPr>
              <a:t>Issue 1-3-1: Whether PMPR reporting is mandatory for rel-16 UE?</a:t>
            </a:r>
            <a:endParaRPr lang="zh-CN" altLang="zh-CN" sz="2600" b="1" u="sng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1: yes, no capability will be defined</a:t>
            </a:r>
            <a:endParaRPr lang="zh-CN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2: no, new capability is defined</a:t>
            </a:r>
            <a:endParaRPr lang="zh-CN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3: Other?</a:t>
            </a: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endParaRPr lang="en-US" altLang="zh-CN" sz="2200" dirty="0">
              <a:latin typeface="Calibri" panose="020F0502020204030204" pitchFamily="34" charset="0"/>
            </a:endParaRPr>
          </a:p>
          <a:p>
            <a:pPr algn="just"/>
            <a:r>
              <a:rPr lang="en-US" altLang="zh-CN" sz="2400" b="1" dirty="0">
                <a:solidFill>
                  <a:srgbClr val="0070C0"/>
                </a:solidFill>
                <a:latin typeface="Calibri" panose="020F0502020204030204" pitchFamily="34" charset="0"/>
              </a:rPr>
              <a:t>Agreements : </a:t>
            </a:r>
            <a:endParaRPr lang="en-US" altLang="zh-CN" sz="2400" b="1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lvl="1" algn="just"/>
            <a:r>
              <a:rPr lang="en-US" altLang="zh-CN" b="1" dirty="0">
                <a:solidFill>
                  <a:srgbClr val="0070C0"/>
                </a:solidFill>
                <a:latin typeface="Calibri" panose="020F0502020204030204" pitchFamily="34" charset="0"/>
              </a:rPr>
              <a:t>Option 2, i.e. PMPR reporting is Optional for rel-16 UE</a:t>
            </a:r>
          </a:p>
          <a:p>
            <a:pPr lvl="1" algn="just"/>
            <a:endParaRPr lang="en-US" altLang="zh-CN" b="1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lvl="1" algn="just"/>
            <a:endParaRPr lang="en-US" altLang="zh-CN" b="1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r>
              <a:rPr lang="en-GB" altLang="zh-CN" sz="2500" b="1" u="sng" dirty="0">
                <a:latin typeface="Calibri" panose="020F0502020204030204" pitchFamily="34" charset="0"/>
              </a:rPr>
              <a:t>Issue 1-3-2: Whether dynamic duty cycle reporting is mandatory for rel-16 UE?</a:t>
            </a:r>
            <a:endParaRPr lang="zh-CN" altLang="zh-CN" sz="2500" b="1" u="sng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1: yes, no capability will be defined</a:t>
            </a:r>
            <a:endParaRPr lang="zh-CN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2: no, new capability is defined</a:t>
            </a:r>
            <a:endParaRPr lang="zh-CN" altLang="zh-CN" sz="2200" dirty="0">
              <a:latin typeface="Calibri" panose="020F0502020204030204" pitchFamily="34" charset="0"/>
            </a:endParaRPr>
          </a:p>
          <a:p>
            <a:pPr lvl="1" algn="just">
              <a:lnSpc>
                <a:spcPct val="110000"/>
              </a:lnSpc>
              <a:buFont typeface="Calibri" panose="020F0502020204030204" pitchFamily="34" charset="0"/>
              <a:buChar char="–"/>
            </a:pPr>
            <a:r>
              <a:rPr lang="en-US" altLang="zh-CN" sz="2200" dirty="0">
                <a:latin typeface="Calibri" panose="020F0502020204030204" pitchFamily="34" charset="0"/>
              </a:rPr>
              <a:t>Option 3: Other?</a:t>
            </a:r>
          </a:p>
          <a:p>
            <a:pPr algn="just"/>
            <a:r>
              <a:rPr lang="en-US" altLang="zh-CN" sz="2400" b="1" dirty="0">
                <a:solidFill>
                  <a:srgbClr val="0070C0"/>
                </a:solidFill>
                <a:latin typeface="Calibri" panose="020F0502020204030204" pitchFamily="34" charset="0"/>
              </a:rPr>
              <a:t>Agreements : </a:t>
            </a:r>
            <a:endParaRPr lang="en-US" altLang="zh-CN" sz="2400" b="1" dirty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lvl="1" algn="just"/>
            <a:r>
              <a:rPr lang="en-US" altLang="zh-CN" b="1" dirty="0">
                <a:solidFill>
                  <a:srgbClr val="0070C0"/>
                </a:solidFill>
                <a:latin typeface="Calibri" panose="020F0502020204030204" pitchFamily="34" charset="0"/>
              </a:rPr>
              <a:t>No need to discuss since the conclusion is that dynamic duty cycle will not be introduced in Rel-16.</a:t>
            </a: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9462895"/>
              </p:ext>
            </p:extLst>
          </p:nvPr>
        </p:nvGraphicFramePr>
        <p:xfrm>
          <a:off x="1089887" y="2942277"/>
          <a:ext cx="7025413" cy="73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2488">
                  <a:extLst>
                    <a:ext uri="{9D8B030D-6E8A-4147-A177-3AD203B41FA5}">
                      <a16:colId xmlns:a16="http://schemas.microsoft.com/office/drawing/2014/main" val="3965029855"/>
                    </a:ext>
                  </a:extLst>
                </a:gridCol>
                <a:gridCol w="1552575">
                  <a:extLst>
                    <a:ext uri="{9D8B030D-6E8A-4147-A177-3AD203B41FA5}">
                      <a16:colId xmlns:a16="http://schemas.microsoft.com/office/drawing/2014/main" val="801759178"/>
                    </a:ext>
                  </a:extLst>
                </a:gridCol>
                <a:gridCol w="1323975">
                  <a:extLst>
                    <a:ext uri="{9D8B030D-6E8A-4147-A177-3AD203B41FA5}">
                      <a16:colId xmlns:a16="http://schemas.microsoft.com/office/drawing/2014/main" val="710948464"/>
                    </a:ext>
                  </a:extLst>
                </a:gridCol>
                <a:gridCol w="1476375">
                  <a:extLst>
                    <a:ext uri="{9D8B030D-6E8A-4147-A177-3AD203B41FA5}">
                      <a16:colId xmlns:a16="http://schemas.microsoft.com/office/drawing/2014/main" val="4282428427"/>
                    </a:ext>
                  </a:extLst>
                </a:gridCol>
              </a:tblGrid>
              <a:tr h="276699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altLang="zh-CN" sz="1800" b="0" baseline="3000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nd</a:t>
                      </a:r>
                      <a:r>
                        <a:rPr lang="en-US" altLang="zh-CN" sz="1800" b="0" baseline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round status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Option1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Option2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Others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7177338"/>
                  </a:ext>
                </a:extLst>
              </a:tr>
              <a:tr h="276699"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Supporting companies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0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800" b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6851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027218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>
                <a:latin typeface="Calibri" panose="020F0502020204030204" pitchFamily="34" charset="0"/>
              </a:rPr>
              <a:t>Reference PCMAX</a:t>
            </a:r>
            <a:endParaRPr lang="zh-CN" altLang="en-US" sz="3600" dirty="0">
              <a:latin typeface="Calibri" panose="020F0502020204030204" pitchFamily="34" charset="0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altLang="zh-CN" b="1" dirty="0">
                <a:solidFill>
                  <a:srgbClr val="0070C0"/>
                </a:solidFill>
                <a:latin typeface="Calibri" panose="020F0502020204030204" pitchFamily="34" charset="0"/>
              </a:rPr>
              <a:t>It is agreed reference PCMAX will not be introduced.</a:t>
            </a:r>
            <a:endParaRPr lang="zh-CN" altLang="en-US" b="1" dirty="0">
              <a:solidFill>
                <a:srgbClr val="0070C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2911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17338246765304586B529685CF8719E" ma:contentTypeVersion="9" ma:contentTypeDescription="Create a new document." ma:contentTypeScope="" ma:versionID="d3089654cd769657ee8c0c1043ce5a25">
  <xsd:schema xmlns:xsd="http://www.w3.org/2001/XMLSchema" xmlns:xs="http://www.w3.org/2001/XMLSchema" xmlns:p="http://schemas.microsoft.com/office/2006/metadata/properties" xmlns:ns3="60883a3d-d9ca-4df6-acbe-7b30e0af9c96" targetNamespace="http://schemas.microsoft.com/office/2006/metadata/properties" ma:root="true" ma:fieldsID="449c5950cbf0da90ac14c14f6ca9499e" ns3:_="">
    <xsd:import namespace="60883a3d-d9ca-4df6-acbe-7b30e0af9c9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OCR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0883a3d-d9ca-4df6-acbe-7b30e0af9c9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1C1440B-01E9-494E-A009-2779B18DCD1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2E9A726-D3FC-4410-89C5-A31EED03578A}">
  <ds:schemaRefs>
    <ds:schemaRef ds:uri="http://purl.org/dc/elements/1.1/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60883a3d-d9ca-4df6-acbe-7b30e0af9c96"/>
  </ds:schemaRefs>
</ds:datastoreItem>
</file>

<file path=customXml/itemProps3.xml><?xml version="1.0" encoding="utf-8"?>
<ds:datastoreItem xmlns:ds="http://schemas.openxmlformats.org/officeDocument/2006/customXml" ds:itemID="{C83E483B-2047-43AB-8640-7197B0E9882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0883a3d-d9ca-4df6-acbe-7b30e0af9c9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1891</TotalTime>
  <Words>727</Words>
  <Application>Microsoft Office PowerPoint</Application>
  <PresentationFormat>宽屏</PresentationFormat>
  <Paragraphs>111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6" baseType="lpstr">
      <vt:lpstr>MS Mincho</vt:lpstr>
      <vt:lpstr>等线</vt:lpstr>
      <vt:lpstr>等线 Light</vt:lpstr>
      <vt:lpstr>Arial</vt:lpstr>
      <vt:lpstr>Calibri</vt:lpstr>
      <vt:lpstr>Office 主题​​</vt:lpstr>
      <vt:lpstr>WF on MPE enhancements</vt:lpstr>
      <vt:lpstr>PMPR reporting: values</vt:lpstr>
      <vt:lpstr>PMPR reporting: triggered report</vt:lpstr>
      <vt:lpstr>PMPR reporting: Periodic report</vt:lpstr>
      <vt:lpstr>PMPR reporting: report before or after it is applied</vt:lpstr>
      <vt:lpstr>PMPR reporting: ask for UL scheduling over PUCCH or RACH to report P-MPR</vt:lpstr>
      <vt:lpstr>Dynamic duty cycle</vt:lpstr>
      <vt:lpstr>Optional or mandatory</vt:lpstr>
      <vt:lpstr>Reference PCMAX</vt:lpstr>
      <vt:lpstr>UE behavior after the network change (reduction) of the scheduled UL duty cycle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MPE solutions</dc:title>
  <dc:creator>OPPO Jinqiang</dc:creator>
  <cp:lastModifiedBy>OPPO Jinqiang</cp:lastModifiedBy>
  <cp:revision>108</cp:revision>
  <dcterms:created xsi:type="dcterms:W3CDTF">2020-02-29T10:18:11Z</dcterms:created>
  <dcterms:modified xsi:type="dcterms:W3CDTF">2020-04-30T13:34:28Z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0x010100B17338246765304586B529685CF8719E</vt:lpwstr>
  </property>
</Properties>
</file>