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72" r:id="rId3"/>
    <p:sldId id="289" r:id="rId4"/>
    <p:sldId id="290" r:id="rId5"/>
    <p:sldId id="292" r:id="rId6"/>
    <p:sldId id="293" r:id="rId7"/>
    <p:sldId id="258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08" autoAdjust="0"/>
    <p:restoredTop sz="96310" autoAdjust="0"/>
  </p:normalViewPr>
  <p:slideViewPr>
    <p:cSldViewPr>
      <p:cViewPr>
        <p:scale>
          <a:sx n="70" d="100"/>
          <a:sy n="70" d="100"/>
        </p:scale>
        <p:origin x="-1458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73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1" d="100"/>
          <a:sy n="51" d="100"/>
        </p:scale>
        <p:origin x="-2862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EA0CB0-14AD-4ECF-830A-69FCEFE0EA34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0F3830-A412-4AA2-83CD-EC03323953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46373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dirty="0">
                <a:solidFill>
                  <a:srgbClr val="FF0000"/>
                </a:solidFill>
              </a:rPr>
              <a:t>RAN1 endorsed the following RAN1 Answer to RAN4:</a:t>
            </a:r>
          </a:p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>
                <a:solidFill>
                  <a:srgbClr val="FF0000"/>
                </a:solidFill>
              </a:rPr>
              <a:t>RAN1 endorsed the following RAN1 Answer to RAN4:</a:t>
            </a:r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0F3830-A412-4AA2-83CD-EC033239538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1212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8BF88-121E-4EA2-9B07-38FC07869C79}" type="datetime1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38F23-A105-4BA3-9C09-B5F7973376AC}" type="datetime1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3D4B2-6D3F-45AC-A402-656467359E65}" type="datetime1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9CD67F-A92B-4D73-9193-F4B6999E5EF1}" type="datetime1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9AFC4-7B41-4793-8230-C90E2FCD8E1C}" type="datetime1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4A384-328A-4757-AABB-333F66EE8AE8}" type="datetime1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D13A7-5E5E-44D9-894B-F27069EEC128}" type="datetime1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501AC-BA80-43C9-BB85-E3648C819FED}" type="datetime1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D51B5-1AD5-4F92-B862-5C1B1B20C4A0}" type="datetime1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1FE22-268D-406B-AE57-6E94AC02E9BE}" type="datetime1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EE7DE-FE63-4522-B7D4-30BBF168EB46}" type="datetime1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AFE20C-5F87-428B-918B-D83E1E7D179C}" type="datetime1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276872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altLang="zh-CN" sz="4000" dirty="0"/>
              <a:t>Way forward on RF requirements for </a:t>
            </a:r>
            <a:r>
              <a:rPr lang="en-US" altLang="zh-CN" sz="4000" dirty="0" err="1"/>
              <a:t>Tx</a:t>
            </a:r>
            <a:r>
              <a:rPr lang="en-US" altLang="zh-CN" sz="4000" dirty="0"/>
              <a:t/>
            </a:r>
            <a:br>
              <a:rPr lang="en-US" altLang="zh-CN" sz="4000" dirty="0"/>
            </a:br>
            <a:r>
              <a:rPr lang="en-US" altLang="zh-CN" sz="4000" dirty="0"/>
              <a:t>switching between two uplink carriers</a:t>
            </a:r>
            <a:endParaRPr lang="zh-CN" altLang="en-US" sz="4000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98906" y="253097"/>
            <a:ext cx="574222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3GPP TSG-RAN WG4 Meeting #94e-bis	</a:t>
            </a:r>
          </a:p>
          <a:p>
            <a:r>
              <a:rPr lang="en-US" altLang="zh-CN" sz="2000" dirty="0"/>
              <a:t>Electronic Meeting, 20 - 30 Apr., 2020</a:t>
            </a:r>
          </a:p>
          <a:p>
            <a:r>
              <a:rPr lang="en-US" altLang="ja-JP" sz="2000" dirty="0"/>
              <a:t>Agenda: </a:t>
            </a:r>
            <a:r>
              <a:rPr lang="en-GB" altLang="zh-CN" sz="2000" dirty="0"/>
              <a:t>6.13.1.5</a:t>
            </a:r>
            <a:endParaRPr lang="en-US" altLang="ja-JP" sz="2000" dirty="0"/>
          </a:p>
        </p:txBody>
      </p:sp>
      <p:sp>
        <p:nvSpPr>
          <p:cNvPr id="5" name="正方形/長方形 4"/>
          <p:cNvSpPr/>
          <p:nvPr/>
        </p:nvSpPr>
        <p:spPr>
          <a:xfrm>
            <a:off x="6041132" y="332656"/>
            <a:ext cx="270733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zh-CN" sz="2000" dirty="0"/>
              <a:t>R4-2005664</a:t>
            </a:r>
            <a:endParaRPr lang="en-US" altLang="zh-CN" sz="2000" dirty="0"/>
          </a:p>
        </p:txBody>
      </p:sp>
      <p:sp>
        <p:nvSpPr>
          <p:cNvPr id="7" name="副标题 2"/>
          <p:cNvSpPr txBox="1">
            <a:spLocks/>
          </p:cNvSpPr>
          <p:nvPr/>
        </p:nvSpPr>
        <p:spPr>
          <a:xfrm>
            <a:off x="683568" y="4509120"/>
            <a:ext cx="7560840" cy="7920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dirty="0">
                <a:solidFill>
                  <a:schemeClr val="tx1"/>
                </a:solidFill>
              </a:rPr>
              <a:t>China Telecom</a:t>
            </a: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16776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3200"/>
              <a:t>Background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112568"/>
          </a:xfrm>
        </p:spPr>
        <p:txBody>
          <a:bodyPr>
            <a:noAutofit/>
          </a:bodyPr>
          <a:lstStyle/>
          <a:p>
            <a:pPr>
              <a:spcBef>
                <a:spcPts val="600"/>
              </a:spcBef>
            </a:pPr>
            <a:r>
              <a:rPr lang="en-US" altLang="zh-CN" sz="2400" dirty="0"/>
              <a:t>Approved WFs in the previous meetings</a:t>
            </a:r>
          </a:p>
          <a:p>
            <a:pPr lvl="1">
              <a:spcBef>
                <a:spcPts val="600"/>
              </a:spcBef>
            </a:pPr>
            <a:r>
              <a:rPr lang="en-US" altLang="zh-CN" sz="2000" dirty="0"/>
              <a:t>R4-1913041, RAN4 #92bis</a:t>
            </a:r>
          </a:p>
          <a:p>
            <a:pPr lvl="1">
              <a:spcBef>
                <a:spcPts val="600"/>
              </a:spcBef>
            </a:pPr>
            <a:r>
              <a:rPr lang="en-US" altLang="zh-CN" sz="2000" dirty="0"/>
              <a:t>R4-1916084, RAN4 #93</a:t>
            </a:r>
          </a:p>
          <a:p>
            <a:pPr lvl="1">
              <a:spcBef>
                <a:spcPts val="600"/>
              </a:spcBef>
            </a:pPr>
            <a:r>
              <a:rPr lang="en-US" altLang="zh-CN" sz="2000" dirty="0"/>
              <a:t>R4-2002815, RAN4 #94e</a:t>
            </a:r>
          </a:p>
          <a:p>
            <a:pPr lvl="1">
              <a:spcBef>
                <a:spcPts val="600"/>
              </a:spcBef>
            </a:pPr>
            <a:endParaRPr lang="zh-CN" altLang="zh-CN" sz="20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6125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Autofit/>
          </a:bodyPr>
          <a:lstStyle/>
          <a:p>
            <a:r>
              <a:rPr lang="en-US" altLang="zh-CN" sz="2800" dirty="0"/>
              <a:t>Background on Applicability of DL interruption</a:t>
            </a:r>
            <a:endParaRPr lang="zh-CN" altLang="en-US" sz="2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184576"/>
          </a:xfrm>
        </p:spPr>
        <p:txBody>
          <a:bodyPr>
            <a:noAutofit/>
          </a:bodyPr>
          <a:lstStyle/>
          <a:p>
            <a:pPr marL="0" lvl="1" indent="0">
              <a:buNone/>
            </a:pPr>
            <a:r>
              <a:rPr lang="en-GB" altLang="zh-CN" sz="2000" b="1" dirty="0"/>
              <a:t>RAN4 #9</a:t>
            </a:r>
            <a:r>
              <a:rPr lang="en-US" altLang="zh-CN" sz="2000" b="1" dirty="0"/>
              <a:t>4e </a:t>
            </a:r>
            <a:r>
              <a:rPr lang="en-GB" altLang="zh-CN" sz="2000" b="1" dirty="0"/>
              <a:t>Agreement </a:t>
            </a:r>
            <a:r>
              <a:rPr lang="en-US" altLang="zh-CN" sz="2000" b="1" dirty="0"/>
              <a:t>(Feb 2020):</a:t>
            </a:r>
            <a:endParaRPr lang="en-GB" altLang="zh-CN" sz="2000" b="1" dirty="0"/>
          </a:p>
          <a:p>
            <a:pPr fontAlgn="base" hangingPunct="0"/>
            <a:r>
              <a:rPr lang="en-US" altLang="zh-CN" sz="2000" dirty="0"/>
              <a:t>For the following duplex mode combinations, no DL reception interruption (carrier 1 + carrier 2):</a:t>
            </a:r>
          </a:p>
          <a:p>
            <a:pPr lvl="1" fontAlgn="base" hangingPunct="0"/>
            <a:r>
              <a:rPr lang="en-US" altLang="zh-CN" sz="1600" dirty="0"/>
              <a:t>SUL+TDD</a:t>
            </a:r>
          </a:p>
          <a:p>
            <a:pPr lvl="1" fontAlgn="base" hangingPunct="0"/>
            <a:r>
              <a:rPr lang="en-US" altLang="zh-CN" sz="1600" dirty="0"/>
              <a:t>TDD+TDD CA with the same UL-DL pattern</a:t>
            </a:r>
          </a:p>
          <a:p>
            <a:pPr lvl="1" fontAlgn="base" hangingPunct="0"/>
            <a:r>
              <a:rPr lang="en-US" altLang="zh-CN" sz="1600" dirty="0"/>
              <a:t>TDD+TDD EN-DC with the same UL-DL pattern</a:t>
            </a:r>
          </a:p>
          <a:p>
            <a:pPr marL="342900" lvl="1" indent="-342900" fontAlgn="base" hangingPunct="0">
              <a:buFont typeface="Arial" pitchFamily="34" charset="0"/>
              <a:buChar char="•"/>
            </a:pPr>
            <a:r>
              <a:rPr lang="en-US" altLang="zh-CN" sz="2000" dirty="0"/>
              <a:t>For other duplex mode combinations, define different capabilities for UEs with and without DL interruption depending on the RAN1 feedback.</a:t>
            </a:r>
          </a:p>
          <a:p>
            <a:pPr lvl="1" fontAlgn="base" hangingPunct="0"/>
            <a:r>
              <a:rPr lang="en-US" altLang="zh-CN" sz="1600" dirty="0"/>
              <a:t>…..</a:t>
            </a:r>
          </a:p>
          <a:p>
            <a:pPr lvl="1" fontAlgn="base" hangingPunct="0"/>
            <a:r>
              <a:rPr lang="en-US" altLang="zh-CN" sz="1600" dirty="0"/>
              <a:t>Send LS to RAN1 and ask RAN1’s feedback on RAN1 spec impact if there is DL reception interruption in some scenarios.</a:t>
            </a:r>
          </a:p>
          <a:p>
            <a:pPr marL="0" lvl="1" indent="0">
              <a:buNone/>
            </a:pPr>
            <a:r>
              <a:rPr lang="en-GB" altLang="zh-CN" sz="2000" b="1" dirty="0"/>
              <a:t>RAN1 #100bis-e</a:t>
            </a:r>
            <a:r>
              <a:rPr lang="en-US" altLang="zh-CN" sz="2000" b="1" dirty="0"/>
              <a:t> (Apr 2020):</a:t>
            </a:r>
          </a:p>
          <a:p>
            <a:pPr marL="342900" lvl="1" indent="-342900" fontAlgn="base" hangingPunct="0">
              <a:buFont typeface="Arial" pitchFamily="34" charset="0"/>
              <a:buChar char="•"/>
            </a:pPr>
            <a:r>
              <a:rPr lang="en-US" altLang="zh-CN" sz="1800" dirty="0"/>
              <a:t>RAN1 approved the reply LS to RAN4 in R1-2002960:</a:t>
            </a:r>
          </a:p>
          <a:p>
            <a:pPr lvl="1" fontAlgn="base" hangingPunct="0"/>
            <a:r>
              <a:rPr lang="en-US" altLang="zh-CN" sz="1600" dirty="0"/>
              <a:t>RAN1 Answer: For UL </a:t>
            </a:r>
            <a:r>
              <a:rPr lang="en-US" altLang="zh-CN" sz="1600" dirty="0" err="1"/>
              <a:t>Tx</a:t>
            </a:r>
            <a:r>
              <a:rPr lang="en-US" altLang="zh-CN" sz="1600" dirty="0"/>
              <a:t> switching, there is no RAN1 specification impact on DL interruption. There may or may not be performance impacts due to DL interruption, but RAN1 did not analyze these further.</a:t>
            </a:r>
          </a:p>
          <a:p>
            <a:pPr lvl="1"/>
            <a:endParaRPr lang="zh-CN" altLang="en-US" sz="24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87020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836712"/>
            <a:ext cx="8435280" cy="5904656"/>
          </a:xfrm>
        </p:spPr>
        <p:txBody>
          <a:bodyPr>
            <a:noAutofit/>
          </a:bodyPr>
          <a:lstStyle/>
          <a:p>
            <a:pPr marL="0" lvl="1" indent="0" fontAlgn="base" hangingPunct="0">
              <a:buNone/>
            </a:pPr>
            <a:r>
              <a:rPr lang="en-US" altLang="zh-CN" sz="2000" b="1" dirty="0"/>
              <a:t>RAN4 94e-bis (Apr 2020):</a:t>
            </a:r>
          </a:p>
          <a:p>
            <a:pPr marL="342900" lvl="1" indent="-342900" fontAlgn="base" hangingPunct="0">
              <a:buFont typeface="Arial" pitchFamily="34" charset="0"/>
              <a:buChar char="•"/>
            </a:pPr>
            <a:r>
              <a:rPr lang="en-US" altLang="zh-CN" sz="1800" dirty="0"/>
              <a:t>For duplex mode combinations excepting SUL+TDD and TDD+TDD with the same UL-DL pattern, RAN4 further discussed whether to introduce UE capability on DL interruption. </a:t>
            </a:r>
          </a:p>
          <a:p>
            <a:pPr marL="342900" lvl="1" indent="-342900" fontAlgn="base" hangingPunct="0">
              <a:buFont typeface="Arial" pitchFamily="34" charset="0"/>
              <a:buChar char="•"/>
            </a:pPr>
            <a:r>
              <a:rPr lang="en-US" altLang="zh-CN" sz="1800" dirty="0"/>
              <a:t>According to the</a:t>
            </a:r>
            <a:r>
              <a:rPr lang="en-GB" altLang="zh-CN" sz="1800" dirty="0"/>
              <a:t> 1</a:t>
            </a:r>
            <a:r>
              <a:rPr lang="en-GB" altLang="zh-CN" sz="1800" baseline="30000" dirty="0"/>
              <a:t>st</a:t>
            </a:r>
            <a:r>
              <a:rPr lang="en-GB" altLang="zh-CN" sz="1800" dirty="0"/>
              <a:t> round email discussion summary in R4-2005101, </a:t>
            </a:r>
            <a:r>
              <a:rPr lang="en-US" altLang="zh-CN" sz="1800" dirty="0"/>
              <a:t>companies’ positions are as follows: </a:t>
            </a:r>
          </a:p>
          <a:p>
            <a:pPr lvl="1" fontAlgn="base" hangingPunct="0"/>
            <a:r>
              <a:rPr lang="en-US" altLang="zh-CN" sz="1600" b="1" u="sng" dirty="0"/>
              <a:t>Option 1: Define different capabilities for UEs with and without DL interruption (CMCC, ZTE, OPPO, Huawei, China Telecom, CHTTL, Apple </a:t>
            </a:r>
            <a:r>
              <a:rPr lang="en-US" altLang="zh-CN" sz="1600" b="1" u="sng" dirty="0" err="1"/>
              <a:t>MediaTek</a:t>
            </a:r>
            <a:r>
              <a:rPr lang="en-US" altLang="zh-CN" sz="1600" b="1" u="sng" dirty="0"/>
              <a:t>, vivo, CATT, Qualcomm)</a:t>
            </a:r>
          </a:p>
          <a:p>
            <a:pPr lvl="2" fontAlgn="base" hangingPunct="0"/>
            <a:r>
              <a:rPr lang="en-US" altLang="zh-CN" sz="1400" dirty="0"/>
              <a:t>Option 1a: Whether to allow DL interruption for each band combination can be discussed later after the signaling for DL interruption is defined. (CMCC, Huawei, China Telecom, CHTTL, Apple, </a:t>
            </a:r>
            <a:r>
              <a:rPr lang="en-US" altLang="zh-CN" sz="1400" dirty="0" err="1"/>
              <a:t>MediaTek</a:t>
            </a:r>
            <a:r>
              <a:rPr lang="en-US" altLang="zh-CN" sz="1400" dirty="0"/>
              <a:t>, CATT, Qualcomm)</a:t>
            </a:r>
          </a:p>
          <a:p>
            <a:pPr lvl="1" fontAlgn="base" hangingPunct="0"/>
            <a:r>
              <a:rPr lang="en-US" altLang="zh-CN" sz="1600" b="1" u="sng" dirty="0"/>
              <a:t>Option 2: In Rel-16, only enable this feature for the band combinations that can avoid DL interruption, i.e., no interruption in DL reception are allowed. (Nokia, </a:t>
            </a:r>
            <a:r>
              <a:rPr lang="en-US" altLang="zh-CN" sz="1600" b="1" u="sng" dirty="0" err="1"/>
              <a:t>MediaTek</a:t>
            </a:r>
            <a:r>
              <a:rPr lang="en-US" altLang="zh-CN" sz="1600" b="1" u="sng" dirty="0"/>
              <a:t>, CATT)</a:t>
            </a:r>
          </a:p>
          <a:p>
            <a:pPr lvl="2" fontAlgn="base" hangingPunct="0"/>
            <a:r>
              <a:rPr lang="en-US" altLang="zh-CN" sz="1400" dirty="0"/>
              <a:t>Option 2a (</a:t>
            </a:r>
            <a:r>
              <a:rPr lang="en-US" altLang="zh-CN" sz="1400" dirty="0" err="1"/>
              <a:t>MediaTek</a:t>
            </a:r>
            <a:r>
              <a:rPr lang="en-US" altLang="zh-CN" sz="1400" dirty="0"/>
              <a:t>, CATT)</a:t>
            </a:r>
          </a:p>
          <a:p>
            <a:pPr lvl="3" fontAlgn="base" hangingPunct="0"/>
            <a:r>
              <a:rPr lang="en-US" altLang="zh-CN" sz="1400" dirty="0"/>
              <a:t>Introduce a band combination table or add a column in the CA/EN-DC table to indicate the support of this feature for each band combination. The WI can be closed if there is at least one combination is included.</a:t>
            </a:r>
          </a:p>
          <a:p>
            <a:pPr lvl="2" fontAlgn="base" hangingPunct="0"/>
            <a:r>
              <a:rPr lang="en-US" altLang="zh-CN" sz="1400" dirty="0"/>
              <a:t>Option 2b (</a:t>
            </a:r>
            <a:r>
              <a:rPr lang="en-US" altLang="zh-CN" sz="1400" dirty="0" err="1"/>
              <a:t>MediaTek</a:t>
            </a:r>
            <a:r>
              <a:rPr lang="en-US" altLang="zh-CN" sz="1400" dirty="0"/>
              <a:t>, CATT)</a:t>
            </a:r>
          </a:p>
          <a:p>
            <a:pPr lvl="3" fontAlgn="base" hangingPunct="0"/>
            <a:r>
              <a:rPr lang="en-US" altLang="zh-CN" sz="1400" dirty="0"/>
              <a:t>Introduce the below criteria of no DL interruption. Band combinations violate the criteria does not need to support switching capability.</a:t>
            </a:r>
          </a:p>
          <a:p>
            <a:pPr lvl="4" fontAlgn="base" hangingPunct="0"/>
            <a:r>
              <a:rPr lang="en-US" altLang="zh-CN" sz="1200" dirty="0"/>
              <a:t>FGAP &gt; 200MHz separation when TDD band &lt;=2GHz. </a:t>
            </a:r>
          </a:p>
          <a:p>
            <a:pPr lvl="4" fontAlgn="base" hangingPunct="0"/>
            <a:r>
              <a:rPr lang="en-US" altLang="zh-CN" sz="1200" dirty="0"/>
              <a:t>FGAP &gt; 400MHz when 2GHz &lt;=TDD band &lt;=4GHz. </a:t>
            </a:r>
          </a:p>
          <a:p>
            <a:pPr lvl="4" fontAlgn="base" hangingPunct="0"/>
            <a:r>
              <a:rPr lang="en-US" altLang="zh-CN" sz="1200" dirty="0"/>
              <a:t>FGAP &gt; 800MHz when TDD band &gt;=4GHz.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4</a:t>
            </a:fld>
            <a:endParaRPr lang="zh-CN" altLang="en-US"/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374848" y="297220"/>
            <a:ext cx="8229600" cy="611500"/>
          </a:xfrm>
        </p:spPr>
        <p:txBody>
          <a:bodyPr>
            <a:normAutofit/>
          </a:bodyPr>
          <a:lstStyle/>
          <a:p>
            <a:r>
              <a:rPr lang="en-US" altLang="zh-CN" sz="2400" dirty="0"/>
              <a:t>Background on Applicability of DL interruption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6068845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E7A58F5-4EE1-4EC1-9CD8-18AEA090C9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WF </a:t>
            </a:r>
            <a:r>
              <a:rPr lang="en-US" dirty="0">
                <a:highlight>
                  <a:srgbClr val="00FF00"/>
                </a:highlight>
              </a:rPr>
              <a:t>(agreed)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7A3459C5-2B21-4A8A-B9CB-7D3D32A207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Define different capabilities for UEs with and without DL interruption</a:t>
            </a:r>
          </a:p>
          <a:p>
            <a:pPr lvl="1"/>
            <a:r>
              <a:rPr lang="en-US" dirty="0"/>
              <a:t>Whether to allow DL interruption for each band combination can be discussed later after the signaling for DL interruption is defined.  </a:t>
            </a:r>
          </a:p>
          <a:p>
            <a:r>
              <a:rPr lang="en-US" dirty="0"/>
              <a:t>At the same time, RAN4 recognizes that DL interruption causes significant negative system impacts especially on LTE carriers in EN-DC scenarios [R4-2005101]</a:t>
            </a:r>
          </a:p>
          <a:p>
            <a:pPr lvl="1"/>
            <a:r>
              <a:rPr lang="en-US" dirty="0"/>
              <a:t>Companies can provide more results in May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5908A86B-C6D9-4B9D-8CEC-0C63169CC7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13595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46646"/>
            <a:ext cx="8229600" cy="778098"/>
          </a:xfrm>
        </p:spPr>
        <p:txBody>
          <a:bodyPr>
            <a:normAutofit fontScale="90000"/>
          </a:bodyPr>
          <a:lstStyle/>
          <a:p>
            <a:r>
              <a:rPr lang="de-DE" altLang="zh-CN" sz="2400" dirty="0"/>
              <a:t>DL interruption: interested band pairs from </a:t>
            </a:r>
            <a:r>
              <a:rPr lang="de-DE" altLang="zh-CN" sz="2400" dirty="0" smtClean="0"/>
              <a:t>operators </a:t>
            </a:r>
            <a:r>
              <a:rPr lang="de-DE" altLang="zh-CN" sz="2400" dirty="0">
                <a:solidFill>
                  <a:prstClr val="black"/>
                </a:solidFill>
              </a:rPr>
              <a:t> </a:t>
            </a:r>
            <a:r>
              <a:rPr lang="de-DE" altLang="zh-CN" sz="2400" dirty="0" smtClean="0">
                <a:solidFill>
                  <a:prstClr val="black"/>
                </a:solidFill>
              </a:rPr>
              <a:t/>
            </a:r>
            <a:br>
              <a:rPr lang="de-DE" altLang="zh-CN" sz="2400" dirty="0" smtClean="0">
                <a:solidFill>
                  <a:prstClr val="black"/>
                </a:solidFill>
              </a:rPr>
            </a:br>
            <a:r>
              <a:rPr lang="de-DE" altLang="zh-CN" sz="2400" dirty="0" smtClean="0">
                <a:solidFill>
                  <a:prstClr val="black"/>
                </a:solidFill>
              </a:rPr>
              <a:t>(</a:t>
            </a:r>
            <a:r>
              <a:rPr lang="de-DE" altLang="zh-CN" sz="2400" dirty="0">
                <a:solidFill>
                  <a:prstClr val="black"/>
                </a:solidFill>
              </a:rPr>
              <a:t>for information)</a:t>
            </a:r>
            <a:endParaRPr lang="de-DE" altLang="zh-CN" sz="24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340768"/>
            <a:ext cx="8363272" cy="4248472"/>
          </a:xfrm>
        </p:spPr>
        <p:txBody>
          <a:bodyPr>
            <a:noAutofit/>
          </a:bodyPr>
          <a:lstStyle/>
          <a:p>
            <a:r>
              <a:rPr lang="de-DE" altLang="zh-CN" sz="1800" dirty="0"/>
              <a:t>Band pairs for FDD+TDD CA and FDD+TDD EN-DC (carrier 1 + carrier 2)</a:t>
            </a:r>
          </a:p>
          <a:p>
            <a:pPr lvl="1"/>
            <a:r>
              <a:rPr lang="de-DE" altLang="zh-CN" sz="1400" dirty="0"/>
              <a:t>Band (n)1 + Band n78 (CTC, CU, KDDI, CHTTL)</a:t>
            </a:r>
          </a:p>
          <a:p>
            <a:pPr lvl="1"/>
            <a:r>
              <a:rPr lang="de-DE" altLang="zh-CN" sz="1400" dirty="0"/>
              <a:t>Band (n)3 + Band n78 (CTC, CU, KDDI, CHTTL)</a:t>
            </a:r>
          </a:p>
          <a:p>
            <a:pPr lvl="1"/>
            <a:r>
              <a:rPr lang="de-DE" altLang="zh-CN" sz="1400" dirty="0"/>
              <a:t>Band (n)1 + Band n77 (KDDI)</a:t>
            </a:r>
          </a:p>
          <a:p>
            <a:pPr lvl="1"/>
            <a:r>
              <a:rPr lang="de-DE" altLang="zh-CN" sz="1400" dirty="0"/>
              <a:t>Band (n)3 + Band n77 (KDDI)</a:t>
            </a:r>
          </a:p>
          <a:p>
            <a:pPr lvl="1"/>
            <a:r>
              <a:rPr lang="de-DE" altLang="zh-CN" sz="1400" dirty="0"/>
              <a:t>Band (n)18 + Band n77 or n78 (KDDI)</a:t>
            </a:r>
          </a:p>
          <a:p>
            <a:pPr lvl="1"/>
            <a:r>
              <a:rPr lang="de-DE" altLang="zh-CN" sz="1400" dirty="0"/>
              <a:t>Band (n)28 + Band n77 or n78 (KDDI)</a:t>
            </a:r>
          </a:p>
          <a:p>
            <a:pPr lvl="1"/>
            <a:r>
              <a:rPr lang="de-DE" altLang="zh-CN" sz="1400" dirty="0"/>
              <a:t>Band (n)3 + Band n41 </a:t>
            </a:r>
            <a:r>
              <a:rPr lang="de-DE" altLang="zh-CN" sz="1400" dirty="0" smtClean="0"/>
              <a:t>(CMCC)</a:t>
            </a:r>
          </a:p>
          <a:p>
            <a:pPr lvl="1"/>
            <a:r>
              <a:rPr lang="de-DE" altLang="zh-CN" sz="1400" dirty="0"/>
              <a:t>Band (n)3 + Band  </a:t>
            </a:r>
            <a:r>
              <a:rPr lang="de-DE" altLang="zh-CN" sz="1400" dirty="0" smtClean="0"/>
              <a:t>n79 </a:t>
            </a:r>
            <a:r>
              <a:rPr lang="de-DE" altLang="zh-CN" sz="1400" dirty="0"/>
              <a:t>(</a:t>
            </a:r>
            <a:r>
              <a:rPr lang="de-DE" altLang="zh-CN" sz="1400" dirty="0" smtClean="0"/>
              <a:t>CMCC</a:t>
            </a:r>
            <a:r>
              <a:rPr lang="en-US" altLang="zh-CN" sz="1400" dirty="0" smtClean="0"/>
              <a:t>, </a:t>
            </a:r>
            <a:r>
              <a:rPr lang="en-US" altLang="zh-CN" sz="1400" dirty="0" err="1" smtClean="0"/>
              <a:t>docomo</a:t>
            </a:r>
            <a:r>
              <a:rPr lang="de-DE" altLang="zh-CN" sz="1400" dirty="0" smtClean="0"/>
              <a:t>)</a:t>
            </a:r>
            <a:endParaRPr lang="de-DE" altLang="zh-CN" sz="1400" dirty="0"/>
          </a:p>
          <a:p>
            <a:pPr lvl="1"/>
            <a:r>
              <a:rPr lang="de-DE" altLang="zh-CN" sz="1400" dirty="0"/>
              <a:t>Band (n)8 + Band n41 or n79 (CMCC)</a:t>
            </a:r>
          </a:p>
          <a:p>
            <a:pPr lvl="1"/>
            <a:r>
              <a:rPr lang="de-DE" altLang="zh-CN" sz="1400" dirty="0"/>
              <a:t>Band (n)8 + Band n77 or n78 (SoftBank)</a:t>
            </a:r>
          </a:p>
          <a:p>
            <a:pPr lvl="1"/>
            <a:r>
              <a:rPr lang="de-DE" altLang="zh-CN" sz="1400" dirty="0"/>
              <a:t>Band 11 + Band n77 or n78 (SoftBank</a:t>
            </a:r>
            <a:r>
              <a:rPr lang="de-DE" altLang="zh-CN" sz="1400" dirty="0" smtClean="0"/>
              <a:t>)</a:t>
            </a:r>
          </a:p>
          <a:p>
            <a:pPr lvl="1"/>
            <a:r>
              <a:rPr lang="en-US" altLang="zh-CN" sz="1400" dirty="0"/>
              <a:t>Band (n)5 + Band n78 or n79 (</a:t>
            </a:r>
            <a:r>
              <a:rPr lang="en-US" altLang="zh-CN" sz="1400" dirty="0" err="1"/>
              <a:t>docomo</a:t>
            </a:r>
            <a:r>
              <a:rPr lang="en-US" altLang="zh-CN" sz="1400" dirty="0"/>
              <a:t>)</a:t>
            </a:r>
            <a:endParaRPr lang="zh-CN" altLang="zh-CN" sz="1400" dirty="0"/>
          </a:p>
          <a:p>
            <a:pPr lvl="1"/>
            <a:r>
              <a:rPr lang="en-US" altLang="zh-CN" sz="1400" dirty="0"/>
              <a:t>Band 19 + Band n78 or n79 (</a:t>
            </a:r>
            <a:r>
              <a:rPr lang="en-US" altLang="zh-CN" sz="1400" dirty="0" err="1"/>
              <a:t>docomo</a:t>
            </a:r>
            <a:r>
              <a:rPr lang="en-US" altLang="zh-CN" sz="1400" dirty="0"/>
              <a:t>)</a:t>
            </a:r>
            <a:endParaRPr lang="zh-CN" altLang="zh-CN" sz="1400" dirty="0"/>
          </a:p>
          <a:p>
            <a:pPr lvl="1"/>
            <a:r>
              <a:rPr lang="en-US" altLang="zh-CN" sz="1400" dirty="0"/>
              <a:t>Band 21 + Band n78 or n79 (</a:t>
            </a:r>
            <a:r>
              <a:rPr lang="en-US" altLang="zh-CN" sz="1400" dirty="0" err="1"/>
              <a:t>docomo</a:t>
            </a:r>
            <a:r>
              <a:rPr lang="en-US" altLang="zh-CN" sz="1400" dirty="0" smtClean="0"/>
              <a:t>)</a:t>
            </a:r>
          </a:p>
          <a:p>
            <a:pPr lvl="1"/>
            <a:r>
              <a:rPr lang="en-US" altLang="zh-CN" sz="1400" dirty="0"/>
              <a:t>Band (n)1 + Band n79 (</a:t>
            </a:r>
            <a:r>
              <a:rPr lang="en-US" altLang="zh-CN" sz="1400" dirty="0" err="1"/>
              <a:t>docomo</a:t>
            </a:r>
            <a:r>
              <a:rPr lang="en-US" altLang="zh-CN" sz="1400" dirty="0" smtClean="0"/>
              <a:t>)</a:t>
            </a:r>
            <a:endParaRPr lang="zh-CN" altLang="zh-CN" sz="14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942619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7</a:t>
            </a:fld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2195736" y="2708920"/>
            <a:ext cx="49685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>
                <a:ea typeface="微软雅黑" pitchFamily="34" charset="-122"/>
              </a:rPr>
              <a:t>Thanks!</a:t>
            </a:r>
            <a:endParaRPr lang="zh-CN" altLang="en-US" sz="5400" dirty="0"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899633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EEACA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EEACA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6045</TotalTime>
  <Words>746</Words>
  <Application>Microsoft Office PowerPoint</Application>
  <PresentationFormat>全屏显示(4:3)</PresentationFormat>
  <Paragraphs>70</Paragraphs>
  <Slides>7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</vt:lpstr>
      <vt:lpstr>Way forward on RF requirements for Tx switching between two uplink carriers</vt:lpstr>
      <vt:lpstr>Background</vt:lpstr>
      <vt:lpstr>Background on Applicability of DL interruption</vt:lpstr>
      <vt:lpstr>Background on Applicability of DL interruption</vt:lpstr>
      <vt:lpstr>WF (agreed)</vt:lpstr>
      <vt:lpstr>DL interruption: interested band pairs from operators   (for information)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On switching period between two FR1 uplink carriers</dc:title>
  <dc:creator>Yang Shan</dc:creator>
  <cp:lastModifiedBy>China Telecom2</cp:lastModifiedBy>
  <cp:revision>406</cp:revision>
  <dcterms:created xsi:type="dcterms:W3CDTF">2019-09-05T02:26:38Z</dcterms:created>
  <dcterms:modified xsi:type="dcterms:W3CDTF">2020-04-29T17:26:33Z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(2)9nmzNnROtrku6He4mdY/julwhlxNynOxXmbnjEw11A3V08GeRbsrKdJfHt8aYO2Oj2o3vzqs
Z5DTKFwKTqJHVYIlONoykCVAYmJn0CJCXqon+7XBdGYTOTaMnjglyceGGk05kFoUWYvtKHHp
1ZBvRjsZuovfmcBq+2z1cFO9AxxnYU1QDvEUrHKcEEnicISrZ9GjrM2RSGAe6lOMlGKHbrdU
xCZqLN4L2MEuF4Qalr</vt:lpwstr>
  </property>
  <property fmtid="{D5CDD505-2E9C-101B-9397-08002B2CF9AE}" pid="3" name="_2015_ms_pID_7253431">
    <vt:lpwstr>UQzA3bcRhbAiK7biMtIKEXT8tWwLIqAsgeldD+EkkGiWlOexQ1SbUk
TCqfqQqpTtJHFLvBJ7Y8w4MorGSKdeZbMq46FFbQG5eLwjCk21qRmI23JiFWHueRmeW7L7Mr
/J/n4qJEjJ11YZ4M6m8xs+buQjNryPlFzNFoJ7lwcgz6+31NjKKTkROVy9276a7wQDI=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1582507889</vt:lpwstr>
  </property>
</Properties>
</file>