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3" r:id="rId3"/>
    <p:sldId id="261" r:id="rId4"/>
    <p:sldId id="262" r:id="rId5"/>
  </p:sldIdLst>
  <p:sldSz cx="12192000" cy="6858000"/>
  <p:notesSz cx="6858000" cy="9144000"/>
  <p:defaultTextStyle>
    <a:defPPr>
      <a:defRPr lang="aa-E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54"/>
  </p:normalViewPr>
  <p:slideViewPr>
    <p:cSldViewPr snapToGrid="0" snapToObjects="1">
      <p:cViewPr varScale="1">
        <p:scale>
          <a:sx n="108" d="100"/>
          <a:sy n="108" d="100"/>
        </p:scale>
        <p:origin x="73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915E9-C25B-D645-896C-7177BD6BC8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9F8FD5-F37B-6D43-B260-2A28C5A3C3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36D041-8541-E34A-8387-264E46369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C170-4264-D94E-B9BF-F9B4B45AEDA6}" type="datetimeFigureOut">
              <a:rPr lang="en-US" smtClean="0"/>
              <a:t>4/29/20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6CB898-A235-2B4E-984E-F0119C92C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50ABF-08B4-3043-892D-3E34C61FB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92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6B226-A7B2-3B42-AD0B-6FB962659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FB64D1-24FD-7F47-AD28-541995C49C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D87075-6AC9-4E4E-8064-BCAD0F618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C170-4264-D94E-B9BF-F9B4B45AEDA6}" type="datetimeFigureOut">
              <a:rPr lang="en-US" smtClean="0"/>
              <a:t>4/29/20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5CB9D2-880B-8741-95B1-B54A428D3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81A256-119E-BE47-AF9D-47133AFAA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496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C3479DB-FC42-5D41-A49B-566DA72B96F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BFAF0D-BFEB-3745-A632-11A5EE5EE5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63A01A-7A61-2546-9D00-C8FE66D4D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C170-4264-D94E-B9BF-F9B4B45AEDA6}" type="datetimeFigureOut">
              <a:rPr lang="en-US" smtClean="0"/>
              <a:t>4/29/20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E575F7-6822-1446-B68E-ADB759BE6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5298EA-E93B-A840-AB67-3EE73A103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751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CF174-7BF7-AF49-806A-C05B34DFB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037C7A-B840-9946-8598-D483CDCA74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A25F55-A519-124C-A93B-CBAE5B35E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C170-4264-D94E-B9BF-F9B4B45AEDA6}" type="datetimeFigureOut">
              <a:rPr lang="en-US" smtClean="0"/>
              <a:t>4/29/20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C1992C-1046-1F47-B392-7C704D200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739C32-2D02-0240-B9DE-889B6D1D3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92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75E43-B0A2-9E4C-8D18-906782BC5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1E1648-2463-4D46-A522-1F9E34FFAB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04D3FD-730A-A549-92A4-D22C78BB4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C170-4264-D94E-B9BF-F9B4B45AEDA6}" type="datetimeFigureOut">
              <a:rPr lang="en-US" smtClean="0"/>
              <a:t>4/29/20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F8000-AD43-2544-804F-104B179D5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DC5525-AD59-6A47-A726-C6B5461B3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815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7A3B1-2697-504C-9998-C3B00F0B1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30CDC9-0E79-4549-A0CB-E3C7748566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B2D609-2D4C-7244-9003-C958400115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310CFC-DE40-6A47-AE61-2DF108E4F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C170-4264-D94E-B9BF-F9B4B45AEDA6}" type="datetimeFigureOut">
              <a:rPr lang="en-US" smtClean="0"/>
              <a:t>4/29/20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6DEFE8-DF83-5142-AD36-EE49F8500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41AC9E-DA4E-DE4A-AA0B-33BFEF89C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171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74063-4BD2-4E44-9F90-AE365202B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578F79-BCD2-394D-86F8-8407AE514D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367067-1754-D541-94F8-88AD0F6C0D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1B29A2-1ACD-AD40-8C93-52DF9CFF3F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3A589B-B7E7-D64C-89F3-2BC040F03C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26B1111-90A3-3745-85BD-35235FFA3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C170-4264-D94E-B9BF-F9B4B45AEDA6}" type="datetimeFigureOut">
              <a:rPr lang="en-US" smtClean="0"/>
              <a:t>4/29/20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BF4E7D-984D-4147-BC4E-C95A65482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055CAB-3040-4A4C-9D74-FC00D95DE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395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DA795-AA47-804E-AA62-4C1C357AE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486C82-3D70-0F42-AD70-266FE45E3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C170-4264-D94E-B9BF-F9B4B45AEDA6}" type="datetimeFigureOut">
              <a:rPr lang="en-US" smtClean="0"/>
              <a:t>4/29/20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527771-09DD-0B4E-AC20-E1BAC65F0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BAF00A-B449-EB44-B4E8-BB3F3A95E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320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38A075-CB7E-BA43-84F6-F0B90131B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C170-4264-D94E-B9BF-F9B4B45AEDA6}" type="datetimeFigureOut">
              <a:rPr lang="en-US" smtClean="0"/>
              <a:t>4/29/20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D86AC1-D000-7D44-BF10-E15D4674E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72C7D7-8622-1846-853C-23594363E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011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4835B-2151-EC4E-BBD4-ACC1A25D7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68E16C-37C9-3A4B-B4E7-03F045CC8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D2E945-935C-0743-9861-987EDBDF60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D56D1A-F095-9445-950A-1D970A365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C170-4264-D94E-B9BF-F9B4B45AEDA6}" type="datetimeFigureOut">
              <a:rPr lang="en-US" smtClean="0"/>
              <a:t>4/29/20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A557A6-4304-A648-9F26-D61745775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882002-C22D-A445-AF63-0414D0FDB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405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176C0-6605-E34C-B724-CB448824D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D8761E-9F87-5049-8FF0-714C573E9F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7BBFA8-5810-984C-9A03-7C5A84E4FE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27E9D9-E536-4F4A-960D-043BA4204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C170-4264-D94E-B9BF-F9B4B45AEDA6}" type="datetimeFigureOut">
              <a:rPr lang="en-US" smtClean="0"/>
              <a:t>4/29/20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ED767D-563D-DE4C-926C-9BDA03A87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4376A1-BA8B-F648-8EB6-07BE0AE52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594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57F27D-6045-9C46-B3C2-F23755E66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D78BD8-0E1D-4D46-AE7B-B487BFDDA5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CB50D4-929D-2F4D-A972-D6C0F724A8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2C170-4264-D94E-B9BF-F9B4B45AEDA6}" type="datetimeFigureOut">
              <a:rPr lang="en-US" smtClean="0"/>
              <a:t>4/29/20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72F46-0B7F-2840-9DD4-9CFFD6BE25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5106A1-A31E-E64B-937B-3954DD2E8F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13DE1-8E6E-7145-A9AB-2F2CC6B9350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MSIPCMContentMarking" descr="{&quot;HashCode&quot;:-1699574231,&quot;Placement&quot;:&quot;Footer&quot;}"/>
          <p:cNvSpPr txBox="1"/>
          <p:nvPr userDrawn="1"/>
        </p:nvSpPr>
        <p:spPr>
          <a:xfrm>
            <a:off x="0" y="6646927"/>
            <a:ext cx="619703" cy="21107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</a:rPr>
              <a:t>C2 General</a:t>
            </a:r>
          </a:p>
        </p:txBody>
      </p:sp>
    </p:spTree>
    <p:extLst>
      <p:ext uri="{BB962C8B-B14F-4D97-AF65-F5344CB8AC3E}">
        <p14:creationId xmlns:p14="http://schemas.microsoft.com/office/powerpoint/2010/main" val="2764494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a-E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DA4E002-20D0-7D4B-AC6A-66CEE770DD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77695"/>
            <a:ext cx="9144000" cy="1655762"/>
          </a:xfrm>
        </p:spPr>
        <p:txBody>
          <a:bodyPr/>
          <a:lstStyle/>
          <a:p>
            <a:r>
              <a:rPr lang="en-US" dirty="0"/>
              <a:t>Dish Network,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B095CE-6CF7-3846-BD02-960FBB904758}"/>
              </a:ext>
            </a:extLst>
          </p:cNvPr>
          <p:cNvSpPr txBox="1"/>
          <p:nvPr/>
        </p:nvSpPr>
        <p:spPr>
          <a:xfrm>
            <a:off x="383741" y="424543"/>
            <a:ext cx="40153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#94bis-e	</a:t>
            </a:r>
          </a:p>
          <a:p>
            <a:r>
              <a:rPr lang="en-GB" b="1" dirty="0"/>
              <a:t>Electronic Meeting, April 20 – 30 2020</a:t>
            </a:r>
            <a:endParaRPr lang="aa-ET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29A60C-D8D4-EC4A-8C7F-2B9F8AB281D9}"/>
              </a:ext>
            </a:extLst>
          </p:cNvPr>
          <p:cNvSpPr txBox="1"/>
          <p:nvPr/>
        </p:nvSpPr>
        <p:spPr>
          <a:xfrm>
            <a:off x="9541609" y="452658"/>
            <a:ext cx="13211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b="1" dirty="0"/>
              <a:t>R4-2005641</a:t>
            </a:r>
            <a:endParaRPr lang="aa-ET" dirty="0"/>
          </a:p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29D2D9B-2181-EF41-827F-373B0D0C54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con-current operation scenario and clarification</a:t>
            </a:r>
          </a:p>
        </p:txBody>
      </p:sp>
    </p:spTree>
    <p:extLst>
      <p:ext uri="{BB962C8B-B14F-4D97-AF65-F5344CB8AC3E}">
        <p14:creationId xmlns:p14="http://schemas.microsoft.com/office/powerpoint/2010/main" val="3682374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DBC5A-393A-1F4C-96A5-FB13E0C8E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EDCD3-9990-E24F-BB68-9F445D2186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3800" b="1" dirty="0"/>
              <a:t>Relevant aspects from RAN4#94e WF (R4-2002787):</a:t>
            </a:r>
          </a:p>
          <a:p>
            <a:r>
              <a:rPr lang="en-US" dirty="0"/>
              <a:t>Create generic requirements for these cases in Rel16 timeframe (by June 2020)</a:t>
            </a:r>
          </a:p>
          <a:p>
            <a:pPr lvl="1"/>
            <a:r>
              <a:rPr lang="en-GB" sz="2600" dirty="0"/>
              <a:t>NR </a:t>
            </a:r>
            <a:r>
              <a:rPr lang="en-GB" sz="2600" dirty="0" err="1"/>
              <a:t>Uu</a:t>
            </a:r>
            <a:r>
              <a:rPr lang="en-GB" sz="2600" dirty="0"/>
              <a:t> + NR SL (1</a:t>
            </a:r>
            <a:r>
              <a:rPr lang="en-GB" sz="2600" baseline="30000" dirty="0"/>
              <a:t>st</a:t>
            </a:r>
            <a:r>
              <a:rPr lang="en-GB" sz="2600" dirty="0"/>
              <a:t> priority)</a:t>
            </a:r>
          </a:p>
          <a:p>
            <a:pPr lvl="1"/>
            <a:r>
              <a:rPr lang="en-GB" sz="2600" dirty="0"/>
              <a:t>LTE </a:t>
            </a:r>
            <a:r>
              <a:rPr lang="en-GB" sz="2600" dirty="0" err="1"/>
              <a:t>Uu</a:t>
            </a:r>
            <a:r>
              <a:rPr lang="en-GB" sz="2600" dirty="0"/>
              <a:t> + NR SL </a:t>
            </a:r>
            <a:r>
              <a:rPr lang="en-GB" altLang="ko-KR" sz="2600" dirty="0"/>
              <a:t>(1</a:t>
            </a:r>
            <a:r>
              <a:rPr lang="en-GB" altLang="ko-KR" sz="2600" baseline="30000" dirty="0"/>
              <a:t>st</a:t>
            </a:r>
            <a:r>
              <a:rPr lang="en-GB" altLang="ko-KR" sz="2600" dirty="0"/>
              <a:t> priority)</a:t>
            </a:r>
            <a:endParaRPr lang="en-GB" sz="2600" dirty="0"/>
          </a:p>
          <a:p>
            <a:pPr lvl="1"/>
            <a:r>
              <a:rPr lang="en-GB" sz="2600" dirty="0"/>
              <a:t>NR </a:t>
            </a:r>
            <a:r>
              <a:rPr lang="en-GB" sz="2600" dirty="0" err="1"/>
              <a:t>Uu</a:t>
            </a:r>
            <a:r>
              <a:rPr lang="en-GB" sz="2600" dirty="0"/>
              <a:t> + LTE SL (2</a:t>
            </a:r>
            <a:r>
              <a:rPr lang="en-GB" sz="2600" baseline="30000" dirty="0"/>
              <a:t>nd</a:t>
            </a:r>
            <a:r>
              <a:rPr lang="en-GB" sz="2600" dirty="0"/>
              <a:t> priority, depend on RAN1/RAN2 specification progress)</a:t>
            </a:r>
          </a:p>
          <a:p>
            <a:pPr lvl="1"/>
            <a:r>
              <a:rPr lang="en-GB" sz="2600" dirty="0"/>
              <a:t>LTE/NR </a:t>
            </a:r>
            <a:r>
              <a:rPr lang="en-GB" sz="2600" dirty="0" err="1"/>
              <a:t>Uu</a:t>
            </a:r>
            <a:r>
              <a:rPr lang="en-GB" sz="2600" dirty="0"/>
              <a:t> + LTE SL + NR SL (2</a:t>
            </a:r>
            <a:r>
              <a:rPr lang="en-GB" sz="2600" baseline="30000" dirty="0"/>
              <a:t>nd</a:t>
            </a:r>
            <a:r>
              <a:rPr lang="en-GB" sz="2600" dirty="0"/>
              <a:t> priority, depend on RAN1/RAN2 specification progress and discussion on slide 5)</a:t>
            </a:r>
          </a:p>
          <a:p>
            <a:pPr lvl="2"/>
            <a:r>
              <a:rPr lang="en-GB" dirty="0"/>
              <a:t>LTE SL and NR SL on same unlicensed band</a:t>
            </a:r>
          </a:p>
          <a:p>
            <a:r>
              <a:rPr lang="en-US" dirty="0"/>
              <a:t>Create requirements for band specific combinations based on operator requests</a:t>
            </a:r>
          </a:p>
          <a:p>
            <a:pPr lvl="1"/>
            <a:r>
              <a:rPr lang="en-US" dirty="0"/>
              <a:t>For Rel-16, such operator requests shall only be considered for </a:t>
            </a:r>
            <a:r>
              <a:rPr lang="en-US" dirty="0" err="1"/>
              <a:t>U</a:t>
            </a:r>
            <a:r>
              <a:rPr lang="en-US" altLang="zh-CN" dirty="0" err="1"/>
              <a:t>u</a:t>
            </a:r>
            <a:r>
              <a:rPr lang="en-US" altLang="zh-CN" dirty="0"/>
              <a:t> and SL in different operating bands</a:t>
            </a:r>
            <a:r>
              <a:rPr lang="en-US" dirty="0"/>
              <a:t> </a:t>
            </a:r>
            <a:endParaRPr lang="en-GB" dirty="0"/>
          </a:p>
          <a:p>
            <a:pPr lvl="2"/>
            <a:r>
              <a:rPr lang="en-US" dirty="0"/>
              <a:t>Vodafone: </a:t>
            </a:r>
          </a:p>
          <a:p>
            <a:pPr lvl="3"/>
            <a:r>
              <a:rPr lang="en-US" dirty="0"/>
              <a:t>LTE </a:t>
            </a:r>
            <a:r>
              <a:rPr lang="en-US" dirty="0" err="1"/>
              <a:t>Uu</a:t>
            </a:r>
            <a:r>
              <a:rPr lang="en-US" dirty="0"/>
              <a:t> (B20) + NR SL (n38) in RAN4 #94e-Meeting</a:t>
            </a:r>
          </a:p>
          <a:p>
            <a:pPr lvl="2"/>
            <a:r>
              <a:rPr lang="en-US" dirty="0"/>
              <a:t>DISH : </a:t>
            </a:r>
          </a:p>
          <a:p>
            <a:pPr lvl="3"/>
            <a:r>
              <a:rPr lang="en-US" dirty="0"/>
              <a:t>NR </a:t>
            </a:r>
            <a:r>
              <a:rPr lang="en-US" dirty="0" err="1"/>
              <a:t>Uu</a:t>
            </a:r>
            <a:r>
              <a:rPr lang="en-US" dirty="0"/>
              <a:t> (n71) + NR SL (n47) in R4-1913968</a:t>
            </a:r>
          </a:p>
          <a:p>
            <a:pPr lvl="3"/>
            <a:r>
              <a:rPr lang="en-US" altLang="ko-KR" dirty="0"/>
              <a:t>NR </a:t>
            </a:r>
            <a:r>
              <a:rPr lang="en-US" altLang="ko-KR" dirty="0" err="1"/>
              <a:t>Uu</a:t>
            </a:r>
            <a:r>
              <a:rPr lang="en-US" altLang="ko-KR" dirty="0"/>
              <a:t> (n71) + LTE SL (B47) in R4-1913968</a:t>
            </a:r>
          </a:p>
          <a:p>
            <a:pPr lvl="3"/>
            <a:r>
              <a:rPr lang="en-US" altLang="ko-KR" dirty="0"/>
              <a:t>NR </a:t>
            </a:r>
            <a:r>
              <a:rPr lang="en-US" altLang="ko-KR" dirty="0" err="1"/>
              <a:t>Uu</a:t>
            </a:r>
            <a:r>
              <a:rPr lang="en-US" altLang="ko-KR" dirty="0"/>
              <a:t> (n71) + NR SL(n47) + LTE SL (B47) in R4-1913968 (</a:t>
            </a:r>
            <a:r>
              <a:rPr lang="en-US" dirty="0"/>
              <a:t>In Rel-16 only if generic requirements are defined)</a:t>
            </a:r>
          </a:p>
          <a:p>
            <a:pPr lvl="1"/>
            <a:r>
              <a:rPr lang="en-US" dirty="0"/>
              <a:t>It is possible to include band combination specific requirements when the respective generic requirements are ready within Rel-16 timeframe </a:t>
            </a:r>
          </a:p>
          <a:p>
            <a:pPr lvl="1"/>
            <a:r>
              <a:rPr lang="en-US" dirty="0"/>
              <a:t>FFS: Whether the meaning “concurrent operation” should be further clarified in specifications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835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06858-5513-2340-B590-27C16F8C8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9909"/>
          </a:xfrm>
        </p:spPr>
        <p:txBody>
          <a:bodyPr/>
          <a:lstStyle/>
          <a:p>
            <a:r>
              <a:rPr lang="en-US" dirty="0"/>
              <a:t>Background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D0C2A2-8196-D042-B8A4-42C8DDAB25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512" y="1377538"/>
            <a:ext cx="10926288" cy="5308270"/>
          </a:xfrm>
        </p:spPr>
        <p:txBody>
          <a:bodyPr>
            <a:normAutofit fontScale="70000" lnSpcReduction="20000"/>
          </a:bodyPr>
          <a:lstStyle/>
          <a:p>
            <a:r>
              <a:rPr lang="en-US" sz="3800" b="1" dirty="0"/>
              <a:t>First round summary (R4-2005096):</a:t>
            </a:r>
          </a:p>
          <a:p>
            <a:r>
              <a:rPr lang="en-US" sz="2900" b="1" dirty="0"/>
              <a:t>Issue 1-1: Con-current operation scenarios considered in Rel-16</a:t>
            </a:r>
          </a:p>
          <a:p>
            <a:r>
              <a:rPr lang="en-US" sz="2900" dirty="0"/>
              <a:t>Tentative agreements: </a:t>
            </a:r>
          </a:p>
          <a:p>
            <a:pPr lvl="1"/>
            <a:r>
              <a:rPr lang="en-US" sz="2900" dirty="0"/>
              <a:t>One band combination is selected for each 2nd priority cases in Rel-16. </a:t>
            </a:r>
          </a:p>
          <a:p>
            <a:pPr lvl="1"/>
            <a:r>
              <a:rPr lang="en-US" sz="2900" dirty="0"/>
              <a:t>For scenario of NR </a:t>
            </a:r>
            <a:r>
              <a:rPr lang="en-US" sz="2900" dirty="0" err="1"/>
              <a:t>Uu</a:t>
            </a:r>
            <a:r>
              <a:rPr lang="en-US" sz="2900" dirty="0"/>
              <a:t> + NR SL + LTE SL, n71 (NR </a:t>
            </a:r>
            <a:r>
              <a:rPr lang="en-US" sz="2900" dirty="0" err="1"/>
              <a:t>Uu</a:t>
            </a:r>
            <a:r>
              <a:rPr lang="en-US" sz="2900" dirty="0"/>
              <a:t>) + n47 (NR SL) +B47 (LTE SL) is considered, and the NR SL and LTE SL operate with TDM mode in the ITS band.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sz="2900" b="1" dirty="0"/>
              <a:t>Issue 1-2: Clarification of con-current operation</a:t>
            </a:r>
          </a:p>
          <a:p>
            <a:r>
              <a:rPr lang="en-US" sz="2900" dirty="0"/>
              <a:t>Tentative agreements:</a:t>
            </a:r>
          </a:p>
          <a:p>
            <a:pPr lvl="1"/>
            <a:r>
              <a:rPr lang="en-US" sz="2900" dirty="0"/>
              <a:t>Clarification of con-current operation is need, and the definition of con-current operation for V2X should be reflected in the TS. </a:t>
            </a:r>
          </a:p>
          <a:p>
            <a:pPr lvl="1"/>
            <a:r>
              <a:rPr lang="en-US" sz="2900" dirty="0"/>
              <a:t>Con-current rather than concurrent should be used in the spec to align with the term used for LTE V2X.</a:t>
            </a:r>
          </a:p>
          <a:p>
            <a:r>
              <a:rPr lang="en-US" sz="2900" dirty="0"/>
              <a:t>Candidate options:</a:t>
            </a:r>
          </a:p>
          <a:p>
            <a:pPr lvl="1"/>
            <a:r>
              <a:rPr lang="en-US" sz="2900" dirty="0"/>
              <a:t>Option 1: only the band combination where the </a:t>
            </a:r>
            <a:r>
              <a:rPr lang="en-US" sz="2900" dirty="0" err="1"/>
              <a:t>Uu</a:t>
            </a:r>
            <a:r>
              <a:rPr lang="en-US" sz="2900" dirty="0"/>
              <a:t> schedules/configures SL by semi-persistent way can be specified as concurrent operation</a:t>
            </a:r>
          </a:p>
          <a:p>
            <a:pPr lvl="1"/>
            <a:r>
              <a:rPr lang="en-US" sz="2900" dirty="0"/>
              <a:t>Other options are not excluded. Companies are encouraged to provide options for con-current operation.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622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1387F7-C353-AE44-85B0-697FBE42C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BCB60A-8BB5-FF45-B6D6-8E0E44A5D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7543"/>
            <a:ext cx="10515600" cy="4609420"/>
          </a:xfrm>
        </p:spPr>
        <p:txBody>
          <a:bodyPr>
            <a:normAutofit fontScale="47500" lnSpcReduction="20000"/>
          </a:bodyPr>
          <a:lstStyle/>
          <a:p>
            <a:r>
              <a:rPr lang="en-US" sz="2900" b="1" dirty="0"/>
              <a:t>Issue 1-1: Con-current operation scenarios considered in Rel-16</a:t>
            </a:r>
          </a:p>
          <a:p>
            <a:pPr lvl="1"/>
            <a:r>
              <a:rPr lang="en-US" sz="2900" dirty="0"/>
              <a:t>Band combinations for each 1</a:t>
            </a:r>
            <a:r>
              <a:rPr lang="en-US" sz="2900" baseline="30000" dirty="0"/>
              <a:t>st</a:t>
            </a:r>
            <a:r>
              <a:rPr lang="en-US" sz="2900" dirty="0"/>
              <a:t> priority cases are specified in Rel-16</a:t>
            </a:r>
          </a:p>
          <a:p>
            <a:pPr lvl="2"/>
            <a:r>
              <a:rPr lang="en-US" dirty="0"/>
              <a:t>n71 (NR </a:t>
            </a:r>
            <a:r>
              <a:rPr lang="en-US" dirty="0" err="1"/>
              <a:t>Uu</a:t>
            </a:r>
            <a:r>
              <a:rPr lang="en-US" dirty="0"/>
              <a:t>) + n47 (NR SL)</a:t>
            </a:r>
          </a:p>
          <a:p>
            <a:pPr lvl="2"/>
            <a:r>
              <a:rPr lang="en-US" dirty="0"/>
              <a:t>B20 (LTE </a:t>
            </a:r>
            <a:r>
              <a:rPr lang="en-US" dirty="0" err="1"/>
              <a:t>Uu</a:t>
            </a:r>
            <a:r>
              <a:rPr lang="en-US" dirty="0"/>
              <a:t>) + n38 (NR SL) </a:t>
            </a:r>
          </a:p>
          <a:p>
            <a:pPr lvl="1"/>
            <a:r>
              <a:rPr lang="en-US" sz="2900" dirty="0"/>
              <a:t>Band combinations for each 2nd priority cases will be specified in Rel-16 </a:t>
            </a:r>
          </a:p>
          <a:p>
            <a:pPr lvl="2"/>
            <a:r>
              <a:rPr lang="en-US" sz="2500" dirty="0"/>
              <a:t>For scenario of NR </a:t>
            </a:r>
            <a:r>
              <a:rPr lang="en-US" sz="2500" dirty="0" err="1"/>
              <a:t>Uu</a:t>
            </a:r>
            <a:r>
              <a:rPr lang="en-US" sz="2500" dirty="0"/>
              <a:t> + LTE SL, n71 (NR </a:t>
            </a:r>
            <a:r>
              <a:rPr lang="en-US" sz="2500" dirty="0" err="1"/>
              <a:t>Uu</a:t>
            </a:r>
            <a:r>
              <a:rPr lang="en-US" sz="2500" dirty="0"/>
              <a:t>) + B47 (LTE SL) is specified in Rel-16</a:t>
            </a:r>
          </a:p>
          <a:p>
            <a:pPr lvl="2"/>
            <a:r>
              <a:rPr lang="en-US" sz="2500" dirty="0"/>
              <a:t>For scenario of NR </a:t>
            </a:r>
            <a:r>
              <a:rPr lang="en-US" sz="2500" dirty="0" err="1"/>
              <a:t>Uu</a:t>
            </a:r>
            <a:r>
              <a:rPr lang="en-US" sz="2500" dirty="0"/>
              <a:t> + NR SL + LTE SL, n71 (NR </a:t>
            </a:r>
            <a:r>
              <a:rPr lang="en-US" sz="2500" dirty="0" err="1"/>
              <a:t>Uu</a:t>
            </a:r>
            <a:r>
              <a:rPr lang="en-US" sz="2500" dirty="0"/>
              <a:t>) + n47 (NR SL) +B47 (LTE SL) is specified in Rel-16</a:t>
            </a:r>
          </a:p>
          <a:p>
            <a:pPr lvl="3"/>
            <a:r>
              <a:rPr lang="en-US" sz="2300" dirty="0"/>
              <a:t>NR SL and LTE SL operate with TDM mode in the ITS band</a:t>
            </a:r>
          </a:p>
          <a:p>
            <a:r>
              <a:rPr lang="en-US" sz="2900" b="1" dirty="0"/>
              <a:t>Issue 1-2: Clarification of con-current operation</a:t>
            </a:r>
          </a:p>
          <a:p>
            <a:pPr lvl="1"/>
            <a:r>
              <a:rPr lang="en-US" sz="2900" dirty="0"/>
              <a:t>Clarification of con-current operation is needed, and the definition of con-current operation for V2X shall be reflected in the TS</a:t>
            </a:r>
          </a:p>
          <a:p>
            <a:pPr lvl="1"/>
            <a:r>
              <a:rPr lang="en-US" sz="2900" dirty="0"/>
              <a:t>Con-current rather than concurrent shall be used in the spec to align with the term used for LTE V2X</a:t>
            </a:r>
          </a:p>
          <a:p>
            <a:pPr lvl="1"/>
            <a:r>
              <a:rPr lang="en-US" sz="2900" dirty="0"/>
              <a:t>Candidate options for con-current operation definitions:</a:t>
            </a:r>
          </a:p>
          <a:p>
            <a:pPr lvl="2"/>
            <a:r>
              <a:rPr lang="en-US" sz="2900" dirty="0"/>
              <a:t>Option 1: only the band combination where the </a:t>
            </a:r>
            <a:r>
              <a:rPr lang="en-US" sz="2900" dirty="0" err="1"/>
              <a:t>Uu</a:t>
            </a:r>
            <a:r>
              <a:rPr lang="en-US" sz="2900" dirty="0"/>
              <a:t> schedules/configures SL by semi-persistent way can be specified as concurrent operation</a:t>
            </a:r>
          </a:p>
          <a:p>
            <a:pPr lvl="2"/>
            <a:r>
              <a:rPr lang="en-US" sz="2900" dirty="0"/>
              <a:t>Option 2: the band combination where the </a:t>
            </a:r>
            <a:r>
              <a:rPr lang="en-US" sz="2900" dirty="0" err="1"/>
              <a:t>Uu</a:t>
            </a:r>
            <a:r>
              <a:rPr lang="en-US" sz="2900" dirty="0"/>
              <a:t> schedules/configures SL can be specified as concurrent operation</a:t>
            </a:r>
          </a:p>
          <a:p>
            <a:pPr lvl="2"/>
            <a:r>
              <a:rPr lang="en-US" sz="2900" dirty="0"/>
              <a:t>Option 3: </a:t>
            </a:r>
            <a:r>
              <a:rPr lang="en-GB" altLang="ko-KR" sz="2900" dirty="0"/>
              <a:t>the band combinations where the </a:t>
            </a:r>
            <a:r>
              <a:rPr lang="en-GB" altLang="ko-KR" sz="2900" dirty="0" err="1"/>
              <a:t>Uu</a:t>
            </a:r>
            <a:r>
              <a:rPr lang="en-GB" altLang="ko-KR" sz="2900" dirty="0"/>
              <a:t> schedules/configures SL can be specified and which is agnostic as to the actual service being delivered on </a:t>
            </a:r>
            <a:r>
              <a:rPr lang="en-GB" altLang="ko-KR" sz="2900" dirty="0" err="1"/>
              <a:t>Uu</a:t>
            </a:r>
            <a:r>
              <a:rPr lang="en-GB" altLang="ko-KR" sz="2900" dirty="0"/>
              <a:t> and </a:t>
            </a:r>
            <a:r>
              <a:rPr lang="en-GB" altLang="ko-KR" sz="2900" dirty="0" err="1"/>
              <a:t>Sidelink</a:t>
            </a:r>
            <a:r>
              <a:rPr lang="en-GB" altLang="ko-KR" sz="2900" dirty="0"/>
              <a:t> interfaces</a:t>
            </a:r>
          </a:p>
          <a:p>
            <a:pPr lvl="2"/>
            <a:r>
              <a:rPr lang="en-GB" altLang="ko-KR" sz="2900" dirty="0"/>
              <a:t>Option 4: The simultaneous transmission and reception of </a:t>
            </a:r>
            <a:r>
              <a:rPr lang="en-GB" altLang="ko-KR" sz="2900" dirty="0" err="1"/>
              <a:t>sidelink</a:t>
            </a:r>
            <a:r>
              <a:rPr lang="en-GB" altLang="ko-KR" sz="2900" dirty="0"/>
              <a:t> and </a:t>
            </a:r>
            <a:r>
              <a:rPr lang="en-GB" altLang="ko-KR" sz="2900" dirty="0" err="1"/>
              <a:t>Uu</a:t>
            </a:r>
            <a:r>
              <a:rPr lang="en-GB" altLang="ko-KR" sz="2900" dirty="0"/>
              <a:t> interfaces where operation is agnostic of the service used on each interface.</a:t>
            </a:r>
            <a:endParaRPr lang="en-US" sz="2900" dirty="0"/>
          </a:p>
          <a:p>
            <a:pPr lvl="2"/>
            <a:r>
              <a:rPr lang="en-US" sz="2900" dirty="0"/>
              <a:t>Other options are not excluded. Companies are encouraged to provide options for con-current operation</a:t>
            </a:r>
          </a:p>
        </p:txBody>
      </p:sp>
    </p:spTree>
    <p:extLst>
      <p:ext uri="{BB962C8B-B14F-4D97-AF65-F5344CB8AC3E}">
        <p14:creationId xmlns:p14="http://schemas.microsoft.com/office/powerpoint/2010/main" val="1372949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729</Words>
  <Application>Microsoft Macintosh PowerPoint</Application>
  <PresentationFormat>Widescreen</PresentationFormat>
  <Paragraphs>56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con-current operation scenario and clarification</vt:lpstr>
      <vt:lpstr>Background (1/2)</vt:lpstr>
      <vt:lpstr>Background (2/2)</vt:lpstr>
      <vt:lpstr>WF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inter-band con-current operation and example band combinations in rel-16</dc:title>
  <dc:creator>Antti Immonen</dc:creator>
  <cp:lastModifiedBy>Antti Immonen</cp:lastModifiedBy>
  <cp:revision>66</cp:revision>
  <dcterms:created xsi:type="dcterms:W3CDTF">2020-02-28T07:01:55Z</dcterms:created>
  <dcterms:modified xsi:type="dcterms:W3CDTF">2020-04-29T18:12:54Z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359f705-2ba0-454b-9cfc-6ce5bcaac040_Enabled">
    <vt:lpwstr>True</vt:lpwstr>
  </property>
  <property fmtid="{D5CDD505-2E9C-101B-9397-08002B2CF9AE}" pid="3" name="MSIP_Label_0359f705-2ba0-454b-9cfc-6ce5bcaac040_SiteId">
    <vt:lpwstr>68283f3b-8487-4c86-adb3-a5228f18b893</vt:lpwstr>
  </property>
  <property fmtid="{D5CDD505-2E9C-101B-9397-08002B2CF9AE}" pid="4" name="MSIP_Label_0359f705-2ba0-454b-9cfc-6ce5bcaac040_Owner">
    <vt:lpwstr>tim.frost@vodafone.com</vt:lpwstr>
  </property>
  <property fmtid="{D5CDD505-2E9C-101B-9397-08002B2CF9AE}" pid="5" name="MSIP_Label_0359f705-2ba0-454b-9cfc-6ce5bcaac040_SetDate">
    <vt:lpwstr>2020-03-02T10:11:35.2011168Z</vt:lpwstr>
  </property>
  <property fmtid="{D5CDD505-2E9C-101B-9397-08002B2CF9AE}" pid="6" name="MSIP_Label_0359f705-2ba0-454b-9cfc-6ce5bcaac040_Name">
    <vt:lpwstr>C2 General</vt:lpwstr>
  </property>
  <property fmtid="{D5CDD505-2E9C-101B-9397-08002B2CF9AE}" pid="7" name="MSIP_Label_0359f705-2ba0-454b-9cfc-6ce5bcaac040_Application">
    <vt:lpwstr>Microsoft Azure Information Protection</vt:lpwstr>
  </property>
  <property fmtid="{D5CDD505-2E9C-101B-9397-08002B2CF9AE}" pid="8" name="MSIP_Label_0359f705-2ba0-454b-9cfc-6ce5bcaac040_Extended_MSFT_Method">
    <vt:lpwstr>Automatic</vt:lpwstr>
  </property>
  <property fmtid="{D5CDD505-2E9C-101B-9397-08002B2CF9AE}" pid="9" name="Sensitivity">
    <vt:lpwstr>C2 General</vt:lpwstr>
  </property>
</Properties>
</file>