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6" r:id="rId5"/>
    <p:sldId id="305" r:id="rId6"/>
    <p:sldId id="306" r:id="rId7"/>
  </p:sldIdLst>
  <p:sldSz cx="9144000" cy="6858000" type="screen4x3"/>
  <p:notesSz cx="6858000" cy="9144000"/>
  <p:custDataLst>
    <p:tags r:id="rId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>
    <p:extLst>
      <p:ext uri="{19B8F6BF-5375-455C-9EA6-DF929625EA0E}">
        <p15:presenceInfo xmlns:p15="http://schemas.microsoft.com/office/powerpoint/2012/main" userId="S-1-5-21-1876727327-1672651232-3010941439-430324" providerId="AD"/>
      </p:ext>
    </p:extLst>
  </p:cmAuthor>
  <p:cmAuthor id="2" name="Ruixin Wang" initials="RW" lastIdx="4" clrIdx="2">
    <p:extLst>
      <p:ext uri="{19B8F6BF-5375-455C-9EA6-DF929625EA0E}">
        <p15:presenceInfo xmlns:p15="http://schemas.microsoft.com/office/powerpoint/2012/main" userId="37b671b0ec9e7fa0" providerId="Windows Live"/>
      </p:ext>
    </p:extLst>
  </p:cmAuthor>
  <p:cmAuthor id="3" name="Thorsten Hertel (KEYS)" initials="TWH" lastIdx="1" clrIdx="3">
    <p:extLst>
      <p:ext uri="{19B8F6BF-5375-455C-9EA6-DF929625EA0E}">
        <p15:presenceInfo xmlns:p15="http://schemas.microsoft.com/office/powerpoint/2012/main" userId="Thorsten Hertel (KEY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6" autoAdjust="0"/>
    <p:restoredTop sz="94660"/>
  </p:normalViewPr>
  <p:slideViewPr>
    <p:cSldViewPr>
      <p:cViewPr varScale="1">
        <p:scale>
          <a:sx n="81" d="100"/>
          <a:sy n="81" d="100"/>
        </p:scale>
        <p:origin x="422" y="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rsten Hertel" userId="5fa40fbe-6787-4208-8551-db92c4e538ea" providerId="ADAL" clId="{706B5824-B7C9-4EFC-A1E7-ACA69BE9A428}"/>
    <pc:docChg chg="custSel modSld">
      <pc:chgData name="Thorsten Hertel" userId="5fa40fbe-6787-4208-8551-db92c4e538ea" providerId="ADAL" clId="{706B5824-B7C9-4EFC-A1E7-ACA69BE9A428}" dt="2019-08-30T07:37:29.619" v="407" actId="20577"/>
      <pc:docMkLst>
        <pc:docMk/>
      </pc:docMkLst>
      <pc:sldChg chg="modSp">
        <pc:chgData name="Thorsten Hertel" userId="5fa40fbe-6787-4208-8551-db92c4e538ea" providerId="ADAL" clId="{706B5824-B7C9-4EFC-A1E7-ACA69BE9A428}" dt="2019-08-30T07:37:29.619" v="407" actId="20577"/>
        <pc:sldMkLst>
          <pc:docMk/>
          <pc:sldMk cId="3556181508" sldId="301"/>
        </pc:sldMkLst>
        <pc:spChg chg="mod">
          <ac:chgData name="Thorsten Hertel" userId="5fa40fbe-6787-4208-8551-db92c4e538ea" providerId="ADAL" clId="{706B5824-B7C9-4EFC-A1E7-ACA69BE9A428}" dt="2019-08-30T07:37:29.619" v="407" actId="20577"/>
          <ac:spMkLst>
            <pc:docMk/>
            <pc:sldMk cId="3556181508" sldId="301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17.016" v="405" actId="20577"/>
        <pc:sldMkLst>
          <pc:docMk/>
          <pc:sldMk cId="2366690894" sldId="304"/>
        </pc:sldMkLst>
        <pc:spChg chg="mod">
          <ac:chgData name="Thorsten Hertel" userId="5fa40fbe-6787-4208-8551-db92c4e538ea" providerId="ADAL" clId="{706B5824-B7C9-4EFC-A1E7-ACA69BE9A428}" dt="2019-08-30T07:37:17.016" v="405" actId="20577"/>
          <ac:spMkLst>
            <pc:docMk/>
            <pc:sldMk cId="2366690894" sldId="304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7:07.903" v="403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706B5824-B7C9-4EFC-A1E7-ACA69BE9A428}" dt="2019-08-30T07:37:07.903" v="403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modSp">
        <pc:chgData name="Thorsten Hertel" userId="5fa40fbe-6787-4208-8551-db92c4e538ea" providerId="ADAL" clId="{706B5824-B7C9-4EFC-A1E7-ACA69BE9A428}" dt="2019-08-30T07:35:43.122" v="221" actId="207"/>
        <pc:sldMkLst>
          <pc:docMk/>
          <pc:sldMk cId="2230883824" sldId="306"/>
        </pc:sldMkLst>
        <pc:spChg chg="mod">
          <ac:chgData name="Thorsten Hertel" userId="5fa40fbe-6787-4208-8551-db92c4e538ea" providerId="ADAL" clId="{706B5824-B7C9-4EFC-A1E7-ACA69BE9A428}" dt="2019-08-30T07:35:43.122" v="221" actId="207"/>
          <ac:spMkLst>
            <pc:docMk/>
            <pc:sldMk cId="2230883824" sldId="306"/>
            <ac:spMk id="3" creationId="{00000000-0000-0000-0000-000000000000}"/>
          </ac:spMkLst>
        </pc:spChg>
      </pc:sldChg>
    </pc:docChg>
  </pc:docChgLst>
  <pc:docChgLst>
    <pc:chgData name="Thorsten Hertel" userId="5fa40fbe-6787-4208-8551-db92c4e538ea" providerId="ADAL" clId="{D0ABEF3A-ADF7-4E6F-8984-A6121C88780B}"/>
    <pc:docChg chg="undo custSel modSld">
      <pc:chgData name="Thorsten Hertel" userId="5fa40fbe-6787-4208-8551-db92c4e538ea" providerId="ADAL" clId="{D0ABEF3A-ADF7-4E6F-8984-A6121C88780B}" dt="2020-04-29T19:54:22.743" v="332" actId="20577"/>
      <pc:docMkLst>
        <pc:docMk/>
      </pc:docMkLst>
      <pc:sldChg chg="modSp">
        <pc:chgData name="Thorsten Hertel" userId="5fa40fbe-6787-4208-8551-db92c4e538ea" providerId="ADAL" clId="{D0ABEF3A-ADF7-4E6F-8984-A6121C88780B}" dt="2020-04-29T19:52:37.119" v="314" actId="207"/>
        <pc:sldMkLst>
          <pc:docMk/>
          <pc:sldMk cId="0" sldId="256"/>
        </pc:sldMkLst>
        <pc:spChg chg="mod">
          <ac:chgData name="Thorsten Hertel" userId="5fa40fbe-6787-4208-8551-db92c4e538ea" providerId="ADAL" clId="{D0ABEF3A-ADF7-4E6F-8984-A6121C88780B}" dt="2020-04-29T19:52:37.119" v="314" actId="207"/>
          <ac:spMkLst>
            <pc:docMk/>
            <pc:sldMk cId="0" sldId="256"/>
            <ac:spMk id="3075" creationId="{00000000-0000-0000-0000-000000000000}"/>
          </ac:spMkLst>
        </pc:spChg>
      </pc:sldChg>
      <pc:sldChg chg="modSp">
        <pc:chgData name="Thorsten Hertel" userId="5fa40fbe-6787-4208-8551-db92c4e538ea" providerId="ADAL" clId="{D0ABEF3A-ADF7-4E6F-8984-A6121C88780B}" dt="2020-04-29T19:54:22.743" v="332" actId="20577"/>
        <pc:sldMkLst>
          <pc:docMk/>
          <pc:sldMk cId="1728287801" sldId="305"/>
        </pc:sldMkLst>
        <pc:spChg chg="mod">
          <ac:chgData name="Thorsten Hertel" userId="5fa40fbe-6787-4208-8551-db92c4e538ea" providerId="ADAL" clId="{D0ABEF3A-ADF7-4E6F-8984-A6121C88780B}" dt="2020-04-29T19:54:22.743" v="332" actId="20577"/>
          <ac:spMkLst>
            <pc:docMk/>
            <pc:sldMk cId="1728287801" sldId="305"/>
            <ac:spMk id="3" creationId="{00000000-0000-0000-0000-000000000000}"/>
          </ac:spMkLst>
        </pc:spChg>
      </pc:sldChg>
      <pc:sldChg chg="addSp delSp modSp addCm delCm modCm">
        <pc:chgData name="Thorsten Hertel" userId="5fa40fbe-6787-4208-8551-db92c4e538ea" providerId="ADAL" clId="{D0ABEF3A-ADF7-4E6F-8984-A6121C88780B}" dt="2020-04-29T19:53:42.043" v="331" actId="20577"/>
        <pc:sldMkLst>
          <pc:docMk/>
          <pc:sldMk cId="3778124970" sldId="306"/>
        </pc:sldMkLst>
        <pc:spChg chg="mod">
          <ac:chgData name="Thorsten Hertel" userId="5fa40fbe-6787-4208-8551-db92c4e538ea" providerId="ADAL" clId="{D0ABEF3A-ADF7-4E6F-8984-A6121C88780B}" dt="2020-04-29T19:53:42.043" v="331" actId="20577"/>
          <ac:spMkLst>
            <pc:docMk/>
            <pc:sldMk cId="3778124970" sldId="306"/>
            <ac:spMk id="3" creationId="{00000000-0000-0000-0000-000000000000}"/>
          </ac:spMkLst>
        </pc:spChg>
        <pc:picChg chg="del mod">
          <ac:chgData name="Thorsten Hertel" userId="5fa40fbe-6787-4208-8551-db92c4e538ea" providerId="ADAL" clId="{D0ABEF3A-ADF7-4E6F-8984-A6121C88780B}" dt="2020-04-29T16:57:17.047" v="269" actId="478"/>
          <ac:picMkLst>
            <pc:docMk/>
            <pc:sldMk cId="3778124970" sldId="306"/>
            <ac:picMk id="5" creationId="{00000000-0000-0000-0000-000000000000}"/>
          </ac:picMkLst>
        </pc:picChg>
        <pc:picChg chg="add mod">
          <ac:chgData name="Thorsten Hertel" userId="5fa40fbe-6787-4208-8551-db92c4e538ea" providerId="ADAL" clId="{D0ABEF3A-ADF7-4E6F-8984-A6121C88780B}" dt="2020-04-29T16:57:22.356" v="272" actId="14100"/>
          <ac:picMkLst>
            <pc:docMk/>
            <pc:sldMk cId="3778124970" sldId="306"/>
            <ac:picMk id="1026" creationId="{BC40A86B-2521-4EDD-9B94-8C31D1AFC0D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4/30/2020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85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31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FR2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CAICT, Keysight, Spirent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#94-e-bis</a:t>
            </a:r>
            <a:r>
              <a:rPr lang="en-GB" altLang="zh-CN" sz="1800" b="1" dirty="0"/>
              <a:t>	                                                     </a:t>
            </a:r>
            <a:r>
              <a:rPr lang="en-US" altLang="zh-CN" sz="1800" b="1" dirty="0" smtClean="0"/>
              <a:t>R4-2005556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20 – 30 Apr., 2020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719" y="1268760"/>
            <a:ext cx="8867328" cy="568377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u="sng" dirty="0"/>
              <a:t>FR2 PSP Validation procedures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 smtClean="0"/>
              <a:t>CE vendors align on the PSP validation procedure before next RAN4 e-meeting, e.g.,</a:t>
            </a:r>
          </a:p>
          <a:p>
            <a:pPr lvl="2" fontAlgn="auto" hangingPunct="1"/>
            <a:r>
              <a:rPr lang="en-US" altLang="zh-CN" sz="1800" dirty="0" smtClean="0"/>
              <a:t>consider if Roll/AZ positioner could be used for SP method [R4-2005560]</a:t>
            </a:r>
          </a:p>
          <a:p>
            <a:pPr lvl="2" fontAlgn="auto" hangingPunct="1"/>
            <a:r>
              <a:rPr lang="en-US" altLang="zh-CN" sz="1800" dirty="0" smtClean="0"/>
              <a:t>consider different virtual array configurations and NF compensation methods for the PAS estimation step for KS method [R4-2004565]</a:t>
            </a:r>
          </a:p>
          <a:p>
            <a:pPr lvl="1" fontAlgn="auto" hangingPunct="1"/>
            <a:r>
              <a:rPr lang="en-US" altLang="zh-CN" sz="2000" dirty="0" smtClean="0"/>
              <a:t>If misalignment still shows next meeting, then better accuracy vs. measurement time will be the KPI to select one procedure to finalize this topic</a:t>
            </a:r>
            <a:r>
              <a:rPr lang="en-GB" altLang="zh-CN" sz="2000" dirty="0" smtClean="0"/>
              <a:t>.</a:t>
            </a:r>
            <a:endParaRPr lang="zh-CN" altLang="zh-CN" sz="2000" dirty="0" smtClean="0"/>
          </a:p>
          <a:p>
            <a:r>
              <a:rPr lang="en-US" altLang="zh-CN" sz="2400" b="1" u="sng" dirty="0" smtClean="0"/>
              <a:t>SNR </a:t>
            </a:r>
            <a:r>
              <a:rPr lang="en-US" altLang="zh-CN" sz="2400" b="1" u="sng" dirty="0"/>
              <a:t>analysis for 3D-MPAC</a:t>
            </a:r>
          </a:p>
          <a:p>
            <a:pPr lvl="1"/>
            <a:r>
              <a:rPr lang="en-US" altLang="zh-CN" sz="2000" dirty="0"/>
              <a:t>Feasible SNR range shall be analyzed based on the agreed probe layout and channel model. </a:t>
            </a:r>
          </a:p>
          <a:p>
            <a:pPr lvl="1"/>
            <a:r>
              <a:rPr lang="en-US" altLang="zh-CN" sz="2000" dirty="0"/>
              <a:t>The required SNR for FR2 CDL-A </a:t>
            </a:r>
            <a:r>
              <a:rPr lang="en-US" altLang="zh-CN" sz="2000" dirty="0" err="1"/>
              <a:t>InO</a:t>
            </a:r>
            <a:r>
              <a:rPr lang="en-US" altLang="zh-CN" sz="2000" dirty="0"/>
              <a:t> and CDL-C </a:t>
            </a:r>
            <a:r>
              <a:rPr lang="en-US" altLang="zh-CN" sz="2000" dirty="0" err="1"/>
              <a:t>UMi</a:t>
            </a:r>
            <a:r>
              <a:rPr lang="en-US" altLang="zh-CN" sz="2000" dirty="0"/>
              <a:t> shall be evaluated. </a:t>
            </a:r>
          </a:p>
          <a:p>
            <a:pPr lvl="1"/>
            <a:r>
              <a:rPr lang="en-US" altLang="zh-CN" sz="2000" dirty="0"/>
              <a:t>Companies are encouraged to provide the input on simulation assumptions and simulation results. </a:t>
            </a:r>
          </a:p>
          <a:p>
            <a:pPr lvl="1"/>
            <a:r>
              <a:rPr lang="en-US" altLang="zh-CN" sz="2000" dirty="0"/>
              <a:t>Select RMC based on the feasible SNR range and required SNR.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8287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FR2 MIMO OTA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GB" altLang="zh-CN" sz="2400" b="1" u="sng" dirty="0"/>
              <a:t>FR2 3D-MPAC system layout</a:t>
            </a:r>
            <a:endParaRPr lang="en-US" sz="2400" b="1" u="sng" dirty="0"/>
          </a:p>
          <a:p>
            <a:pPr lvl="1"/>
            <a:r>
              <a:rPr lang="en-US" altLang="zh-CN" sz="2000" dirty="0"/>
              <a:t>6-probe locations in table below is agreed for FR2 </a:t>
            </a:r>
            <a:br>
              <a:rPr lang="en-US" altLang="zh-CN" sz="2000" dirty="0"/>
            </a:br>
            <a:r>
              <a:rPr lang="en-US" altLang="zh-CN" sz="2000" dirty="0"/>
              <a:t>3D-MPAC system layout</a:t>
            </a:r>
          </a:p>
          <a:p>
            <a:pPr lvl="1"/>
            <a:r>
              <a:rPr lang="en-US" altLang="zh-CN" sz="2000" dirty="0"/>
              <a:t>Study potential ambiguities of relative positioning </a:t>
            </a:r>
            <a:br>
              <a:rPr lang="en-US" altLang="zh-CN" sz="2000" dirty="0"/>
            </a:br>
            <a:r>
              <a:rPr lang="en-US" altLang="zh-CN" sz="2000" dirty="0"/>
              <a:t>between probes, the 36 test points, the UE, and the </a:t>
            </a:r>
            <a:br>
              <a:rPr lang="en-US" altLang="zh-CN" sz="2000" dirty="0"/>
            </a:br>
            <a:r>
              <a:rPr lang="en-US" altLang="zh-CN" sz="2000" dirty="0"/>
              <a:t>channel model</a:t>
            </a:r>
          </a:p>
          <a:p>
            <a:pPr lvl="1"/>
            <a:r>
              <a:rPr lang="en-US" altLang="zh-CN" sz="2000" dirty="0"/>
              <a:t>Study the blocking effect between positioner and NR </a:t>
            </a:r>
            <a:br>
              <a:rPr lang="en-US" altLang="zh-CN" sz="2000" dirty="0"/>
            </a:br>
            <a:r>
              <a:rPr lang="en-US" altLang="zh-CN" sz="2000" dirty="0"/>
              <a:t>MIMO probes</a:t>
            </a:r>
          </a:p>
          <a:p>
            <a:r>
              <a:rPr lang="en-GB" altLang="zh-CN" sz="2400" b="1" u="sng" dirty="0" smtClean="0"/>
              <a:t>FR2 </a:t>
            </a:r>
            <a:r>
              <a:rPr lang="en-GB" altLang="zh-CN" sz="2400" b="1" u="sng" dirty="0" err="1"/>
              <a:t>QoQZ</a:t>
            </a:r>
            <a:r>
              <a:rPr lang="en-GB" altLang="zh-CN" sz="2400" b="1" u="sng" dirty="0"/>
              <a:t> procedure 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 err="1"/>
              <a:t>QoQZ</a:t>
            </a:r>
            <a:r>
              <a:rPr lang="en-US" altLang="zh-CN" sz="2000" dirty="0"/>
              <a:t> procedure based on the agreed 6 probes location shall be finalized next RAN4 e-meeting </a:t>
            </a:r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BC40A86B-2521-4EDD-9B94-8C31D1AFC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00808"/>
            <a:ext cx="2046403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781249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schemas.microsoft.com/office/2006/documentManagement/types"/>
    <ds:schemaRef ds:uri="http://www.w3.org/XML/1998/namespace"/>
    <ds:schemaRef ds:uri="878f5c59-aec9-459c-acf8-8cf941473193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bdd78157-346c-4767-bfdd-352789a5c5f1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2724</TotalTime>
  <Words>177</Words>
  <Application>Microsoft Office PowerPoint</Application>
  <PresentationFormat>全屏显示(4:3)</PresentationFormat>
  <Paragraphs>29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FR2 MIMO OTA</vt:lpstr>
      <vt:lpstr>FR2 MIMO OTA</vt:lpstr>
      <vt:lpstr>FR2 MIMO OTA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</cp:lastModifiedBy>
  <cp:revision>985</cp:revision>
  <dcterms:created xsi:type="dcterms:W3CDTF">2016-04-12T20:58:18Z</dcterms:created>
  <dcterms:modified xsi:type="dcterms:W3CDTF">2020-04-30T01:54:32Z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