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20" r:id="rId3"/>
    <p:sldId id="294" r:id="rId4"/>
    <p:sldId id="321" r:id="rId5"/>
    <p:sldId id="319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26" autoAdjust="0"/>
    <p:restoredTop sz="82742" autoAdjust="0"/>
  </p:normalViewPr>
  <p:slideViewPr>
    <p:cSldViewPr>
      <p:cViewPr varScale="1">
        <p:scale>
          <a:sx n="67" d="100"/>
          <a:sy n="67" d="100"/>
        </p:scale>
        <p:origin x="-17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B47D3-8ACC-44E9-979D-8E36B884D312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9F525-3F2D-49C6-8B27-14BCBC800687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6A2F5-CECF-410D-9880-9F7628A57DC9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7660-075F-4952-BEE8-F6D153887F2E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A6F61-1876-4DB1-81B4-9FA00B2EF242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733D4-31C0-42DC-9845-31F1D23C6883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9A49E-8772-4446-98A0-F402CADB5DF5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09152-E479-4783-988A-A8B5A5DAF001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AC1F8-2BA0-4AAA-A422-A966B00B76F5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6092-D2D4-40AF-A54D-6870FAE0E848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F41F7-C66C-43AE-9576-2D5E14DAB5DB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BADC7C-F3DC-4D6B-AE6F-0054F6ED209E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Way forward on CA CQI reporting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China Telecom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9111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</a:t>
            </a:r>
            <a:r>
              <a:rPr lang="en-GB" b="1"/>
              <a:t>#94e</a:t>
            </a:r>
            <a:r>
              <a:rPr lang="en-US" altLang="zh-CN" b="1" dirty="0"/>
              <a:t>-Bis</a:t>
            </a:r>
            <a:r>
              <a:rPr lang="en-GB" b="1" dirty="0"/>
              <a:t>	</a:t>
            </a:r>
          </a:p>
          <a:p>
            <a:r>
              <a:rPr lang="en-US" altLang="zh-CN" b="1" dirty="0"/>
              <a:t>Electronic Meeting, 20 – 30 Apr., 2020</a:t>
            </a:r>
            <a:endParaRPr lang="en-US" b="1" dirty="0"/>
          </a:p>
          <a:p>
            <a:r>
              <a:rPr lang="en-US" b="1" dirty="0"/>
              <a:t>Agenda item: 6.18.1.5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</a:t>
            </a:r>
            <a:r>
              <a:rPr lang="en-GB" altLang="zh-CN" b="1" dirty="0"/>
              <a:t>5548</a:t>
            </a:r>
            <a:r>
              <a:rPr lang="en-US" altLang="ja-JP" b="1" dirty="0"/>
              <a:t> 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Test Parameters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Duplex mode and SCS</a:t>
            </a:r>
          </a:p>
          <a:p>
            <a:pPr lvl="1"/>
            <a:r>
              <a:rPr lang="en-US" sz="1800" dirty="0"/>
              <a:t>Option 1: Reuse the combinations and applicability rules from PDSCH CA Option 2: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sz="1600" kern="0" dirty="0">
                <a:solidFill>
                  <a:prstClr val="black"/>
                </a:solidFill>
              </a:rPr>
              <a:t>FR1: FDD + FDD with 15 kHz SCS and TDD + TDD with 30 kHz SCS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sz="1600" kern="0" dirty="0">
                <a:solidFill>
                  <a:prstClr val="black"/>
                </a:solidFill>
              </a:rPr>
              <a:t>FR2: TDD + TDD with 120 kHz SCS</a:t>
            </a:r>
          </a:p>
          <a:p>
            <a:pPr marL="342900" lvl="2" indent="-342900"/>
            <a:r>
              <a:rPr lang="en-US" sz="2000" dirty="0"/>
              <a:t>Channel Bandwidth</a:t>
            </a:r>
          </a:p>
          <a:p>
            <a:pPr lvl="1"/>
            <a:r>
              <a:rPr lang="en-GB" altLang="zh-CN" sz="1800" dirty="0"/>
              <a:t>Define performance requirements for all channel bandwidths listed in TS 38.101-1 and TS 38.101-2 for FR1 and FR2</a:t>
            </a:r>
            <a:r>
              <a:rPr lang="en-US" altLang="zh-CN" sz="1800" dirty="0"/>
              <a:t>.</a:t>
            </a:r>
          </a:p>
          <a:p>
            <a:pPr lvl="1"/>
            <a:r>
              <a:rPr lang="en-GB" altLang="zh-CN" sz="1800" dirty="0"/>
              <a:t>Further discuss the test applicability rule </a:t>
            </a:r>
          </a:p>
          <a:p>
            <a:pPr lvl="0"/>
            <a:r>
              <a:rPr lang="en-US" altLang="zh-CN" sz="2000" dirty="0"/>
              <a:t>Propagation condition </a:t>
            </a:r>
            <a:endParaRPr lang="zh-CN" altLang="zh-CN" sz="2000" dirty="0"/>
          </a:p>
          <a:p>
            <a:pPr lvl="1"/>
            <a:r>
              <a:rPr lang="en-US" altLang="zh-CN" sz="1800" dirty="0"/>
              <a:t>AWGN</a:t>
            </a:r>
            <a:endParaRPr lang="en-GB" altLang="zh-CN" sz="1800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4116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Test Parameters cont’d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  <a:noFill/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TDD pattern</a:t>
            </a:r>
          </a:p>
          <a:p>
            <a:pPr lvl="1"/>
            <a:r>
              <a:rPr lang="en-US" altLang="zh-CN" sz="1800" dirty="0"/>
              <a:t>For 15kHZ SCS, if agreed to cover TDD 15kHz 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600" kern="0" dirty="0">
                <a:solidFill>
                  <a:prstClr val="black"/>
                </a:solidFill>
              </a:rPr>
              <a:t>Option 1: 3D1S1U with S=10:2:2 </a:t>
            </a:r>
          </a:p>
          <a:p>
            <a:pPr lvl="1"/>
            <a:r>
              <a:rPr lang="en-US" altLang="zh-CN" sz="1800" dirty="0"/>
              <a:t>For 30kHz SCS: </a:t>
            </a:r>
            <a:r>
              <a:rPr kumimoji="0" lang="en-US" altLang="zh-CN" sz="1800" kern="0" dirty="0"/>
              <a:t>7D1S2U with S=6:4:4 </a:t>
            </a:r>
          </a:p>
          <a:p>
            <a:pPr lvl="1"/>
            <a:r>
              <a:rPr lang="en-US" altLang="zh-CN" sz="1800" dirty="0"/>
              <a:t>For 120kHz SCS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600" kern="0" dirty="0"/>
              <a:t>Option 1: 3D1S1U with S=10:2:2 </a:t>
            </a: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600" kern="0" dirty="0"/>
              <a:t>Option 2: 2D1S1U with S=11:3:0 </a:t>
            </a:r>
            <a:endParaRPr lang="en-US" altLang="zh-CN" sz="2000" dirty="0"/>
          </a:p>
          <a:p>
            <a:pPr marL="342900" lvl="2" indent="-342900"/>
            <a:r>
              <a:rPr lang="en-US" altLang="zh-CN" sz="2000" dirty="0"/>
              <a:t>CSI reporting type</a:t>
            </a:r>
          </a:p>
          <a:p>
            <a:pPr lvl="1"/>
            <a:r>
              <a:rPr lang="en-US" altLang="zh-CN" sz="1800" dirty="0"/>
              <a:t>Periodic CSI reporting</a:t>
            </a:r>
          </a:p>
          <a:p>
            <a:pPr marL="342900" lvl="2" indent="-342900"/>
            <a:r>
              <a:rPr lang="en-US" altLang="zh-CN" sz="2000" dirty="0"/>
              <a:t>CSI reporting periodicity</a:t>
            </a:r>
            <a:endParaRPr lang="zh-CN" altLang="zh-CN" dirty="0"/>
          </a:p>
          <a:p>
            <a:pPr lvl="1"/>
            <a:r>
              <a:rPr lang="en-US" altLang="zh-CN" sz="1800" dirty="0"/>
              <a:t>5 slots for 15kHz SCS, 10 slots for 30kHz SCS</a:t>
            </a:r>
            <a:endParaRPr lang="zh-CN" altLang="zh-CN" sz="1800" dirty="0"/>
          </a:p>
          <a:p>
            <a:pPr lvl="1"/>
            <a:r>
              <a:rPr lang="en-US" altLang="zh-CN" sz="1800" dirty="0"/>
              <a:t>for 120kHz SCS </a:t>
            </a:r>
            <a:endParaRPr lang="zh-CN" altLang="zh-CN" sz="1800" dirty="0"/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600" kern="0" dirty="0">
                <a:solidFill>
                  <a:prstClr val="black"/>
                </a:solidFill>
              </a:rPr>
              <a:t>Option 1: 10 slots</a:t>
            </a:r>
            <a:endParaRPr kumimoji="0" lang="zh-CN" altLang="zh-CN" sz="1600" kern="0" dirty="0">
              <a:solidFill>
                <a:prstClr val="black"/>
              </a:solidFill>
            </a:endParaRPr>
          </a:p>
          <a:p>
            <a:pPr lvl="2" eaLnBrk="0" fontAlgn="base" hangingPunct="0">
              <a:spcAft>
                <a:spcPct val="0"/>
              </a:spcAft>
            </a:pPr>
            <a:r>
              <a:rPr kumimoji="0" lang="en-US" altLang="zh-CN" sz="1600" kern="0" dirty="0">
                <a:solidFill>
                  <a:prstClr val="black"/>
                </a:solidFill>
              </a:rPr>
              <a:t>Option 2: 8 slots</a:t>
            </a:r>
            <a:endParaRPr lang="en-US" altLang="zh-CN" sz="2000" dirty="0">
              <a:solidFill>
                <a:srgbClr val="00B050"/>
              </a:solidFill>
            </a:endParaRPr>
          </a:p>
          <a:p>
            <a:endParaRPr lang="en-US" altLang="zh-CN" sz="18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926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Test Parameters cont’d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  <a:noFill/>
        </p:spPr>
        <p:txBody>
          <a:bodyPr>
            <a:noAutofit/>
          </a:bodyPr>
          <a:lstStyle/>
          <a:p>
            <a:r>
              <a:rPr lang="en-US" altLang="zh-CN" sz="2000" dirty="0"/>
              <a:t>CQI Table</a:t>
            </a:r>
          </a:p>
          <a:p>
            <a:pPr lvl="1"/>
            <a:r>
              <a:rPr lang="en-US" altLang="zh-CN" sz="1800" dirty="0"/>
              <a:t>For FR1: </a:t>
            </a:r>
            <a:r>
              <a:rPr kumimoji="0" lang="en-US" altLang="zh-CN" sz="1800" kern="0" dirty="0"/>
              <a:t>CQI Table 2 </a:t>
            </a:r>
          </a:p>
          <a:p>
            <a:pPr lvl="1"/>
            <a:r>
              <a:rPr lang="en-US" altLang="zh-CN" sz="1800" dirty="0"/>
              <a:t>For FR2:</a:t>
            </a:r>
            <a:r>
              <a:rPr lang="zh-CN" altLang="en-US" sz="1800" dirty="0"/>
              <a:t> </a:t>
            </a:r>
            <a:r>
              <a:rPr lang="en-US" altLang="zh-CN" sz="1800" dirty="0"/>
              <a:t>CQI Table 1 </a:t>
            </a:r>
            <a:endParaRPr lang="en-US" altLang="zh-CN" sz="2000" dirty="0"/>
          </a:p>
          <a:p>
            <a:r>
              <a:rPr lang="en-US" altLang="zh-CN" sz="2000" dirty="0"/>
              <a:t>Antenna configuration for CA CQI test </a:t>
            </a:r>
          </a:p>
          <a:p>
            <a:pPr lvl="1"/>
            <a:r>
              <a:rPr lang="en-US" altLang="zh-CN" sz="1800" dirty="0"/>
              <a:t>Option 1: 1T2R and 1T4R </a:t>
            </a:r>
          </a:p>
          <a:p>
            <a:pPr lvl="1"/>
            <a:r>
              <a:rPr lang="en-US" altLang="zh-CN" sz="1800" dirty="0"/>
              <a:t>Other options are not precluded</a:t>
            </a:r>
          </a:p>
          <a:p>
            <a:r>
              <a:rPr lang="en-US" altLang="zh-CN" sz="2000" dirty="0"/>
              <a:t>Signal power density for 2Rx and 4Rx bands</a:t>
            </a:r>
          </a:p>
          <a:p>
            <a:pPr lvl="1"/>
            <a:r>
              <a:rPr lang="en-US" altLang="zh-CN" sz="1800" dirty="0"/>
              <a:t>Option 1: For 4Rx band, reduce the signal power density by 3dB compared to that for 2Rx </a:t>
            </a:r>
          </a:p>
          <a:p>
            <a:pPr lvl="1"/>
            <a:r>
              <a:rPr lang="en-US" altLang="zh-CN" sz="1800" dirty="0"/>
              <a:t>Other options are not precluded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5349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Test Metric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General principle</a:t>
            </a:r>
          </a:p>
          <a:p>
            <a:pPr lvl="1"/>
            <a:r>
              <a:rPr lang="en-US" altLang="zh-CN" sz="1800" dirty="0"/>
              <a:t>Option 1: Following </a:t>
            </a:r>
            <a:r>
              <a:rPr lang="en-US" altLang="zh-CN" sz="1800" dirty="0"/>
              <a:t>the methodology used in LTE, measure the difference between the wideband CQI indices of </a:t>
            </a:r>
            <a:r>
              <a:rPr lang="en-US" altLang="zh-CN" sz="1800" dirty="0" err="1"/>
              <a:t>Pcell</a:t>
            </a:r>
            <a:r>
              <a:rPr lang="en-US" altLang="zh-CN" sz="1800" dirty="0"/>
              <a:t> and the first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as well as the difference between the wideband CQI indices of the first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 and the other </a:t>
            </a:r>
            <a:r>
              <a:rPr lang="en-US" altLang="zh-CN" sz="1800" dirty="0" err="1"/>
              <a:t>Scell</a:t>
            </a:r>
            <a:r>
              <a:rPr lang="en-US" altLang="zh-CN" sz="1800" dirty="0"/>
              <a:t>(s) (if any). </a:t>
            </a:r>
          </a:p>
          <a:p>
            <a:pPr lvl="1"/>
            <a:r>
              <a:rPr lang="en-US" sz="1800" dirty="0"/>
              <a:t>Other options are not precluded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SNR configuration for 2DL CA CQI test</a:t>
            </a:r>
          </a:p>
          <a:p>
            <a:pPr lvl="1"/>
            <a:r>
              <a:rPr lang="en-US" altLang="zh-CN" sz="1800" dirty="0"/>
              <a:t>Option 1: </a:t>
            </a:r>
            <a:r>
              <a:rPr lang="en-US" altLang="zh-CN" sz="1800" dirty="0" err="1"/>
              <a:t>SNR</a:t>
            </a:r>
            <a:r>
              <a:rPr lang="en-US" altLang="zh-CN" sz="1800" baseline="-25000" dirty="0" err="1"/>
              <a:t>Pcell</a:t>
            </a:r>
            <a:r>
              <a:rPr lang="en-US" altLang="zh-CN" sz="1800" dirty="0"/>
              <a:t> = 10dB and </a:t>
            </a:r>
            <a:r>
              <a:rPr lang="en-US" altLang="zh-CN" sz="1800" dirty="0" err="1"/>
              <a:t>SNR</a:t>
            </a:r>
            <a:r>
              <a:rPr lang="en-US" altLang="zh-CN" sz="1800" baseline="-25000" dirty="0" err="1"/>
              <a:t>Scell</a:t>
            </a:r>
            <a:r>
              <a:rPr lang="en-US" altLang="zh-CN" sz="1800" dirty="0"/>
              <a:t> = 4dB  </a:t>
            </a:r>
          </a:p>
          <a:p>
            <a:pPr lvl="1"/>
            <a:r>
              <a:rPr lang="en-US" altLang="zh-CN" sz="1800" dirty="0"/>
              <a:t>Other options are not precluded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SNR configuration for 3 or more DL CA CQI test</a:t>
            </a:r>
          </a:p>
          <a:p>
            <a:pPr lvl="1"/>
            <a:r>
              <a:rPr lang="en-US" altLang="zh-CN" sz="1800" dirty="0"/>
              <a:t>Option 1: </a:t>
            </a:r>
            <a:r>
              <a:rPr lang="en-US" altLang="zh-CN" sz="1800" dirty="0" err="1"/>
              <a:t>SNR</a:t>
            </a:r>
            <a:r>
              <a:rPr lang="en-US" altLang="zh-CN" sz="1800" baseline="-25000" dirty="0" err="1"/>
              <a:t>Pcell</a:t>
            </a:r>
            <a:r>
              <a:rPr lang="en-US" altLang="zh-CN" sz="1800" dirty="0"/>
              <a:t> = 12dB, SNR</a:t>
            </a:r>
            <a:r>
              <a:rPr lang="en-US" altLang="zh-CN" sz="1800" baseline="-25000" dirty="0"/>
              <a:t>Scell1</a:t>
            </a:r>
            <a:r>
              <a:rPr lang="en-US" altLang="zh-CN" sz="1800" dirty="0"/>
              <a:t> = 6dB, SNR</a:t>
            </a:r>
            <a:r>
              <a:rPr lang="en-US" altLang="zh-CN" sz="1800" baseline="-25000" dirty="0"/>
              <a:t>Scell2, 3,… </a:t>
            </a:r>
            <a:r>
              <a:rPr lang="en-US" altLang="zh-CN" sz="1800" dirty="0"/>
              <a:t>= 0dB</a:t>
            </a:r>
          </a:p>
          <a:p>
            <a:pPr lvl="1"/>
            <a:r>
              <a:rPr lang="en-US" altLang="zh-CN" sz="1800" dirty="0"/>
              <a:t>Other options are not precluded</a:t>
            </a:r>
          </a:p>
          <a:p>
            <a:pPr marL="342900" lvl="2" indent="-342900"/>
            <a:r>
              <a:rPr lang="en-US" altLang="zh-CN" sz="2000" dirty="0"/>
              <a:t>Delta CQI threshold for CA CQI test</a:t>
            </a:r>
            <a:endParaRPr lang="en-US" altLang="zh-CN" sz="1800" dirty="0">
              <a:solidFill>
                <a:srgbClr val="00B050"/>
              </a:solidFill>
            </a:endParaRPr>
          </a:p>
          <a:p>
            <a:pPr lvl="1"/>
            <a:r>
              <a:rPr lang="en-US" altLang="zh-CN" sz="1800" dirty="0"/>
              <a:t>Option 1: </a:t>
            </a:r>
            <a:r>
              <a:rPr lang="en-US" altLang="zh-CN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thr</a:t>
            </a:r>
            <a:r>
              <a:rPr lang="en-US" altLang="zh-CN" sz="1800" dirty="0"/>
              <a:t> = 2 for 2 or more DL CA </a:t>
            </a:r>
          </a:p>
          <a:p>
            <a:pPr lvl="1"/>
            <a:r>
              <a:rPr lang="en-US" altLang="zh-CN" sz="1800" dirty="0"/>
              <a:t>Other options are not precluded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0169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14465</TotalTime>
  <Words>378</Words>
  <Application>Microsoft Office PowerPoint</Application>
  <PresentationFormat>全屏显示(4:3)</PresentationFormat>
  <Paragraphs>60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テーマ</vt:lpstr>
      <vt:lpstr>Way forward on CA CQI reporting requirements</vt:lpstr>
      <vt:lpstr>Test Parameters</vt:lpstr>
      <vt:lpstr>Test Parameters cont’d</vt:lpstr>
      <vt:lpstr>Test Parameters cont’d</vt:lpstr>
      <vt:lpstr>Test Metric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wujingzhou@chinatelecom.cn</dc:creator>
  <cp:keywords>CTPClassification=CTP_PUBLIC:VisualMarkings=, CTPClassification=CTP_NT</cp:keywords>
  <cp:lastModifiedBy>China Telecom2</cp:lastModifiedBy>
  <cp:revision>607</cp:revision>
  <dcterms:created xsi:type="dcterms:W3CDTF">2017-01-18T16:32:26Z</dcterms:created>
  <dcterms:modified xsi:type="dcterms:W3CDTF">2020-04-29T17:39:31Z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