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4" r:id="rId4"/>
    <p:sldId id="272" r:id="rId5"/>
    <p:sldId id="274" r:id="rId6"/>
    <p:sldId id="266" r:id="rId7"/>
    <p:sldId id="276" r:id="rId8"/>
    <p:sldId id="26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582" autoAdjust="0"/>
  </p:normalViewPr>
  <p:slideViewPr>
    <p:cSldViewPr>
      <p:cViewPr varScale="1">
        <p:scale>
          <a:sx n="121" d="100"/>
          <a:sy n="121" d="100"/>
        </p:scale>
        <p:origin x="13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765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82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b="1" dirty="0">
                <a:latin typeface="+mn-lt"/>
                <a:ea typeface="+mn-ea"/>
                <a:cs typeface="+mn-cs"/>
              </a:rPr>
              <a:t>3GPP TSG-RAN WG4 Meeting #94-e-Bis </a:t>
            </a:r>
            <a:br>
              <a:rPr lang="en-US" altLang="zh-CN" sz="1800" b="1" dirty="0">
                <a:latin typeface="+mn-lt"/>
                <a:ea typeface="+mn-ea"/>
                <a:cs typeface="+mn-cs"/>
              </a:rPr>
            </a:br>
            <a:r>
              <a:rPr lang="en-US" altLang="zh-CN" sz="1800" b="1" dirty="0">
                <a:latin typeface="+mn-lt"/>
                <a:ea typeface="+mn-ea"/>
                <a:cs typeface="+mn-cs"/>
              </a:rPr>
              <a:t>Electronic Meeting, 20 – 30 Apr., 2020</a:t>
            </a:r>
            <a:br>
              <a:rPr lang="en-US" altLang="zh-CN" sz="1800" b="1" dirty="0">
                <a:latin typeface="+mn-lt"/>
                <a:ea typeface="+mn-ea"/>
                <a:cs typeface="+mn-cs"/>
              </a:rPr>
            </a:br>
            <a:r>
              <a:rPr lang="en-US" altLang="zh-CN" sz="1800" b="1" dirty="0">
                <a:latin typeface="+mn-lt"/>
                <a:ea typeface="+mn-ea"/>
                <a:cs typeface="+mn-cs"/>
              </a:rPr>
              <a:t>Agenda item: </a:t>
            </a:r>
            <a:r>
              <a:rPr lang="en-US" altLang="zh-CN" sz="1800" b="1" dirty="0" smtClean="0">
                <a:latin typeface="+mn-lt"/>
                <a:ea typeface="+mn-ea"/>
                <a:cs typeface="+mn-cs"/>
              </a:rPr>
              <a:t>6.17.2.2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86916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Rel-16 NR HST PRACH BS demodulation requirement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25135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                  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      </a:t>
            </a:r>
            <a:r>
              <a:rPr lang="en-US" altLang="zh-CN" b="1" dirty="0" smtClean="0"/>
              <a:t>R4-2005535</a:t>
            </a:r>
            <a:endParaRPr lang="en-US" altLang="zh-CN" b="1" dirty="0"/>
          </a:p>
          <a:p>
            <a:r>
              <a:rPr lang="en-US" altLang="ja-JP" b="1" dirty="0"/>
              <a:t>Document </a:t>
            </a:r>
            <a:r>
              <a:rPr lang="en-US" altLang="ja-JP" b="1" dirty="0" smtClean="0"/>
              <a:t>for</a:t>
            </a:r>
            <a:r>
              <a:rPr lang="en-US" altLang="ja-JP" b="1" dirty="0"/>
              <a:t>:     Approval</a:t>
            </a:r>
            <a:endParaRPr lang="ja-JP" altLang="en-US" b="1" dirty="0"/>
          </a:p>
          <a:p>
            <a:endParaRPr lang="en-US" altLang="zh-CN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Agreed WF for PRACH in previous meeting:</a:t>
            </a:r>
            <a:endParaRPr lang="en-US" altLang="zh-CN" sz="2800" dirty="0"/>
          </a:p>
          <a:p>
            <a:pPr lvl="1"/>
            <a:r>
              <a:rPr lang="en-US" altLang="zh-CN" dirty="0" smtClean="0"/>
              <a:t>R4-1910128   WF on</a:t>
            </a:r>
            <a:r>
              <a:rPr lang="en-GB" altLang="zh-CN" dirty="0" smtClean="0"/>
              <a:t> </a:t>
            </a:r>
            <a:r>
              <a:rPr lang="en-GB" altLang="zh-CN" dirty="0"/>
              <a:t>NR BS HST demodulation requirements</a:t>
            </a:r>
            <a:r>
              <a:rPr lang="en-US" altLang="zh-CN" dirty="0" smtClean="0"/>
              <a:t> , RAN4#92</a:t>
            </a:r>
          </a:p>
          <a:p>
            <a:pPr lvl="1"/>
            <a:r>
              <a:rPr lang="en-US" altLang="zh-CN" dirty="0" smtClean="0"/>
              <a:t>R4-1912729   WF on NR HST BS PRACH demodulation requirements, RAN4#92b</a:t>
            </a:r>
          </a:p>
          <a:p>
            <a:pPr lvl="1"/>
            <a:r>
              <a:rPr lang="en-US" altLang="zh-CN" dirty="0" smtClean="0"/>
              <a:t>R4-1915871 WF</a:t>
            </a:r>
            <a:r>
              <a:rPr lang="en-US" altLang="zh-CN" dirty="0"/>
              <a:t> </a:t>
            </a:r>
            <a:r>
              <a:rPr lang="en-US" altLang="zh-CN" dirty="0" smtClean="0"/>
              <a:t>on</a:t>
            </a:r>
            <a:r>
              <a:rPr lang="en-US" altLang="zh-CN" dirty="0"/>
              <a:t> NR </a:t>
            </a:r>
            <a:r>
              <a:rPr lang="en-US" altLang="zh-CN" dirty="0" smtClean="0"/>
              <a:t>HST</a:t>
            </a:r>
            <a:r>
              <a:rPr lang="en-US" altLang="zh-CN" dirty="0"/>
              <a:t> </a:t>
            </a:r>
            <a:r>
              <a:rPr lang="en-US" altLang="zh-CN" dirty="0" smtClean="0"/>
              <a:t>PRACH demodulation</a:t>
            </a:r>
            <a:r>
              <a:rPr lang="en-US" altLang="zh-CN" dirty="0"/>
              <a:t> </a:t>
            </a:r>
            <a:r>
              <a:rPr lang="en-US" altLang="zh-CN" dirty="0" smtClean="0"/>
              <a:t>requirements, RAN4#93</a:t>
            </a:r>
          </a:p>
          <a:p>
            <a:r>
              <a:rPr lang="en-US" altLang="zh-CN" sz="2800" dirty="0" smtClean="0"/>
              <a:t>Agreed WF for BS </a:t>
            </a:r>
            <a:r>
              <a:rPr lang="en-US" altLang="zh-CN" sz="2800" dirty="0" err="1" smtClean="0"/>
              <a:t>demod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in </a:t>
            </a:r>
            <a:r>
              <a:rPr lang="en-US" altLang="zh-CN" sz="2800" dirty="0" smtClean="0"/>
              <a:t>previous meeting:</a:t>
            </a:r>
          </a:p>
          <a:p>
            <a:pPr lvl="1"/>
            <a:r>
              <a:rPr lang="en-US" altLang="zh-CN" dirty="0" smtClean="0"/>
              <a:t>R4-2002405   </a:t>
            </a:r>
            <a:r>
              <a:rPr lang="en-US" altLang="zh-CN" dirty="0"/>
              <a:t>WF on Rel-16 NR HST BS demodulation requirements, </a:t>
            </a:r>
            <a:r>
              <a:rPr lang="en-US" altLang="zh-CN" dirty="0" smtClean="0"/>
              <a:t>RAN4#94-e (</a:t>
            </a:r>
            <a:r>
              <a:rPr lang="en-GB" altLang="zh-CN" dirty="0"/>
              <a:t>The content in WF R4-2002405 except slide 16 is </a:t>
            </a:r>
            <a:r>
              <a:rPr lang="en-GB" altLang="zh-CN" dirty="0" smtClean="0"/>
              <a:t>agreed)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Specification text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246"/>
            <a:ext cx="8507288" cy="4525963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Table </a:t>
            </a:r>
            <a:r>
              <a:rPr lang="en-GB" altLang="zh-CN" dirty="0"/>
              <a:t>organization of high-speed train requirement sections for PRACH 350kph in specifications</a:t>
            </a:r>
            <a:endParaRPr lang="zh-CN" altLang="zh-CN" dirty="0"/>
          </a:p>
          <a:p>
            <a:pPr lvl="2" hangingPunct="0"/>
            <a:r>
              <a:rPr lang="en-GB" altLang="zh-CN" sz="2000" dirty="0"/>
              <a:t>Add new table for long format restricted set type A.</a:t>
            </a:r>
            <a:br>
              <a:rPr lang="en-GB" altLang="zh-CN" sz="2000" dirty="0"/>
            </a:br>
            <a:r>
              <a:rPr lang="en-GB" altLang="zh-CN" sz="2000" dirty="0"/>
              <a:t>Add new table for long format restricted set type B.</a:t>
            </a:r>
          </a:p>
          <a:p>
            <a:pPr lvl="0" hangingPunct="0"/>
            <a:endParaRPr lang="en-GB" altLang="zh-CN" sz="2400" b="1" dirty="0" smtClean="0"/>
          </a:p>
          <a:p>
            <a:pPr marL="0" indent="0" hangingPunct="0">
              <a:buNone/>
            </a:pPr>
            <a:endParaRPr lang="zh-CN" altLang="zh-CN" sz="2400" dirty="0" smtClean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Specification text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6939"/>
            <a:ext cx="8229600" cy="4320480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Section </a:t>
            </a:r>
            <a:r>
              <a:rPr lang="en-GB" altLang="zh-CN" dirty="0"/>
              <a:t>organization of high-speed train requirements for PRACH in specifications</a:t>
            </a:r>
            <a:endParaRPr lang="zh-CN" altLang="zh-CN" dirty="0"/>
          </a:p>
          <a:p>
            <a:pPr lvl="1" hangingPunct="0"/>
            <a:r>
              <a:rPr lang="en-GB" altLang="zh-CN" dirty="0" smtClean="0"/>
              <a:t>New </a:t>
            </a:r>
            <a:r>
              <a:rPr lang="en-GB" altLang="zh-CN" dirty="0"/>
              <a:t>section for requirements specified with frequency offset &gt;=625Hz.</a:t>
            </a:r>
            <a:br>
              <a:rPr lang="en-GB" altLang="zh-CN" dirty="0"/>
            </a:br>
            <a:r>
              <a:rPr lang="en-US" altLang="zh-CN" dirty="0"/>
              <a:t>Example</a:t>
            </a:r>
            <a:r>
              <a:rPr lang="en-US" altLang="zh-CN" dirty="0"/>
              <a:t>, 8.4.2.3 Minimum requirements for high speed </a:t>
            </a:r>
            <a:r>
              <a:rPr lang="en-US" altLang="zh-CN" dirty="0"/>
              <a:t>train</a:t>
            </a:r>
          </a:p>
          <a:p>
            <a:pPr marL="457200" lvl="1" indent="0" hangingPunct="0">
              <a:buNone/>
            </a:pPr>
            <a:endParaRPr lang="zh-CN" altLang="zh-CN" dirty="0"/>
          </a:p>
          <a:p>
            <a:pPr marL="0" indent="0" hangingPunct="0">
              <a:buNone/>
            </a:pPr>
            <a:endParaRPr lang="zh-CN" altLang="zh-CN" sz="2400" dirty="0" smtClean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9081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Specification text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64496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Table </a:t>
            </a:r>
            <a:r>
              <a:rPr lang="en-GB" altLang="zh-CN" dirty="0"/>
              <a:t>organization of high-speed train requirement sections for PRACH 500kph in </a:t>
            </a:r>
            <a:r>
              <a:rPr lang="en-GB" altLang="zh-CN" dirty="0" smtClean="0"/>
              <a:t>specifications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Add new tables (per SCS) of short format high speed requirements.</a:t>
            </a:r>
            <a:endParaRPr lang="zh-CN" altLang="zh-CN" dirty="0" smtClean="0"/>
          </a:p>
          <a:p>
            <a:pPr marL="457200" lvl="1" indent="0" hangingPunct="0">
              <a:buNone/>
            </a:pPr>
            <a:endParaRPr lang="zh-CN" altLang="zh-CN" dirty="0"/>
          </a:p>
          <a:p>
            <a:pPr marL="0" indent="0" hangingPunct="0">
              <a:buNone/>
            </a:pPr>
            <a:endParaRPr lang="zh-CN" altLang="zh-CN" sz="2400" dirty="0" smtClean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3147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Applicability rules and declarations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893" y="1484784"/>
            <a:ext cx="8229600" cy="4536504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High </a:t>
            </a:r>
            <a:r>
              <a:rPr lang="en-GB" altLang="zh-CN" dirty="0"/>
              <a:t>speed support declaration for HST PRACH - speed or feature based</a:t>
            </a:r>
            <a:endParaRPr lang="zh-CN" altLang="zh-CN" dirty="0"/>
          </a:p>
          <a:p>
            <a:pPr lvl="1" hangingPunct="0"/>
            <a:r>
              <a:rPr lang="en-US" altLang="zh-CN" dirty="0"/>
              <a:t>Allow </a:t>
            </a:r>
            <a:r>
              <a:rPr lang="en-US" altLang="zh-CN" dirty="0"/>
              <a:t>BS to declare support </a:t>
            </a:r>
            <a:r>
              <a:rPr lang="en-US" altLang="zh-CN" dirty="0"/>
              <a:t>for HST including [</a:t>
            </a:r>
            <a:r>
              <a:rPr lang="en-US" altLang="zh-CN" dirty="0"/>
              <a:t>restricted set type </a:t>
            </a:r>
            <a:r>
              <a:rPr lang="en-US" altLang="zh-CN" dirty="0"/>
              <a:t>A] and/or [restricted </a:t>
            </a:r>
            <a:r>
              <a:rPr lang="en-US" altLang="zh-CN" dirty="0"/>
              <a:t>set type </a:t>
            </a:r>
            <a:r>
              <a:rPr lang="en-US" altLang="zh-CN" dirty="0"/>
              <a:t>B] and/or [A2 for </a:t>
            </a:r>
            <a:r>
              <a:rPr lang="en-US" altLang="zh-CN" dirty="0"/>
              <a:t>high speed mode] and/or </a:t>
            </a:r>
            <a:r>
              <a:rPr lang="en-US" altLang="zh-CN" dirty="0"/>
              <a:t>[B4 </a:t>
            </a:r>
            <a:r>
              <a:rPr lang="en-US" altLang="zh-CN" dirty="0"/>
              <a:t>for high speed mode] and/or </a:t>
            </a:r>
            <a:r>
              <a:rPr lang="en-US" altLang="zh-CN" dirty="0"/>
              <a:t>[C2 </a:t>
            </a:r>
            <a:r>
              <a:rPr lang="en-US" altLang="zh-CN" dirty="0"/>
              <a:t>for high speed mode] </a:t>
            </a:r>
          </a:p>
          <a:p>
            <a:pPr lvl="2" hangingPunct="0"/>
            <a:endParaRPr lang="zh-CN" altLang="zh-CN" sz="1800" dirty="0">
              <a:highlight>
                <a:srgbClr val="FFFF00"/>
              </a:highlight>
            </a:endParaRPr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356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Applicability rules and declarations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3528392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High </a:t>
            </a:r>
            <a:r>
              <a:rPr lang="en-GB" altLang="zh-CN" dirty="0"/>
              <a:t>speed support implicit test passing</a:t>
            </a:r>
            <a:endParaRPr lang="zh-CN" altLang="zh-CN" dirty="0"/>
          </a:p>
          <a:p>
            <a:pPr lvl="1" hangingPunct="0"/>
            <a:r>
              <a:rPr lang="en-GB" altLang="zh-CN" dirty="0" smtClean="0"/>
              <a:t>No </a:t>
            </a:r>
            <a:r>
              <a:rPr lang="en-GB" altLang="zh-CN" dirty="0"/>
              <a:t>implicit test passing.</a:t>
            </a:r>
            <a:br>
              <a:rPr lang="en-GB" altLang="zh-CN" dirty="0"/>
            </a:br>
            <a:r>
              <a:rPr lang="en-GB" altLang="zh-CN" dirty="0"/>
              <a:t>A BS claiming to support 350kph must test all the requirements of 350kph, even if it has passed the tests for 500kph.</a:t>
            </a:r>
            <a:endParaRPr lang="zh-CN" altLang="zh-CN" dirty="0"/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874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Configurations to be tested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3888432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 smtClean="0"/>
              <a:t>TDLC300-100 </a:t>
            </a:r>
            <a:r>
              <a:rPr lang="en-GB" altLang="zh-CN" dirty="0"/>
              <a:t>propagation conditions for long preamble formats</a:t>
            </a:r>
            <a:endParaRPr lang="zh-CN" altLang="zh-CN" dirty="0"/>
          </a:p>
          <a:p>
            <a:pPr lvl="1" hangingPunct="0"/>
            <a:r>
              <a:rPr lang="en-GB" altLang="zh-CN" sz="2400" dirty="0"/>
              <a:t>Option 1: Do not to introduce TDLC300-100 fading channel with frequency offset of 400Hz requirements for long preamble formats for HST requirements.</a:t>
            </a:r>
            <a:endParaRPr lang="zh-CN" altLang="zh-CN" sz="2400" dirty="0"/>
          </a:p>
          <a:p>
            <a:pPr lvl="1" hangingPunct="0"/>
            <a:r>
              <a:rPr lang="en-GB" altLang="zh-CN" sz="2400" dirty="0"/>
              <a:t>Option 2: Introduce TDLC300-100 fading channel with frequency offset of 400Hz requirements for long preamble formats for HST requirements.</a:t>
            </a:r>
            <a:endParaRPr lang="zh-CN" altLang="zh-CN" sz="2400" dirty="0"/>
          </a:p>
          <a:p>
            <a:pPr marL="914400" lvl="2" indent="0" hangingPunct="0">
              <a:buNone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347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</TotalTime>
  <Words>271</Words>
  <Application>Microsoft Office PowerPoint</Application>
  <PresentationFormat>全屏显示(4:3)</PresentationFormat>
  <Paragraphs>45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 Unicode MS</vt:lpstr>
      <vt:lpstr>ＭＳ Ｐゴシック</vt:lpstr>
      <vt:lpstr>宋体</vt:lpstr>
      <vt:lpstr>Arial</vt:lpstr>
      <vt:lpstr>Calibri</vt:lpstr>
      <vt:lpstr>Office 主题</vt:lpstr>
      <vt:lpstr>3GPP TSG-RAN WG4 Meeting #94-e-Bis  Electronic Meeting, 20 – 30 Apr., 2020 Agenda item: 6.17.2.2  </vt:lpstr>
      <vt:lpstr>Background</vt:lpstr>
      <vt:lpstr>Specification text</vt:lpstr>
      <vt:lpstr>Specification text</vt:lpstr>
      <vt:lpstr>Specification text</vt:lpstr>
      <vt:lpstr>Applicability rules and declarations</vt:lpstr>
      <vt:lpstr>Applicability rules and declarations</vt:lpstr>
      <vt:lpstr>Configurations to be tested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306</cp:revision>
  <dcterms:created xsi:type="dcterms:W3CDTF">2016-01-12T08:39:50Z</dcterms:created>
  <dcterms:modified xsi:type="dcterms:W3CDTF">2020-04-29T16:27:28Z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(3)LZJ2bWTEFl989kVuBMe8iDCkF9rUwww6fAbbd6DQuKdYhjgXP74hNGWwDfCpSJPoAqUJpyg4
/TjhT7Yk7bphXTnUXe+6GVF+p5bcEXU8wuNlJfJUApMYVa53p6qzXBD3UT/76KjuFx2VwSmn
exM0bLppu92n/PTKlPxyzeoPIs2rfgO71lcgoS7O7h9BFlEOtdEUQ2nl3r/Alsqag7w8q+Vd
FB5nX4DEiEXbqiCZv1</vt:lpwstr>
  </property>
  <property fmtid="{D5CDD505-2E9C-101B-9397-08002B2CF9AE}" pid="3" name="_2015_ms_pID_7253431">
    <vt:lpwstr>6KTJF1pwWLNRXOD62awqiHKyv/TdruvJ3b04SIpW/RkmbjJ1yUNzm6
8nAKnmKECe2n90pKRBA5w83sX0PGNfzVVSQUyfbx36LCUc3R2hIXQba5ixDKHRKMwNqz7tbY
mSDpy7mZdZlwDBk/NgrK1hB6G6DFYALyxaNgX6R0EgZfvM+2WXM9bbJJZJWClnfrDp8r/f5D
Lg/6JSDg4TG/S74hUbDk0BNwAdBw2PRb/Dx3</vt:lpwstr>
  </property>
  <property fmtid="{D5CDD505-2E9C-101B-9397-08002B2CF9AE}" pid="4" name="_2015_ms_pID_7253432">
    <vt:lpwstr>mjsznJSHK6JSEGoB8doJO34yXw7PRHhEloff
Ew1XxYKX0krYcNRkiMUo746Xa1OcoB16gO3ZEKosKWZR62495MM=</vt:lpwstr>
  </property>
  <property fmtid="{D5CDD505-2E9C-101B-9397-08002B2CF9AE}" pid="5" name="NSCPROP_SA">
    <vt:lpwstr>D:\work\3GPP\RAN4#92b\R4-1910126 Way forward for NR HST BS demodulation v2.pptx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1588163166</vt:lpwstr>
  </property>
</Properties>
</file>