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4" r:id="rId3"/>
    <p:sldId id="283" r:id="rId4"/>
    <p:sldId id="293" r:id="rId5"/>
    <p:sldId id="281" r:id="rId6"/>
    <p:sldId id="284" r:id="rId7"/>
    <p:sldId id="280" r:id="rId8"/>
    <p:sldId id="279" r:id="rId9"/>
    <p:sldId id="267" r:id="rId10"/>
    <p:sldId id="287" r:id="rId11"/>
    <p:sldId id="286" r:id="rId12"/>
    <p:sldId id="288" r:id="rId13"/>
    <p:sldId id="289" r:id="rId14"/>
    <p:sldId id="294" r:id="rId15"/>
    <p:sldId id="295" r:id="rId16"/>
    <p:sldId id="268" r:id="rId17"/>
    <p:sldId id="270" r:id="rId18"/>
    <p:sldId id="274" r:id="rId19"/>
    <p:sldId id="27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94" autoAdjust="0"/>
  </p:normalViewPr>
  <p:slideViewPr>
    <p:cSldViewPr>
      <p:cViewPr varScale="1">
        <p:scale>
          <a:sx n="79" d="100"/>
          <a:sy n="79" d="100"/>
        </p:scale>
        <p:origin x="157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52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44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98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07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80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08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43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94-e-Bis</a:t>
            </a:r>
            <a:r>
              <a:rPr lang="en-GB" altLang="zh-CN" b="1" dirty="0"/>
              <a:t>	                                                   R4-2005532</a:t>
            </a:r>
            <a:endParaRPr lang="en-US" altLang="zh-CN" b="1" dirty="0"/>
          </a:p>
          <a:p>
            <a:r>
              <a:rPr lang="x-none" altLang="zh-CN" b="1" dirty="0"/>
              <a:t>Electronic Meeting, 20 – 30 Apr., 2020</a:t>
            </a:r>
            <a:endParaRPr lang="zh-CN" altLang="zh-CN" dirty="0"/>
          </a:p>
          <a:p>
            <a:r>
              <a:rPr lang="en-GB" altLang="zh-CN" b="1" dirty="0"/>
              <a:t>Agenda Item: 6.17.2.1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650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Transmission scheme 2</a:t>
            </a:r>
          </a:p>
          <a:p>
            <a:pPr lvl="1" hangingPunct="0"/>
            <a:r>
              <a:rPr lang="en-GB" altLang="zh-CN" sz="2400" dirty="0"/>
              <a:t>Discuss transmission scheme 2 in </a:t>
            </a:r>
            <a:r>
              <a:rPr lang="en-GB" altLang="zh-CN" sz="2400" dirty="0" err="1"/>
              <a:t>eMIMO</a:t>
            </a:r>
            <a:r>
              <a:rPr lang="en-GB" altLang="zh-CN" sz="2400" dirty="0"/>
              <a:t> WI first, then discuss transmission scheme 2 in HST-SFN deployment scenario later after the parameters in </a:t>
            </a:r>
            <a:r>
              <a:rPr lang="en-GB" altLang="zh-CN" sz="2400" dirty="0" err="1"/>
              <a:t>eMIMO</a:t>
            </a:r>
            <a:r>
              <a:rPr lang="en-GB" altLang="zh-CN" sz="2400" dirty="0"/>
              <a:t> WI are finalized and HST WI has sufficient TUs for discussion.</a:t>
            </a:r>
            <a:endParaRPr lang="en-US" altLang="zh-CN" sz="2400" dirty="0"/>
          </a:p>
          <a:p>
            <a:pPr lvl="1" hangingPunct="0"/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630932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Note: Details of transmission  scheme 1a, 1b, 2 and 3 can be found in Annex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46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968552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Transmission scheme 3</a:t>
            </a:r>
          </a:p>
          <a:p>
            <a:pPr lvl="1" hangingPunct="0"/>
            <a:r>
              <a:rPr lang="en-GB" altLang="zh-CN" sz="2400" dirty="0"/>
              <a:t>No more discussion and treatment for transmission scheme 3 in Rel-16 HST WI.</a:t>
            </a:r>
            <a:endParaRPr lang="zh-CN" altLang="zh-CN" sz="2400" dirty="0"/>
          </a:p>
          <a:p>
            <a:pPr lvl="1" hangingPunct="0"/>
            <a:r>
              <a:rPr lang="en-GB" altLang="zh-CN" sz="2400" dirty="0"/>
              <a:t>Regarding benefits observation: “capture in session note for information”: </a:t>
            </a:r>
            <a:endParaRPr lang="zh-CN" altLang="zh-CN" sz="2400" dirty="0"/>
          </a:p>
          <a:p>
            <a:pPr lvl="2" hangingPunct="0"/>
            <a:r>
              <a:rPr lang="en-GB" altLang="zh-CN" dirty="0"/>
              <a:t>During RAN4 discussion for transmission schemes 3, RAN4 no conclusion for the benefit due to lack of enough input from companies also lack of involvement of RAN1/RAN2; there is one observation from single company Link-level evaluation results show that transmission schemes 3 provide potential performance benefits for HST scenario.</a:t>
            </a:r>
            <a:endParaRPr lang="zh-CN" altLang="zh-CN" dirty="0"/>
          </a:p>
          <a:p>
            <a:pPr lvl="1" hangingPunct="0"/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51605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Note: Details of transmission  scheme 1a, 1b, 2 and 3 can be found in Annex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6176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/>
              <a:t>Release independent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10144" y="1412776"/>
            <a:ext cx="8424936" cy="47036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/>
              <a:t>Whether </a:t>
            </a:r>
            <a:r>
              <a:rPr lang="en-GB" altLang="zh-CN" sz="2400" dirty="0"/>
              <a:t>Rel.16 HST requirements can be release independent from Rel-15</a:t>
            </a:r>
            <a:endParaRPr lang="en-US" altLang="zh-CN" sz="2400" dirty="0"/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HST Multi-path fading tests can be release independent from Rel-15</a:t>
            </a:r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HST single tap tests can be release independent from Rel-15 if HST RRM signaling is not provided in the demodulation test</a:t>
            </a:r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Further study whether HST-SFN tests can be release independent from Rel-15</a:t>
            </a:r>
          </a:p>
          <a:p>
            <a:pPr marL="1200150" lvl="3" indent="-342900" hangingPunct="0">
              <a:buFont typeface="Wingdings" panose="05000000000000000000" pitchFamily="2" charset="2"/>
              <a:buChar char="Ø"/>
            </a:pPr>
            <a:r>
              <a:rPr lang="en-US" altLang="zh-CN" sz="2400" dirty="0"/>
              <a:t>send LS to RAN2 to check ‘early implementation approach is also applicable for NR</a:t>
            </a:r>
          </a:p>
          <a:p>
            <a:pPr marL="457200" lvl="1" indent="0" hangingPunct="0">
              <a:buNone/>
            </a:pPr>
            <a:endParaRPr lang="en-US" altLang="zh-CN" sz="2400" strike="sngStrike" dirty="0"/>
          </a:p>
          <a:p>
            <a:pPr marL="457200" lvl="1" indent="0" hangingPunct="0">
              <a:buNone/>
            </a:pPr>
            <a:endParaRPr lang="zh-CN" altLang="zh-CN" sz="24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/>
          </a:p>
          <a:p>
            <a:pPr lvl="2">
              <a:buFont typeface="Arial" pitchFamily="34" charset="0"/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55956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219" y="260648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15340" y="1556792"/>
            <a:ext cx="8424936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dirty="0"/>
              <a:t>FFS the applicability rule between </a:t>
            </a:r>
            <a:r>
              <a:rPr lang="en-GB" altLang="zh-CN" dirty="0"/>
              <a:t>HST-SFN, HST single tap and HST multi-path fading performance test cases</a:t>
            </a:r>
            <a:endParaRPr lang="zh-CN" altLang="zh-CN" dirty="0"/>
          </a:p>
          <a:p>
            <a:r>
              <a:rPr lang="en-US" altLang="zh-CN" dirty="0"/>
              <a:t>FFS whether to define to Applicability rule between different Doppler frequencies for the same channel model</a:t>
            </a:r>
          </a:p>
          <a:p>
            <a:pPr marL="0" indent="0">
              <a:buNone/>
            </a:pPr>
            <a:endParaRPr lang="en-GB" altLang="zh-CN" sz="2800" dirty="0"/>
          </a:p>
          <a:p>
            <a:pPr marL="457200" lvl="1" indent="0" hangingPunct="0">
              <a:buNone/>
            </a:pPr>
            <a:endParaRPr lang="en-US" altLang="zh-CN" dirty="0"/>
          </a:p>
          <a:p>
            <a:pPr marL="457200" lvl="1" indent="0" hangingPunct="0">
              <a:buNone/>
            </a:pPr>
            <a:endParaRPr lang="en-US" altLang="zh-CN" strike="sngStrike" dirty="0"/>
          </a:p>
          <a:p>
            <a:pPr marL="457200" lvl="1" indent="0" hangingPunct="0">
              <a:buNone/>
            </a:pPr>
            <a:endParaRPr lang="zh-CN" altLang="zh-CN" dirty="0"/>
          </a:p>
          <a:p>
            <a:pPr marL="457200" lvl="1" indent="0">
              <a:buFont typeface="Arial" pitchFamily="34" charset="0"/>
              <a:buNone/>
            </a:pPr>
            <a:endParaRPr lang="en-US" altLang="zh-CN" dirty="0"/>
          </a:p>
          <a:p>
            <a:pPr lvl="2">
              <a:buFont typeface="Arial" pitchFamily="34" charset="0"/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03237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15B6E-F933-4CB2-8CF0-E5292D14F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HARQ process number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4349FA-3563-4516-98A6-5C01B3925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Adopt HARQ process number 4 for FDD and HARQ process number 8 for TDD with pattern 7D1S2U, as defined for HST in NR Rel-15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8681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41D34F-0EE1-45F8-B803-A462EB822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UE capabilities/features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5AF3F5-7149-455F-AE7E-C33A82C7E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9309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For </a:t>
            </a:r>
            <a:r>
              <a:rPr lang="en-GB" altLang="zh-CN" dirty="0"/>
              <a:t>HST-SFN</a:t>
            </a:r>
          </a:p>
          <a:p>
            <a:pPr lvl="1"/>
            <a:r>
              <a:rPr lang="en-GB" altLang="zh-CN" dirty="0"/>
              <a:t>Introduce per-UE capability to support enhanced demodulation performance for HST-SFN joint transmission scheme with velocity up to 500km/h. (Agreement in RAN4#93)</a:t>
            </a: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/>
              <a:t>For HST fading channel requirements, take it as mandatory requirements for Rel-16 and no capability signaling will be introduced.</a:t>
            </a:r>
            <a:endParaRPr lang="zh-CN" altLang="zh-CN" sz="32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/>
              <a:t>For HST single Tap channel demodulation requirements, no capability signaling will be introduced</a:t>
            </a:r>
            <a:endParaRPr lang="zh-CN" altLang="zh-CN" sz="3200" dirty="0"/>
          </a:p>
          <a:p>
            <a:pPr lvl="1"/>
            <a:r>
              <a:rPr lang="en-GB" altLang="zh-CN" dirty="0"/>
              <a:t>FFS whether requirements will be mandatory or optional</a:t>
            </a:r>
            <a:endParaRPr lang="en-US" altLang="zh-CN" dirty="0"/>
          </a:p>
          <a:p>
            <a:r>
              <a:rPr lang="en-US" altLang="zh-CN" dirty="0"/>
              <a:t>Further discuss whether feature list will be introduced for HST fading channel, and HST single Tap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54380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64460"/>
              </p:ext>
            </p:extLst>
          </p:nvPr>
        </p:nvGraphicFramePr>
        <p:xfrm>
          <a:off x="611560" y="1196752"/>
          <a:ext cx="8131296" cy="4504315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2×4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MCS 13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HST-SFN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1: 870Hz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851Hz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30622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Updated simulation assumption for HST-single tap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195167"/>
              </p:ext>
            </p:extLst>
          </p:nvPr>
        </p:nvGraphicFramePr>
        <p:xfrm>
          <a:off x="204651" y="849792"/>
          <a:ext cx="8131296" cy="501188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1891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1×4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2765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HST-single tap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1250Hz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870Hz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Simulation assumption for multi-path 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01364"/>
              </p:ext>
            </p:extLst>
          </p:nvPr>
        </p:nvGraphicFramePr>
        <p:xfrm>
          <a:off x="611560" y="1196752"/>
          <a:ext cx="8131296" cy="3994997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/>
              <a:t>Candidate transmission scheme to be further studied</a:t>
            </a:r>
          </a:p>
          <a:p>
            <a:pPr lvl="1"/>
            <a:r>
              <a:rPr lang="en-US" altLang="zh-CN" sz="2000" dirty="0"/>
              <a:t>Transmission scheme 1 - </a:t>
            </a:r>
            <a:r>
              <a:rPr lang="en-GB" altLang="zh-CN" sz="2000" dirty="0"/>
              <a:t>DPS:</a:t>
            </a:r>
            <a:r>
              <a:rPr lang="en-US" altLang="zh-CN" sz="2000" dirty="0"/>
              <a:t> PDSCH is only transmitted from one TRP at one time</a:t>
            </a:r>
            <a:endParaRPr lang="en-GB" altLang="zh-CN" sz="2000" dirty="0"/>
          </a:p>
          <a:p>
            <a:pPr lvl="2"/>
            <a:r>
              <a:rPr lang="en-US" altLang="zh-CN" sz="2000" dirty="0"/>
              <a:t>Transmission scheme 1a: UE only needs to track 1 TCI state</a:t>
            </a:r>
            <a:r>
              <a:rPr lang="en-GB" altLang="zh-CN" sz="2000" dirty="0"/>
              <a:t> (detail can be found in R4-1911003)</a:t>
            </a:r>
            <a:endParaRPr lang="en-US" altLang="zh-CN" sz="2000" dirty="0"/>
          </a:p>
          <a:p>
            <a:pPr lvl="2"/>
            <a:r>
              <a:rPr lang="en-US" altLang="zh-CN" sz="2000" dirty="0"/>
              <a:t>Transmission scheme 1b: UE needs to track more than 1 TCI states</a:t>
            </a:r>
            <a:r>
              <a:rPr lang="en-GB" altLang="zh-CN" sz="2000" dirty="0"/>
              <a:t> (detail can be found in R4-1911091)</a:t>
            </a:r>
            <a:endParaRPr lang="en-US" altLang="zh-CN" sz="2000" dirty="0"/>
          </a:p>
          <a:p>
            <a:pPr lvl="1"/>
            <a:endParaRPr lang="zh-CN" altLang="zh-CN" sz="2000" dirty="0"/>
          </a:p>
          <a:p>
            <a:pPr lvl="1"/>
            <a:endParaRPr lang="zh-CN" altLang="zh-CN" sz="2000" dirty="0"/>
          </a:p>
          <a:p>
            <a:endParaRPr lang="en-US" altLang="zh-CN" sz="2000" dirty="0"/>
          </a:p>
          <a:p>
            <a:endParaRPr lang="zh-CN" altLang="en-US" sz="20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91683" y="4005064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/>
              <a:t>Transmission scheme 2 - PDSCH is jointly transmitted from two or more adjacent TRPs scheduled by multi-DCI</a:t>
            </a:r>
            <a:r>
              <a:rPr lang="en-GB" altLang="zh-CN" sz="2000" dirty="0"/>
              <a:t>(detail can be found in R4-1911091)</a:t>
            </a:r>
            <a:endParaRPr lang="zh-CN" altLang="zh-CN" sz="2000" dirty="0"/>
          </a:p>
          <a:p>
            <a:pPr marL="457200" lvl="1" indent="0">
              <a:buNone/>
            </a:pPr>
            <a:endParaRPr lang="zh-CN" altLang="zh-CN" sz="2000" dirty="0"/>
          </a:p>
          <a:p>
            <a:endParaRPr lang="en-US" altLang="zh-CN" sz="2000" dirty="0"/>
          </a:p>
          <a:p>
            <a:endParaRPr lang="zh-CN" altLang="en-US" sz="20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229200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/>
              <a:t>Transmission scheme 3 - </a:t>
            </a:r>
            <a:r>
              <a:rPr lang="en-GB" altLang="zh-CN" sz="2000" dirty="0"/>
              <a:t>Joint transmission + Distributed reference signal (detail can be found in R4-1911003)</a:t>
            </a:r>
          </a:p>
          <a:p>
            <a:pPr lvl="2"/>
            <a:r>
              <a:rPr lang="en-GB" altLang="zh-CN" sz="2000" dirty="0"/>
              <a:t>joint transmission + Distributed TRS</a:t>
            </a:r>
          </a:p>
          <a:p>
            <a:pPr lvl="2"/>
            <a:r>
              <a:rPr lang="en-GB" altLang="zh-CN" sz="2000" dirty="0"/>
              <a:t>joint transmission + Distributed DMRS</a:t>
            </a:r>
          </a:p>
          <a:p>
            <a:pPr lvl="1"/>
            <a:endParaRPr lang="zh-CN" altLang="zh-CN" sz="2000" dirty="0"/>
          </a:p>
          <a:p>
            <a:endParaRPr lang="en-US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435280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R4-1910050  WF on demodulation for UE NR HST, </a:t>
            </a:r>
            <a:r>
              <a:rPr lang="en-US" altLang="zh-CN" dirty="0"/>
              <a:t>RAN4#92</a:t>
            </a:r>
            <a:endParaRPr lang="zh-CN" altLang="en-US" dirty="0"/>
          </a:p>
          <a:p>
            <a:pPr lvl="1"/>
            <a:r>
              <a:rPr lang="en-GB" altLang="zh-CN" dirty="0"/>
              <a:t>R4-1912808 </a:t>
            </a:r>
            <a:r>
              <a:rPr lang="en-US" altLang="zh-CN" dirty="0"/>
              <a:t> Way forward on NR HST UE demodulation, RAN4#92BIS</a:t>
            </a:r>
          </a:p>
          <a:p>
            <a:pPr lvl="1"/>
            <a:r>
              <a:rPr lang="en-GB" altLang="zh-CN" dirty="0"/>
              <a:t>R4-1915926 </a:t>
            </a:r>
            <a:r>
              <a:rPr lang="en-US" altLang="zh-CN" dirty="0"/>
              <a:t> WF on UE demodulation for NR HST, RAN4#93</a:t>
            </a:r>
          </a:p>
          <a:p>
            <a:pPr lvl="1"/>
            <a:r>
              <a:rPr lang="en-GB" altLang="zh-CN" dirty="0"/>
              <a:t>R4-2002418 </a:t>
            </a:r>
            <a:r>
              <a:rPr lang="en-US" altLang="zh-CN" dirty="0"/>
              <a:t> WF on UE demodulation for NR HST, RAN4#94-e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3528392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Maximum Doppler frequency</a:t>
            </a:r>
          </a:p>
          <a:p>
            <a:pPr lvl="1" hangingPunct="0"/>
            <a:r>
              <a:rPr lang="en-US" altLang="zh-CN" sz="2400" dirty="0"/>
              <a:t>For TDD 30 </a:t>
            </a:r>
            <a:r>
              <a:rPr lang="en-US" altLang="zh-CN" sz="2400" dirty="0" err="1"/>
              <a:t>KHz</a:t>
            </a:r>
            <a:r>
              <a:rPr lang="en-US" altLang="zh-CN" sz="2400" dirty="0"/>
              <a:t> SCS, </a:t>
            </a:r>
            <a:r>
              <a:rPr lang="en-GB" altLang="zh-CN" sz="2400" dirty="0"/>
              <a:t>500km/h</a:t>
            </a:r>
            <a:endParaRPr lang="en-US" altLang="zh-CN" sz="2400" dirty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1667Hz</a:t>
            </a:r>
          </a:p>
          <a:p>
            <a:pPr lvl="3" hangingPunct="0">
              <a:buFont typeface="Wingdings" pitchFamily="2" charset="2"/>
              <a:buChar char="Ø"/>
            </a:pPr>
            <a:r>
              <a:rPr lang="en-US" altLang="zh-CN" sz="2400" dirty="0"/>
              <a:t>larger implementation margin of 1 dB instead of 0.5dB being added on top of average impairment simulation results</a:t>
            </a:r>
          </a:p>
          <a:p>
            <a:pPr lvl="1" hangingPunct="0"/>
            <a:r>
              <a:rPr lang="en-US" altLang="zh-CN" sz="2400" dirty="0"/>
              <a:t>For FDD 15 </a:t>
            </a:r>
            <a:r>
              <a:rPr lang="en-US" altLang="zh-CN" sz="2400" dirty="0" err="1"/>
              <a:t>KHz</a:t>
            </a:r>
            <a:r>
              <a:rPr lang="en-US" altLang="zh-CN" sz="2400" dirty="0"/>
              <a:t> SCS, </a:t>
            </a:r>
            <a:r>
              <a:rPr lang="en-GB" altLang="zh-CN" sz="2400" dirty="0"/>
              <a:t>500km/h</a:t>
            </a:r>
            <a:endParaRPr lang="en-US" altLang="zh-CN" sz="2400" dirty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Option 1 (Qualcomm): 851Hz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Option 2 (</a:t>
            </a:r>
            <a:r>
              <a:rPr lang="en-GB" altLang="zh-CN" dirty="0"/>
              <a:t>CMCC, Intel, Huawei, DoCoMo</a:t>
            </a:r>
            <a:r>
              <a:rPr lang="en-US" altLang="zh-CN" dirty="0"/>
              <a:t>) : 870Hz</a:t>
            </a:r>
          </a:p>
          <a:p>
            <a:pPr lvl="2" hangingPunct="0">
              <a:buFont typeface="Wingdings" pitchFamily="2" charset="2"/>
              <a:buChar char="Ø"/>
            </a:pPr>
            <a:endParaRPr lang="en-US" altLang="zh-CN" dirty="0"/>
          </a:p>
          <a:p>
            <a:pPr marL="457200" lvl="1" indent="0">
              <a:buNone/>
            </a:pPr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DB9D3576-7751-4383-ACE1-428766B14EB2}"/>
              </a:ext>
            </a:extLst>
          </p:cNvPr>
          <p:cNvSpPr txBox="1">
            <a:spLocks/>
          </p:cNvSpPr>
          <p:nvPr/>
        </p:nvSpPr>
        <p:spPr>
          <a:xfrm>
            <a:off x="364704" y="5445224"/>
            <a:ext cx="8435280" cy="1436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/>
              <a:t>Whether to schedule in TDD special slot for HST-SFN</a:t>
            </a:r>
            <a:endParaRPr lang="en-GB" altLang="zh-CN" sz="2400" dirty="0"/>
          </a:p>
          <a:p>
            <a:pPr lvl="1" hangingPunct="0"/>
            <a:r>
              <a:rPr lang="en-GB" altLang="zh-CN" sz="2400" dirty="0"/>
              <a:t>Do not schedule data in TDD special slots in HST-SFN test cases to achieve maximum throughput</a:t>
            </a:r>
            <a:endParaRPr lang="en-US" altLang="zh-CN" sz="2400" dirty="0"/>
          </a:p>
          <a:p>
            <a:pPr marL="914400" lvl="2" indent="0" hangingPunct="0">
              <a:buNone/>
            </a:pPr>
            <a:endParaRPr lang="en-US" altLang="zh-CN" dirty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/>
          </a:p>
          <a:p>
            <a:pPr lvl="2">
              <a:buFont typeface="Arial" pitchFamily="34" charset="0"/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216024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W</a:t>
            </a:r>
            <a:r>
              <a:rPr lang="en-GB" altLang="zh-CN" sz="2400" dirty="0" err="1"/>
              <a:t>hether</a:t>
            </a:r>
            <a:r>
              <a:rPr lang="en-GB" altLang="zh-CN" sz="2400" dirty="0"/>
              <a:t> to introduce requirements for</a:t>
            </a:r>
            <a:r>
              <a:rPr lang="en-US" altLang="zh-CN" sz="2400" dirty="0"/>
              <a:t> target speed of </a:t>
            </a:r>
            <a:r>
              <a:rPr lang="en-GB" altLang="zh-CN" sz="2400" dirty="0"/>
              <a:t>350km</a:t>
            </a:r>
            <a:r>
              <a:rPr lang="en-US" altLang="zh-CN" sz="2400" dirty="0"/>
              <a:t>/h for HST-SFN</a:t>
            </a:r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GB" altLang="zh-CN" dirty="0"/>
              <a:t>Do not define requirements for target speed of 350km/h for HST-SFN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9F9855B-50AE-4CA9-8BEC-926447574F42}"/>
              </a:ext>
            </a:extLst>
          </p:cNvPr>
          <p:cNvSpPr txBox="1">
            <a:spLocks/>
          </p:cNvSpPr>
          <p:nvPr/>
        </p:nvSpPr>
        <p:spPr>
          <a:xfrm>
            <a:off x="455917" y="4261431"/>
            <a:ext cx="8435280" cy="1436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/>
              <a:t>Antenna configuration for HST-SFN</a:t>
            </a:r>
            <a:endParaRPr lang="en-GB" altLang="zh-CN" sz="2400" dirty="0"/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GB" altLang="zh-CN" dirty="0"/>
              <a:t>Define requirements for both 2x2 and 2x4, and reuse the existing test applicability rule of NR release 15 UE normal PDSCH performance requirements</a:t>
            </a:r>
            <a:endParaRPr lang="en-US" altLang="zh-CN" dirty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/>
          </a:p>
          <a:p>
            <a:pPr lvl="2">
              <a:buFont typeface="Arial" pitchFamily="34" charset="0"/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613938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609" y="1052737"/>
            <a:ext cx="8229600" cy="3600400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Maximum Doppler frequency</a:t>
            </a:r>
          </a:p>
          <a:p>
            <a:pPr lvl="1" hangingPunct="0"/>
            <a:r>
              <a:rPr lang="en-US" altLang="zh-CN" sz="2400" dirty="0"/>
              <a:t>For 15KHz SCS, 500km/h</a:t>
            </a:r>
            <a:endParaRPr lang="zh-CN" altLang="zh-CN" sz="2400" dirty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Option 1 (CMCC, Qualcomm, Ericsson, DOCOMO): 1250Hz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Option 2 (Samsung, Intel, Huawei, vivo): 870Hz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Option 3 (CMCC, HW,</a:t>
            </a:r>
            <a:r>
              <a:rPr lang="zh-CN" altLang="en-US" dirty="0"/>
              <a:t> </a:t>
            </a:r>
            <a:r>
              <a:rPr lang="en-US" altLang="zh-CN" dirty="0"/>
              <a:t>Ericsson, DOCOMO): 972Hz</a:t>
            </a:r>
          </a:p>
          <a:p>
            <a:pPr lvl="2" hangingPunct="0">
              <a:buFont typeface="Wingdings" pitchFamily="2" charset="2"/>
              <a:buChar char="Ø"/>
            </a:pPr>
            <a:endParaRPr lang="en-US" altLang="zh-CN" dirty="0"/>
          </a:p>
          <a:p>
            <a:pPr lvl="2" hangingPunct="0">
              <a:buFont typeface="Wingdings" pitchFamily="2" charset="2"/>
              <a:buChar char="Ø"/>
            </a:pPr>
            <a:endParaRPr lang="zh-CN" altLang="zh-CN" dirty="0"/>
          </a:p>
          <a:p>
            <a:endParaRPr lang="zh-CN" altLang="en-US" sz="24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A6F5817-DCDD-4BA0-8B99-87499169A43F}"/>
              </a:ext>
            </a:extLst>
          </p:cNvPr>
          <p:cNvSpPr txBox="1">
            <a:spLocks/>
          </p:cNvSpPr>
          <p:nvPr/>
        </p:nvSpPr>
        <p:spPr>
          <a:xfrm>
            <a:off x="367769" y="4943229"/>
            <a:ext cx="8435280" cy="1436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/>
              <a:t>Antenna configuration for HST single tap</a:t>
            </a:r>
            <a:endParaRPr lang="en-GB" altLang="zh-CN" sz="2400" dirty="0"/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Define requirements for both 1x2 and 1x4, and reuse the existing test applicability rule of NR release 15 UE normal PDSCH performance requirements</a:t>
            </a:r>
            <a:endParaRPr lang="en-US" altLang="zh-CN" sz="2400" dirty="0"/>
          </a:p>
          <a:p>
            <a:pPr lvl="2">
              <a:buFont typeface="Arial" pitchFamily="34" charset="0"/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r>
              <a:rPr lang="en-GB" altLang="zh-CN" sz="2400" dirty="0"/>
              <a:t>HST single tap requirements definition</a:t>
            </a:r>
          </a:p>
          <a:p>
            <a:pPr lvl="1"/>
            <a:r>
              <a:rPr lang="en-GB" altLang="zh-CN" sz="2400" dirty="0"/>
              <a:t>Do not mandate the specific TRS processing for requirement definition and left it up to company decision</a:t>
            </a:r>
            <a:endParaRPr lang="en-GB" altLang="zh-CN" sz="2400" dirty="0">
              <a:solidFill>
                <a:schemeClr val="accent2"/>
              </a:solidFill>
            </a:endParaRPr>
          </a:p>
          <a:p>
            <a:pPr lvl="2"/>
            <a:r>
              <a:rPr lang="en-GB" altLang="zh-CN" dirty="0"/>
              <a:t>Option 1 (CMCC, Huawei, Samsung, vivo, Ericsson, DOCOMO, Qualcomm):</a:t>
            </a:r>
            <a:r>
              <a:rPr lang="en-GB" altLang="zh-CN" i="1" dirty="0"/>
              <a:t> </a:t>
            </a:r>
            <a:r>
              <a:rPr lang="en-GB" altLang="zh-CN" dirty="0"/>
              <a:t>Do not provide signalling during the HST single tap demodulation test</a:t>
            </a:r>
          </a:p>
          <a:p>
            <a:pPr lvl="2"/>
            <a:r>
              <a:rPr lang="en-GB" altLang="zh-CN" dirty="0"/>
              <a:t>Option 2(Intel): Provide HST RRM signalling during the demodulation test to inform UE about HST conditions to enable switch to single shot processing.</a:t>
            </a:r>
          </a:p>
          <a:p>
            <a:pPr lvl="2"/>
            <a:endParaRPr lang="zh-CN" altLang="zh-CN" dirty="0"/>
          </a:p>
          <a:p>
            <a:pPr lvl="2"/>
            <a:endParaRPr lang="en-GB" altLang="zh-CN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altLang="zh-CN" dirty="0"/>
              <a:t>Multi-path fading channel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972" y="1223786"/>
            <a:ext cx="8229600" cy="494151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800" dirty="0"/>
              <a:t>MCS for multi-path fading channel</a:t>
            </a:r>
          </a:p>
          <a:p>
            <a:pPr lvl="1" hangingPunct="0"/>
            <a:r>
              <a:rPr lang="en-GB" altLang="zh-CN" dirty="0"/>
              <a:t>MCS13</a:t>
            </a:r>
          </a:p>
          <a:p>
            <a:pPr lvl="1" hangingPunct="0">
              <a:buNone/>
            </a:pP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F12EFC6-D843-4952-99A4-B5F78AE1F49D}"/>
              </a:ext>
            </a:extLst>
          </p:cNvPr>
          <p:cNvSpPr txBox="1">
            <a:spLocks/>
          </p:cNvSpPr>
          <p:nvPr/>
        </p:nvSpPr>
        <p:spPr>
          <a:xfrm>
            <a:off x="533972" y="4005064"/>
            <a:ext cx="8435280" cy="1436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800" dirty="0"/>
              <a:t>Antenna configuration for multi-path fading channel</a:t>
            </a:r>
            <a:endParaRPr lang="en-GB" altLang="zh-CN" sz="2800" dirty="0"/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sz="2800" dirty="0"/>
              <a:t>Define requirements for both 2x2 and 2x4, and reuse the existing test applicability rule of NR release 15 UE normal PDSCH performance requirements</a:t>
            </a:r>
          </a:p>
          <a:p>
            <a:pPr lvl="2">
              <a:buFont typeface="Arial" pitchFamily="34" charset="0"/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Multi-path fading channel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800" dirty="0"/>
              <a:t>Scheduling in TDD special slot for multi-path fading</a:t>
            </a:r>
          </a:p>
          <a:p>
            <a:pPr lvl="1" hangingPunct="0"/>
            <a:r>
              <a:rPr lang="en-GB" altLang="zh-CN" dirty="0"/>
              <a:t>do not schedule data in TDD special slots.</a:t>
            </a:r>
            <a:endParaRPr lang="zh-CN" altLang="zh-CN" dirty="0"/>
          </a:p>
          <a:p>
            <a:pPr marL="0" indent="0" hangingPunct="0">
              <a:buNone/>
            </a:pPr>
            <a:endParaRPr lang="en-US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5463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DPS transmission scheme 1 (including 1a and 1b)</a:t>
            </a:r>
          </a:p>
          <a:p>
            <a:pPr lvl="1" hangingPunct="0"/>
            <a:r>
              <a:rPr lang="en-US" altLang="zh-CN" sz="2400" dirty="0"/>
              <a:t>Further discuss the test case design for DPS transmission scheme 1, and verify whether new specific UE receiver processing from </a:t>
            </a:r>
            <a:r>
              <a:rPr lang="en-US" altLang="zh-CN" sz="2400" dirty="0" err="1"/>
              <a:t>demod</a:t>
            </a:r>
            <a:r>
              <a:rPr lang="en-US" altLang="zh-CN" sz="2400" dirty="0"/>
              <a:t> aspect required compared to UE to handle HST-single Tap and HST-SFN channel model.</a:t>
            </a:r>
          </a:p>
          <a:p>
            <a:pPr lvl="1" hangingPunct="0"/>
            <a:endParaRPr lang="en-US" altLang="zh-CN" sz="2400" dirty="0"/>
          </a:p>
          <a:p>
            <a:pPr lvl="1" hangingPunct="0"/>
            <a:endParaRPr lang="en-US" altLang="zh-CN" sz="2400" dirty="0"/>
          </a:p>
          <a:p>
            <a:pPr marL="457200" lvl="1" indent="0" hangingPunct="0">
              <a:buNone/>
            </a:pPr>
            <a:endParaRPr lang="en-US" altLang="zh-CN" sz="2400" dirty="0"/>
          </a:p>
          <a:p>
            <a:pPr lvl="1" hangingPunct="0"/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65253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Note: Details of transmission  scheme 1a, 1b, 2 and 3 can be found in Annex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0848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4719</TotalTime>
  <Words>1362</Words>
  <Application>Microsoft Office PowerPoint</Application>
  <PresentationFormat>全屏显示(4:3)</PresentationFormat>
  <Paragraphs>231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Office 主题</vt:lpstr>
      <vt:lpstr>PowerPoint 演示文稿</vt:lpstr>
      <vt:lpstr>Background</vt:lpstr>
      <vt:lpstr>HST-SFN</vt:lpstr>
      <vt:lpstr>HST-SFN</vt:lpstr>
      <vt:lpstr>HST single tap</vt:lpstr>
      <vt:lpstr>HST single tap</vt:lpstr>
      <vt:lpstr>Multi-path fading channel </vt:lpstr>
      <vt:lpstr>Multi-path fading channel  </vt:lpstr>
      <vt:lpstr>Transmission scheme </vt:lpstr>
      <vt:lpstr>Transmission scheme </vt:lpstr>
      <vt:lpstr>Transmission scheme </vt:lpstr>
      <vt:lpstr>Release independent </vt:lpstr>
      <vt:lpstr>Applicability rule</vt:lpstr>
      <vt:lpstr>HARQ process number</vt:lpstr>
      <vt:lpstr>UE capabilities/features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291</cp:revision>
  <dcterms:created xsi:type="dcterms:W3CDTF">2018-01-09T09:10:37Z</dcterms:created>
  <dcterms:modified xsi:type="dcterms:W3CDTF">2020-04-29T21:59:36Z</dcterms:modified>
</cp:coreProperties>
</file>