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4" r:id="rId3"/>
    <p:sldId id="329" r:id="rId4"/>
    <p:sldId id="315" r:id="rId5"/>
    <p:sldId id="318" r:id="rId6"/>
    <p:sldId id="321" r:id="rId7"/>
    <p:sldId id="322" r:id="rId8"/>
    <p:sldId id="323" r:id="rId9"/>
    <p:sldId id="335" r:id="rId10"/>
    <p:sldId id="341" r:id="rId11"/>
    <p:sldId id="336" r:id="rId12"/>
    <p:sldId id="337" r:id="rId13"/>
    <p:sldId id="324" r:id="rId14"/>
    <p:sldId id="339" r:id="rId15"/>
    <p:sldId id="310" r:id="rId16"/>
    <p:sldId id="327" r:id="rId17"/>
    <p:sldId id="326" r:id="rId18"/>
    <p:sldId id="330" r:id="rId19"/>
    <p:sldId id="340" r:id="rId20"/>
    <p:sldId id="331" r:id="rId21"/>
    <p:sldId id="342" r:id="rId22"/>
    <p:sldId id="343" r:id="rId2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4"/>
            <p14:sldId id="329"/>
            <p14:sldId id="315"/>
            <p14:sldId id="318"/>
            <p14:sldId id="321"/>
            <p14:sldId id="322"/>
            <p14:sldId id="323"/>
            <p14:sldId id="335"/>
            <p14:sldId id="341"/>
            <p14:sldId id="336"/>
            <p14:sldId id="337"/>
            <p14:sldId id="324"/>
            <p14:sldId id="339"/>
            <p14:sldId id="310"/>
            <p14:sldId id="327"/>
            <p14:sldId id="326"/>
            <p14:sldId id="330"/>
            <p14:sldId id="340"/>
            <p14:sldId id="33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70" d="100"/>
          <a:sy n="70" d="100"/>
        </p:scale>
        <p:origin x="1484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 smtClean="0"/>
              <a:t>WF on </a:t>
            </a:r>
            <a:r>
              <a:rPr lang="en-US" altLang="ja-JP" sz="4000" dirty="0"/>
              <a:t>PDSCH demodulation requirement and General aspects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192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altLang="zh-CN" b="1" dirty="0" smtClean="0"/>
              <a:t>4e-b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</a:t>
            </a:r>
            <a:r>
              <a:rPr lang="en-GB" altLang="zh-CN" b="1" dirty="0" smtClean="0"/>
              <a:t>April.20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</a:t>
            </a:r>
            <a:r>
              <a:rPr lang="en-GB" altLang="zh-CN" b="1" dirty="0"/>
              <a:t>- </a:t>
            </a:r>
            <a:r>
              <a:rPr lang="en-GB" altLang="zh-CN" b="1" dirty="0" smtClean="0"/>
              <a:t>.</a:t>
            </a:r>
            <a:r>
              <a:rPr lang="en-GB" altLang="zh-CN" b="1" dirty="0" smtClean="0"/>
              <a:t>April 30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</a:t>
            </a:r>
            <a:r>
              <a:rPr lang="en-GB" altLang="zh-CN" b="1" dirty="0"/>
              <a:t>2020</a:t>
            </a:r>
            <a:endParaRPr lang="zh-CN" altLang="zh-CN" dirty="0"/>
          </a:p>
          <a:p>
            <a:r>
              <a:rPr lang="en-US" b="1" dirty="0" smtClean="0"/>
              <a:t>Agenda </a:t>
            </a:r>
            <a:r>
              <a:rPr lang="en-US" b="1" dirty="0"/>
              <a:t>item: </a:t>
            </a:r>
            <a:r>
              <a:rPr lang="en-US" b="1" dirty="0" smtClean="0"/>
              <a:t>6.11.3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R4-2005529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6144"/>
            <a:ext cx="8579296" cy="5517232"/>
          </a:xfrm>
        </p:spPr>
        <p:txBody>
          <a:bodyPr>
            <a:noAutofit/>
          </a:bodyPr>
          <a:lstStyle/>
          <a:p>
            <a:r>
              <a:rPr lang="en-US" altLang="zh-CN" sz="1200" dirty="0" smtClean="0"/>
              <a:t>Timing offset configuration </a:t>
            </a:r>
          </a:p>
          <a:p>
            <a:pPr lvl="1"/>
            <a:r>
              <a:rPr lang="en-US" altLang="zh-CN" sz="1200" dirty="0" smtClean="0">
                <a:solidFill>
                  <a:prstClr val="black"/>
                </a:solidFill>
              </a:rPr>
              <a:t>Study suitable </a:t>
            </a:r>
            <a:r>
              <a:rPr lang="en-US" altLang="zh-CN" sz="1200" dirty="0" smtClean="0"/>
              <a:t>upper bounds on propagation delay difference. The following values can be used from LTE Rel-11 </a:t>
            </a:r>
            <a:r>
              <a:rPr lang="en-US" altLang="zh-CN" sz="1200" dirty="0" err="1" smtClean="0"/>
              <a:t>CoMP</a:t>
            </a:r>
            <a:r>
              <a:rPr lang="en-US" altLang="zh-CN" sz="1200" dirty="0" smtClean="0"/>
              <a:t> (-0.5us and 2us) as a starting point</a:t>
            </a:r>
          </a:p>
          <a:p>
            <a:pPr lvl="2"/>
            <a:r>
              <a:rPr lang="en-US" altLang="zh-CN" sz="1200" dirty="0" smtClean="0"/>
              <a:t>FR1  FDD (15KHz SCS)</a:t>
            </a:r>
          </a:p>
          <a:p>
            <a:pPr lvl="3"/>
            <a:r>
              <a:rPr lang="en-US" altLang="zh-CN" sz="1200" dirty="0" smtClean="0"/>
              <a:t>Positive upper bound </a:t>
            </a:r>
          </a:p>
          <a:p>
            <a:pPr lvl="4"/>
            <a:r>
              <a:rPr lang="en-US" altLang="zh-CN" sz="1200" dirty="0" smtClean="0"/>
              <a:t>Option 1:  [2] </a:t>
            </a:r>
            <a:r>
              <a:rPr lang="en-US" altLang="zh-CN" sz="1200" dirty="0" smtClean="0"/>
              <a:t>us</a:t>
            </a:r>
          </a:p>
          <a:p>
            <a:pPr lvl="4"/>
            <a:r>
              <a:rPr lang="en-US" altLang="zh-CN" sz="1200" dirty="0" smtClean="0"/>
              <a:t>Other </a:t>
            </a:r>
            <a:r>
              <a:rPr lang="en-US" altLang="zh-CN" sz="1200" dirty="0"/>
              <a:t>options are not </a:t>
            </a:r>
            <a:r>
              <a:rPr lang="en-US" altLang="zh-CN" sz="1200" dirty="0" smtClean="0"/>
              <a:t>precluded</a:t>
            </a:r>
          </a:p>
          <a:p>
            <a:pPr lvl="3"/>
            <a:r>
              <a:rPr lang="en-US" altLang="zh-CN" sz="1200" dirty="0"/>
              <a:t>FFS on Negative upper bound</a:t>
            </a:r>
          </a:p>
          <a:p>
            <a:pPr lvl="2"/>
            <a:r>
              <a:rPr lang="en-US" altLang="zh-CN" sz="1200" dirty="0" smtClean="0"/>
              <a:t>FR1  TDD (30KHz SCS)</a:t>
            </a:r>
          </a:p>
          <a:p>
            <a:pPr lvl="3"/>
            <a:r>
              <a:rPr lang="en-US" altLang="zh-CN" sz="1200" dirty="0">
                <a:solidFill>
                  <a:prstClr val="black"/>
                </a:solidFill>
              </a:rPr>
              <a:t>Positive upper bound 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4"/>
            <a:r>
              <a:rPr lang="en-US" altLang="zh-CN" sz="1200" dirty="0">
                <a:solidFill>
                  <a:prstClr val="black"/>
                </a:solidFill>
              </a:rPr>
              <a:t>Option 1:  </a:t>
            </a:r>
            <a:r>
              <a:rPr lang="en-US" altLang="zh-CN" sz="1200" dirty="0" smtClean="0">
                <a:solidFill>
                  <a:prstClr val="black"/>
                </a:solidFill>
              </a:rPr>
              <a:t>[1] </a:t>
            </a:r>
            <a:r>
              <a:rPr lang="en-US" altLang="zh-CN" sz="1200" dirty="0">
                <a:solidFill>
                  <a:prstClr val="black"/>
                </a:solidFill>
              </a:rPr>
              <a:t>us 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4"/>
            <a:r>
              <a:rPr lang="en-US" altLang="zh-CN" sz="12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200" dirty="0" smtClean="0">
                <a:solidFill>
                  <a:prstClr val="black"/>
                </a:solidFill>
              </a:rPr>
              <a:t>2: [2] </a:t>
            </a:r>
            <a:r>
              <a:rPr lang="en-US" altLang="zh-CN" sz="1200" dirty="0" smtClean="0">
                <a:solidFill>
                  <a:prstClr val="black"/>
                </a:solidFill>
              </a:rPr>
              <a:t>us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4"/>
            <a:r>
              <a:rPr lang="en-US" altLang="zh-CN" sz="1200" dirty="0"/>
              <a:t>Other options are not </a:t>
            </a:r>
            <a:r>
              <a:rPr lang="en-US" altLang="zh-CN" sz="1200" dirty="0" smtClean="0"/>
              <a:t>precluded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3"/>
            <a:r>
              <a:rPr lang="en-US" altLang="zh-CN" sz="1200" dirty="0"/>
              <a:t>FFS on Negative upper bound</a:t>
            </a:r>
          </a:p>
          <a:p>
            <a:pPr lvl="2"/>
            <a:r>
              <a:rPr lang="en-US" altLang="zh-CN" sz="1200" dirty="0" smtClean="0"/>
              <a:t>FFS on FR2 TDD (120 KHz)</a:t>
            </a:r>
          </a:p>
          <a:p>
            <a:pPr lvl="3"/>
            <a:r>
              <a:rPr lang="en-US" altLang="zh-CN" sz="1200" dirty="0">
                <a:solidFill>
                  <a:prstClr val="black"/>
                </a:solidFill>
              </a:rPr>
              <a:t>Positive upper bound</a:t>
            </a:r>
          </a:p>
          <a:p>
            <a:pPr lvl="4"/>
            <a:r>
              <a:rPr lang="en-US" altLang="zh-CN" sz="1200" dirty="0">
                <a:solidFill>
                  <a:prstClr val="black"/>
                </a:solidFill>
              </a:rPr>
              <a:t>Option 1: [0.25] </a:t>
            </a:r>
            <a:r>
              <a:rPr lang="en-US" altLang="zh-CN" sz="1200" dirty="0" smtClean="0">
                <a:solidFill>
                  <a:prstClr val="black"/>
                </a:solidFill>
              </a:rPr>
              <a:t>us 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4"/>
            <a:r>
              <a:rPr lang="en-US" altLang="zh-CN" sz="1200" dirty="0" smtClean="0"/>
              <a:t>Other </a:t>
            </a:r>
            <a:r>
              <a:rPr lang="en-US" altLang="zh-CN" sz="1200" dirty="0"/>
              <a:t>options are not </a:t>
            </a:r>
            <a:r>
              <a:rPr lang="en-US" altLang="zh-CN" sz="1200" dirty="0" smtClean="0"/>
              <a:t>precluded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3"/>
            <a:r>
              <a:rPr lang="en-US" altLang="zh-CN" sz="1200" dirty="0"/>
              <a:t>FFS on Negative upper bound</a:t>
            </a:r>
          </a:p>
        </p:txBody>
      </p:sp>
    </p:spTree>
    <p:extLst>
      <p:ext uri="{BB962C8B-B14F-4D97-AF65-F5344CB8AC3E}">
        <p14:creationId xmlns:p14="http://schemas.microsoft.com/office/powerpoint/2010/main" val="4252289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579296" cy="551723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Frequency offset configuration 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FFS on set frequency offset by scaled with SCS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Study suitable </a:t>
            </a:r>
            <a:r>
              <a:rPr lang="en-US" altLang="zh-CN" sz="2400" dirty="0" smtClean="0"/>
              <a:t>frequency offset configuration with considering [0.1]ppm frequency error. The following values can be used a starting point</a:t>
            </a:r>
          </a:p>
          <a:p>
            <a:pPr lvl="2"/>
            <a:r>
              <a:rPr lang="en-US" altLang="zh-CN" sz="2000" dirty="0" smtClean="0"/>
              <a:t>FR1</a:t>
            </a:r>
          </a:p>
          <a:p>
            <a:pPr lvl="3"/>
            <a:r>
              <a:rPr lang="en-US" altLang="zh-CN" sz="1600" dirty="0" smtClean="0"/>
              <a:t>FDD (15KHz SCS) :  </a:t>
            </a:r>
            <a:endParaRPr lang="en-US" altLang="zh-CN" sz="1600" dirty="0"/>
          </a:p>
          <a:p>
            <a:pPr lvl="4"/>
            <a:r>
              <a:rPr lang="en-US" altLang="zh-CN" sz="12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200" dirty="0">
                <a:solidFill>
                  <a:prstClr val="black"/>
                </a:solidFill>
              </a:rPr>
              <a:t>1: 200 Hz</a:t>
            </a:r>
          </a:p>
          <a:p>
            <a:pPr lvl="4"/>
            <a:r>
              <a:rPr lang="en-US" altLang="zh-CN" sz="1200" dirty="0" smtClean="0">
                <a:solidFill>
                  <a:prstClr val="black"/>
                </a:solidFill>
              </a:rPr>
              <a:t>Option 2</a:t>
            </a:r>
            <a:r>
              <a:rPr lang="en-US" altLang="zh-CN" sz="1200" dirty="0">
                <a:solidFill>
                  <a:prstClr val="black"/>
                </a:solidFill>
              </a:rPr>
              <a:t>: </a:t>
            </a:r>
            <a:r>
              <a:rPr lang="en-US" altLang="zh-CN" sz="1200" dirty="0" smtClean="0">
                <a:solidFill>
                  <a:prstClr val="black"/>
                </a:solidFill>
              </a:rPr>
              <a:t>300Hz</a:t>
            </a:r>
          </a:p>
          <a:p>
            <a:pPr lvl="4"/>
            <a:r>
              <a:rPr lang="en-US" altLang="zh-CN" sz="1200" dirty="0"/>
              <a:t>Other options are not </a:t>
            </a:r>
            <a:r>
              <a:rPr lang="en-US" altLang="zh-CN" sz="1200" dirty="0" smtClean="0"/>
              <a:t>precluded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3"/>
            <a:r>
              <a:rPr lang="en-US" altLang="zh-CN" sz="1600" dirty="0" smtClean="0"/>
              <a:t>TDD (30KHz SCS):  </a:t>
            </a:r>
          </a:p>
          <a:p>
            <a:pPr lvl="4"/>
            <a:r>
              <a:rPr lang="en-US" altLang="zh-CN" sz="1200" dirty="0">
                <a:solidFill>
                  <a:prstClr val="black"/>
                </a:solidFill>
              </a:rPr>
              <a:t>Option 1 :300 Hz</a:t>
            </a:r>
          </a:p>
          <a:p>
            <a:pPr lvl="4"/>
            <a:r>
              <a:rPr lang="en-US" altLang="zh-CN" sz="1200" dirty="0">
                <a:solidFill>
                  <a:prstClr val="black"/>
                </a:solidFill>
              </a:rPr>
              <a:t>Option 2: 600 </a:t>
            </a:r>
            <a:r>
              <a:rPr lang="en-US" altLang="zh-CN" sz="1200" dirty="0" smtClean="0">
                <a:solidFill>
                  <a:prstClr val="black"/>
                </a:solidFill>
              </a:rPr>
              <a:t>Hz</a:t>
            </a:r>
          </a:p>
          <a:p>
            <a:pPr lvl="4"/>
            <a:r>
              <a:rPr lang="en-US" altLang="zh-CN" sz="1200" dirty="0"/>
              <a:t>Other options are not </a:t>
            </a:r>
            <a:r>
              <a:rPr lang="en-US" altLang="zh-CN" sz="1200" dirty="0" smtClean="0"/>
              <a:t>precluded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2"/>
            <a:r>
              <a:rPr lang="en-US" altLang="zh-CN" sz="2000" dirty="0" smtClean="0"/>
              <a:t>FFS on FR2</a:t>
            </a:r>
          </a:p>
          <a:p>
            <a:pPr lvl="3"/>
            <a:r>
              <a:rPr lang="en-US" altLang="zh-CN" sz="1600" dirty="0" smtClean="0">
                <a:solidFill>
                  <a:prstClr val="black"/>
                </a:solidFill>
              </a:rPr>
              <a:t>TDD (120KHz SCS): (0~600 Hz)</a:t>
            </a:r>
          </a:p>
          <a:p>
            <a:pPr lvl="3"/>
            <a:r>
              <a:rPr lang="en-US" altLang="zh-CN" sz="1600" dirty="0" smtClean="0">
                <a:solidFill>
                  <a:prstClr val="black"/>
                </a:solidFill>
              </a:rPr>
              <a:t>Other options are not precluded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2"/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37398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579296" cy="551723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TDD pattern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FR1 </a:t>
            </a:r>
          </a:p>
          <a:p>
            <a:pPr lvl="2"/>
            <a:r>
              <a:rPr lang="en-US" altLang="zh-CN" sz="2000" dirty="0">
                <a:solidFill>
                  <a:prstClr val="black"/>
                </a:solidFill>
              </a:rPr>
              <a:t>TDD (30KHz SCS): 7DS2U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FFS for FR2</a:t>
            </a:r>
          </a:p>
          <a:p>
            <a:pPr lvl="0"/>
            <a:r>
              <a:rPr lang="en-US" altLang="zh-CN" sz="2800" dirty="0" smtClean="0">
                <a:solidFill>
                  <a:prstClr val="black"/>
                </a:solidFill>
              </a:rPr>
              <a:t>Number of HARQ process</a:t>
            </a:r>
            <a:endParaRPr lang="en-US" altLang="zh-CN" sz="2800" dirty="0">
              <a:solidFill>
                <a:prstClr val="black"/>
              </a:solidFill>
            </a:endParaRP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FR1</a:t>
            </a:r>
          </a:p>
          <a:p>
            <a:pPr lvl="2"/>
            <a:r>
              <a:rPr lang="en-US" altLang="zh-CN" sz="2000" dirty="0">
                <a:solidFill>
                  <a:prstClr val="black"/>
                </a:solidFill>
              </a:rPr>
              <a:t>FDD (15KHz SCS):  </a:t>
            </a:r>
            <a:r>
              <a:rPr lang="en-US" altLang="zh-CN" sz="2000" dirty="0" smtClean="0">
                <a:solidFill>
                  <a:prstClr val="black"/>
                </a:solidFill>
              </a:rPr>
              <a:t>4</a:t>
            </a:r>
          </a:p>
          <a:p>
            <a:pPr lvl="2"/>
            <a:r>
              <a:rPr lang="en-US" altLang="zh-CN" sz="2000" dirty="0" smtClean="0">
                <a:solidFill>
                  <a:prstClr val="black"/>
                </a:solidFill>
              </a:rPr>
              <a:t>TDD (</a:t>
            </a:r>
            <a:r>
              <a:rPr lang="en-US" altLang="zh-CN" dirty="0" smtClean="0">
                <a:solidFill>
                  <a:prstClr val="black"/>
                </a:solidFill>
              </a:rPr>
              <a:t>30KHz SCS)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lvl="3"/>
            <a:r>
              <a:rPr lang="en-US" altLang="zh-CN" sz="1600" dirty="0">
                <a:solidFill>
                  <a:prstClr val="black"/>
                </a:solidFill>
              </a:rPr>
              <a:t>Option </a:t>
            </a:r>
            <a:r>
              <a:rPr lang="en-US" altLang="zh-CN" sz="1600" dirty="0" smtClean="0">
                <a:solidFill>
                  <a:prstClr val="black"/>
                </a:solidFill>
              </a:rPr>
              <a:t>1:  </a:t>
            </a:r>
            <a:r>
              <a:rPr lang="en-US" altLang="zh-CN" sz="1600" dirty="0">
                <a:solidFill>
                  <a:prstClr val="black"/>
                </a:solidFill>
              </a:rPr>
              <a:t>The total number of HARQ process should be limited and not larger then 16 </a:t>
            </a:r>
          </a:p>
          <a:p>
            <a:pPr lvl="4"/>
            <a:r>
              <a:rPr lang="en-US" altLang="zh-CN" sz="1600" dirty="0" smtClean="0">
                <a:solidFill>
                  <a:prstClr val="black"/>
                </a:solidFill>
              </a:rPr>
              <a:t>TDD </a:t>
            </a:r>
            <a:r>
              <a:rPr lang="en-US" altLang="zh-CN" sz="1600" dirty="0">
                <a:solidFill>
                  <a:prstClr val="black"/>
                </a:solidFill>
              </a:rPr>
              <a:t>(30KHz SCS</a:t>
            </a:r>
            <a:r>
              <a:rPr lang="en-US" altLang="zh-CN" sz="1600" dirty="0" smtClean="0">
                <a:solidFill>
                  <a:prstClr val="black"/>
                </a:solidFill>
              </a:rPr>
              <a:t>) </a:t>
            </a:r>
            <a:r>
              <a:rPr lang="en-US" altLang="zh-CN" sz="1600" dirty="0">
                <a:solidFill>
                  <a:prstClr val="black"/>
                </a:solidFill>
              </a:rPr>
              <a:t>7DS2U </a:t>
            </a:r>
            <a:r>
              <a:rPr lang="en-US" altLang="zh-CN" sz="1600" dirty="0" smtClean="0">
                <a:solidFill>
                  <a:prstClr val="black"/>
                </a:solidFill>
              </a:rPr>
              <a:t>: 8; 8+8=16</a:t>
            </a:r>
          </a:p>
          <a:p>
            <a:pPr lvl="3"/>
            <a:r>
              <a:rPr lang="en-US" altLang="zh-CN" sz="1600" dirty="0" smtClean="0">
                <a:solidFill>
                  <a:prstClr val="black"/>
                </a:solidFill>
              </a:rPr>
              <a:t>Other options are not precluded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</a:rPr>
              <a:t>FFS for FR2</a:t>
            </a:r>
          </a:p>
          <a:p>
            <a:pPr lvl="1"/>
            <a:endParaRPr lang="en-US" altLang="zh-CN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22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</a:t>
            </a:r>
            <a:r>
              <a:rPr lang="en-US" altLang="zh-CN" sz="3600" dirty="0" smtClean="0"/>
              <a:t>multi-DCI with </a:t>
            </a:r>
            <a:r>
              <a:rPr lang="en-US" altLang="zh-CN" sz="3600" dirty="0"/>
              <a:t>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HARQ-ACK </a:t>
            </a:r>
          </a:p>
          <a:p>
            <a:pPr lvl="1"/>
            <a:r>
              <a:rPr lang="en-US" altLang="zh-CN" sz="2400" dirty="0">
                <a:solidFill>
                  <a:prstClr val="black"/>
                </a:solidFill>
              </a:rPr>
              <a:t>Both separate and joint HARQ-ACK feedback can be used in the test setup based on UE capability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PDCCH scheduling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Configure 2 CORSET pool index for multi-DCI on multi-TRP</a:t>
            </a:r>
          </a:p>
          <a:p>
            <a:pPr lvl="2"/>
            <a:r>
              <a:rPr lang="en-US" altLang="zh-CN" sz="2000" dirty="0" smtClean="0">
                <a:solidFill>
                  <a:prstClr val="black"/>
                </a:solidFill>
              </a:rPr>
              <a:t>Two CORSET pool index with 0 and 1, each TRP PDCCH with symbol #0 and symbol #1 in time domain and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FDMed</a:t>
            </a:r>
            <a:r>
              <a:rPr lang="en-US" altLang="zh-CN" sz="2000" dirty="0" smtClean="0">
                <a:solidFill>
                  <a:prstClr val="black"/>
                </a:solidFill>
              </a:rPr>
              <a:t> half bandwidth</a:t>
            </a: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Configure different scrambling sequences for PDSCH scheduled by </a:t>
            </a:r>
            <a:r>
              <a:rPr lang="en-US" altLang="zh-CN" dirty="0"/>
              <a:t>M</a:t>
            </a:r>
            <a:r>
              <a:rPr lang="en-US" altLang="zh-CN" dirty="0" smtClean="0"/>
              <a:t>ulti-DCI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2983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</a:t>
            </a:r>
            <a:r>
              <a:rPr lang="en-US" altLang="zh-CN" sz="3600" dirty="0" smtClean="0"/>
              <a:t>multi-DCI with </a:t>
            </a:r>
            <a:r>
              <a:rPr lang="en-US" altLang="zh-CN" sz="3600" dirty="0"/>
              <a:t>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UE rate-matching behavior 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FFS on define </a:t>
            </a:r>
            <a:r>
              <a:rPr lang="en-US" altLang="zh-CN" sz="2400" dirty="0" smtClean="0">
                <a:solidFill>
                  <a:prstClr val="black"/>
                </a:solidFill>
              </a:rPr>
              <a:t>PDSCH requirement for UE rate-matching around a configured CRS pattern</a:t>
            </a:r>
          </a:p>
          <a:p>
            <a:pPr lvl="1"/>
            <a:endParaRPr lang="en-US" altLang="zh-CN" sz="2400" dirty="0">
              <a:solidFill>
                <a:prstClr val="black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39972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multi-DCI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Whether to define PDSCH requirements for other scheduling schemes</a:t>
            </a:r>
          </a:p>
          <a:p>
            <a:pPr lvl="1"/>
            <a:r>
              <a:rPr lang="en-US" altLang="zh-CN" sz="2400" dirty="0" smtClean="0"/>
              <a:t>Option 1: at least partial </a:t>
            </a:r>
            <a:r>
              <a:rPr lang="en-US" altLang="zh-CN" sz="2400" dirty="0" smtClean="0"/>
              <a:t>overlapping</a:t>
            </a:r>
          </a:p>
          <a:p>
            <a:pPr lvl="3"/>
            <a:r>
              <a:rPr lang="en-US" altLang="zh-CN" sz="1600" dirty="0" smtClean="0"/>
              <a:t>Option 1a: Both partial overlapping and full-overlapping </a:t>
            </a:r>
          </a:p>
          <a:p>
            <a:pPr lvl="1"/>
            <a:r>
              <a:rPr lang="en-US" altLang="zh-CN" sz="2400" dirty="0" smtClean="0"/>
              <a:t>Option 2: only non-overlapping </a:t>
            </a:r>
          </a:p>
          <a:p>
            <a:pPr lvl="1"/>
            <a:r>
              <a:rPr lang="en-US" altLang="zh-CN" sz="2400" dirty="0" smtClean="0"/>
              <a:t>Option </a:t>
            </a:r>
            <a:r>
              <a:rPr lang="en-US" altLang="zh-CN" sz="2400" dirty="0" smtClean="0"/>
              <a:t>3: Non-overlapping and full-overlapping if no requirements for single-DCI based multi-TRP will be introduced, Otherwise only non-overlapping 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Option </a:t>
            </a:r>
            <a:r>
              <a:rPr lang="en-US" altLang="zh-CN" sz="2400" dirty="0" smtClean="0"/>
              <a:t>4: </a:t>
            </a:r>
            <a:r>
              <a:rPr lang="en-US" altLang="zh-CN" sz="2400" dirty="0"/>
              <a:t>Non-overlapping and </a:t>
            </a:r>
            <a:r>
              <a:rPr lang="en-US" altLang="zh-CN" sz="2400" dirty="0" smtClean="0"/>
              <a:t>partial overlapping if overlapping requirements for single-DCI based on multi-TRP will be introduced, Otherwise both partial and full-overlapping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9568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Test parameters for layer combination for non-overlapping scheduling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Layer combination configuration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2 Rx UE</a:t>
            </a:r>
          </a:p>
          <a:p>
            <a:pPr lvl="2"/>
            <a:r>
              <a:rPr lang="en-US" altLang="zh-CN" sz="2200" dirty="0" smtClean="0"/>
              <a:t>2+2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4 RX UE</a:t>
            </a:r>
          </a:p>
          <a:p>
            <a:pPr lvl="2"/>
            <a:r>
              <a:rPr lang="en-US" altLang="zh-CN" sz="2200" dirty="0" smtClean="0"/>
              <a:t>2+2 </a:t>
            </a:r>
            <a:endParaRPr lang="en-US" altLang="zh-CN" sz="2400" dirty="0"/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56964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Test configuration for PDSCH with non-overlapping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PDCCH configuration</a:t>
            </a:r>
          </a:p>
          <a:p>
            <a:pPr lvl="1"/>
            <a:r>
              <a:rPr lang="en-US" altLang="zh-CN" sz="2400" dirty="0" smtClean="0"/>
              <a:t>Option </a:t>
            </a:r>
            <a:r>
              <a:rPr lang="en-US" altLang="zh-CN" sz="2400" dirty="0" smtClean="0"/>
              <a:t>1:</a:t>
            </a:r>
            <a:endParaRPr lang="en-US" altLang="zh-CN" sz="2400" dirty="0" smtClean="0"/>
          </a:p>
          <a:p>
            <a:pPr lvl="2"/>
            <a:r>
              <a:rPr lang="en-US" altLang="zh-CN" sz="2000" dirty="0" err="1" smtClean="0"/>
              <a:t>CORESETPoolIndex</a:t>
            </a:r>
            <a:r>
              <a:rPr lang="en-US" altLang="zh-CN" sz="2000" dirty="0" smtClean="0"/>
              <a:t> =0, 1, each with one COREST configured for each PDCCH</a:t>
            </a:r>
          </a:p>
          <a:p>
            <a:pPr lvl="3"/>
            <a:r>
              <a:rPr lang="en-US" altLang="zh-CN" sz="1800" dirty="0" smtClean="0">
                <a:solidFill>
                  <a:prstClr val="black"/>
                </a:solidFill>
              </a:rPr>
              <a:t>Symbols for PDCCH</a:t>
            </a:r>
            <a:r>
              <a:rPr lang="zh-CN" altLang="en-US" sz="1800" dirty="0" smtClean="0">
                <a:solidFill>
                  <a:prstClr val="black"/>
                </a:solidFill>
              </a:rPr>
              <a:t>：</a:t>
            </a:r>
            <a:r>
              <a:rPr lang="en-US" altLang="zh-CN" sz="1800" dirty="0" smtClean="0">
                <a:solidFill>
                  <a:prstClr val="black"/>
                </a:solidFill>
              </a:rPr>
              <a:t>0,1</a:t>
            </a:r>
          </a:p>
          <a:p>
            <a:pPr lvl="3"/>
            <a:r>
              <a:rPr lang="en-US" altLang="zh-CN" sz="1800" dirty="0" smtClean="0">
                <a:solidFill>
                  <a:prstClr val="black"/>
                </a:solidFill>
              </a:rPr>
              <a:t>Number of PRB,  Half of the channel bandwidth with contiguous RB allocation and non-interleaved CCE-to-REG mapping</a:t>
            </a:r>
          </a:p>
          <a:p>
            <a:pPr lvl="3"/>
            <a:r>
              <a:rPr lang="en-US" altLang="zh-CN" sz="1800" dirty="0" smtClean="0">
                <a:solidFill>
                  <a:prstClr val="black"/>
                </a:solidFill>
              </a:rPr>
              <a:t>K0=0</a:t>
            </a:r>
          </a:p>
          <a:p>
            <a:pPr lvl="3"/>
            <a:r>
              <a:rPr lang="en-US" altLang="zh-CN" sz="1800" dirty="0" smtClean="0">
                <a:solidFill>
                  <a:prstClr val="black"/>
                </a:solidFill>
              </a:rPr>
              <a:t>AL=8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Other options not precluded</a:t>
            </a:r>
            <a:endParaRPr lang="en-US" altLang="zh-CN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81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Test configuration for PDSCH with non-overlapping (Continue)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800" dirty="0" smtClean="0"/>
              <a:t>PDSCH configuration</a:t>
            </a:r>
          </a:p>
          <a:p>
            <a:pPr lvl="1"/>
            <a:r>
              <a:rPr lang="en-US" altLang="zh-CN" sz="2400" dirty="0" smtClean="0"/>
              <a:t>Option </a:t>
            </a:r>
            <a:r>
              <a:rPr lang="en-US" altLang="zh-CN" sz="2400" dirty="0" smtClean="0"/>
              <a:t>1</a:t>
            </a:r>
            <a:endParaRPr lang="en-US" altLang="zh-CN" sz="2400" dirty="0" smtClean="0"/>
          </a:p>
          <a:p>
            <a:pPr lvl="2"/>
            <a:r>
              <a:rPr lang="en-US" altLang="zh-CN" sz="2000" dirty="0" smtClean="0"/>
              <a:t>PDSCH resource mapping type: Type A</a:t>
            </a:r>
          </a:p>
          <a:p>
            <a:pPr lvl="2"/>
            <a:r>
              <a:rPr lang="en-US" altLang="zh-CN" sz="2000" dirty="0" smtClean="0"/>
              <a:t>Resource allocation type: Type 1</a:t>
            </a:r>
          </a:p>
          <a:p>
            <a:pPr lvl="2"/>
            <a:r>
              <a:rPr lang="en-US" altLang="zh-CN" sz="2000" dirty="0" smtClean="0"/>
              <a:t>DM-RS: DM-RS configuration type 1 with single-symbol DM-RS: 1+1</a:t>
            </a:r>
          </a:p>
          <a:p>
            <a:pPr lvl="2"/>
            <a:r>
              <a:rPr lang="en-US" altLang="zh-CN" sz="2000" dirty="0" smtClean="0"/>
              <a:t>Antenna ports index: such as {1000,1001} and {1002,1003}, i.e. different CDM groups for two TRPs</a:t>
            </a:r>
          </a:p>
          <a:p>
            <a:pPr lvl="2"/>
            <a:r>
              <a:rPr lang="en-US" altLang="zh-CN" sz="2000" dirty="0" smtClean="0"/>
              <a:t>Starting symbol (S): 2</a:t>
            </a:r>
          </a:p>
          <a:p>
            <a:pPr lvl="2"/>
            <a:r>
              <a:rPr lang="en-US" altLang="zh-CN" sz="2000" dirty="0" smtClean="0"/>
              <a:t>Time duration (L): 12</a:t>
            </a:r>
          </a:p>
          <a:p>
            <a:pPr lvl="2"/>
            <a:r>
              <a:rPr lang="en-US" altLang="zh-CN" sz="2000" dirty="0" smtClean="0"/>
              <a:t>Frequency domain: half of the maximum bandwidth by indicating the start resource block           , the allocated resource blocks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Other options not preclude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lvl="2"/>
            <a:endParaRPr lang="en-US" altLang="zh-CN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80112" y="55892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858215"/>
              </p:ext>
            </p:extLst>
          </p:nvPr>
        </p:nvGraphicFramePr>
        <p:xfrm>
          <a:off x="4234462" y="5239504"/>
          <a:ext cx="675075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r:id="rId3" imgW="380835" imgH="190417" progId="Equation.3">
                  <p:embed/>
                </p:oleObj>
              </mc:Choice>
              <mc:Fallback>
                <p:oleObj r:id="rId3" imgW="380835" imgH="190417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4462" y="5239504"/>
                        <a:ext cx="675075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051720" y="55698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58700"/>
              </p:ext>
            </p:extLst>
          </p:nvPr>
        </p:nvGraphicFramePr>
        <p:xfrm>
          <a:off x="7956376" y="5346054"/>
          <a:ext cx="432304" cy="307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r:id="rId5" imgW="279400" imgH="190500" progId="Equation.3">
                  <p:embed/>
                </p:oleObj>
              </mc:Choice>
              <mc:Fallback>
                <p:oleObj r:id="rId5" imgW="279400" imgH="1905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376" y="5346054"/>
                        <a:ext cx="432304" cy="307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120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Test configuration for PDSCH with non-overlapping (Continue)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PDSCH </a:t>
            </a:r>
            <a:r>
              <a:rPr lang="en-US" altLang="zh-CN" sz="2400" dirty="0" smtClean="0"/>
              <a:t>configuration</a:t>
            </a:r>
          </a:p>
          <a:p>
            <a:pPr lvl="1"/>
            <a:r>
              <a:rPr lang="en-US" altLang="zh-CN" sz="2400" dirty="0">
                <a:solidFill>
                  <a:prstClr val="black"/>
                </a:solidFill>
              </a:rPr>
              <a:t>Option </a:t>
            </a:r>
            <a:r>
              <a:rPr lang="en-US" altLang="zh-CN" sz="2400" dirty="0" smtClean="0">
                <a:solidFill>
                  <a:prstClr val="black"/>
                </a:solidFill>
              </a:rPr>
              <a:t>1</a:t>
            </a:r>
            <a:endParaRPr lang="en-US" altLang="zh-CN" sz="2400" dirty="0" smtClean="0"/>
          </a:p>
          <a:p>
            <a:pPr lvl="2"/>
            <a:r>
              <a:rPr lang="en-US" altLang="zh-CN" sz="2000" dirty="0"/>
              <a:t>Layer combination: 2+2</a:t>
            </a:r>
          </a:p>
          <a:p>
            <a:pPr lvl="2"/>
            <a:r>
              <a:rPr lang="en-US" altLang="zh-CN" sz="2000" dirty="0"/>
              <a:t>Number of HARQ process</a:t>
            </a:r>
          </a:p>
          <a:p>
            <a:pPr lvl="3"/>
            <a:r>
              <a:rPr lang="en-GB" altLang="zh-CN" sz="1600" dirty="0" smtClean="0"/>
              <a:t>FR1 FDD (15KHz SCS): 4</a:t>
            </a:r>
            <a:endParaRPr lang="en-US" altLang="zh-CN" sz="1600" dirty="0" smtClean="0"/>
          </a:p>
          <a:p>
            <a:pPr lvl="3"/>
            <a:r>
              <a:rPr lang="en-GB" altLang="zh-CN" sz="1600" dirty="0" smtClean="0"/>
              <a:t>FR1 TDD (30KHz SCS): 7DS2U with 8, as per the current configuration, 8+8=16 HARQ process</a:t>
            </a:r>
            <a:endParaRPr lang="en-US" altLang="zh-CN" sz="1600" dirty="0" smtClean="0"/>
          </a:p>
          <a:p>
            <a:pPr lvl="2"/>
            <a:r>
              <a:rPr lang="en-US" altLang="zh-CN" sz="2000" dirty="0"/>
              <a:t>Timing offset and frequency offset</a:t>
            </a:r>
          </a:p>
          <a:p>
            <a:pPr lvl="3"/>
            <a:r>
              <a:rPr lang="en-GB" altLang="zh-CN" sz="1600" dirty="0"/>
              <a:t>2 us for 15KHz SCS, 1 us for 30KHz SCS</a:t>
            </a:r>
          </a:p>
          <a:p>
            <a:pPr lvl="3"/>
            <a:r>
              <a:rPr lang="en-GB" altLang="zh-CN" sz="1600" dirty="0"/>
              <a:t>200Hz for 15KHz SCS, 400Hz for 30KHz SCS</a:t>
            </a:r>
            <a:endParaRPr lang="en-US" altLang="zh-CN" sz="1600" dirty="0"/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Other options not preclude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99500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Agreed WFs for </a:t>
            </a:r>
            <a:r>
              <a:rPr lang="en-GB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demodulation requirement for NR </a:t>
            </a:r>
            <a:r>
              <a:rPr lang="en-GB" altLang="zh-CN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eMIMO</a:t>
            </a:r>
            <a:r>
              <a:rPr lang="en-GB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WI in </a:t>
            </a:r>
            <a:r>
              <a:rPr lang="en-GB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previous meetings</a:t>
            </a:r>
          </a:p>
          <a:p>
            <a:pPr lvl="1"/>
            <a:r>
              <a:rPr lang="en-US" altLang="zh-CN" dirty="0"/>
              <a:t>R4-2002419 WF on demodulation and CSI requirement for NR </a:t>
            </a:r>
            <a:r>
              <a:rPr lang="en-US" altLang="zh-CN" dirty="0" err="1"/>
              <a:t>eMIMO</a:t>
            </a:r>
            <a:r>
              <a:rPr lang="en-US" altLang="zh-CN" dirty="0"/>
              <a:t>, RAN4#94-e</a:t>
            </a:r>
            <a:endParaRPr lang="en-GB" altLang="zh-CN" dirty="0"/>
          </a:p>
          <a:p>
            <a:pPr lvl="1"/>
            <a:r>
              <a:rPr lang="en-US" altLang="zh-CN" dirty="0"/>
              <a:t>R4-2002420 WF on PDSCH demodulation requirements based on multi-TRP transmission for NR </a:t>
            </a:r>
            <a:r>
              <a:rPr lang="en-US" altLang="zh-CN" dirty="0" err="1"/>
              <a:t>eMIMO</a:t>
            </a:r>
            <a:r>
              <a:rPr lang="en-US" altLang="zh-CN" dirty="0"/>
              <a:t>, RAN4#94-e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72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Test parameters for PDSCH requirement with Single-DCI based(if single-DCI introduced)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R</a:t>
            </a:r>
            <a:r>
              <a:rPr lang="en-US" altLang="zh-CN" sz="2800" dirty="0" smtClean="0"/>
              <a:t>esource allocation </a:t>
            </a:r>
          </a:p>
          <a:p>
            <a:pPr lvl="1"/>
            <a:r>
              <a:rPr lang="en-US" altLang="zh-CN" sz="2400" dirty="0" smtClean="0"/>
              <a:t>full-overlapping 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Layer combination </a:t>
            </a:r>
          </a:p>
          <a:p>
            <a:pPr lvl="1"/>
            <a:r>
              <a:rPr lang="en-US" altLang="zh-CN" sz="2400" dirty="0"/>
              <a:t>2 Rx UE</a:t>
            </a:r>
          </a:p>
          <a:p>
            <a:pPr lvl="2"/>
            <a:r>
              <a:rPr lang="en-US" altLang="zh-CN" sz="2200" dirty="0" smtClean="0"/>
              <a:t>1+1 </a:t>
            </a:r>
            <a:endParaRPr lang="en-US" altLang="zh-CN" sz="2200" dirty="0" smtClean="0"/>
          </a:p>
          <a:p>
            <a:pPr lvl="1"/>
            <a:r>
              <a:rPr lang="en-US" altLang="zh-CN" sz="2400" dirty="0"/>
              <a:t>4 </a:t>
            </a:r>
            <a:r>
              <a:rPr lang="en-US" altLang="zh-CN" sz="2400" dirty="0"/>
              <a:t>RX UE</a:t>
            </a:r>
          </a:p>
          <a:p>
            <a:pPr lvl="2"/>
            <a:r>
              <a:rPr lang="en-US" altLang="zh-CN" sz="2200" dirty="0" smtClean="0"/>
              <a:t>1+1 </a:t>
            </a:r>
            <a:endParaRPr lang="en-US" altLang="zh-CN" sz="2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Number of TCI state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Two TCI states configuration 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 lvl="1"/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885922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Test Scope of PDSCH requirement with </a:t>
            </a:r>
            <a:r>
              <a:rPr lang="en-US" altLang="zh-CN" sz="3600" dirty="0" smtClean="0"/>
              <a:t>single DCI based multi-TRP/Panel for URLLC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43528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FFS on defined PDSCH </a:t>
            </a:r>
            <a:r>
              <a:rPr lang="en-US" altLang="zh-CN" sz="2800" dirty="0"/>
              <a:t>requirement for single-DCI based URLLC (reliable) multi-TRP/Panel transmission </a:t>
            </a:r>
            <a:r>
              <a:rPr lang="en-US" altLang="zh-CN" sz="2800" dirty="0" smtClean="0"/>
              <a:t>schemes</a:t>
            </a:r>
          </a:p>
          <a:p>
            <a:r>
              <a:rPr lang="en-US" altLang="zh-CN" sz="2800" dirty="0"/>
              <a:t>FFS on </a:t>
            </a:r>
            <a:r>
              <a:rPr lang="en-US" altLang="zh-CN" sz="2800" dirty="0" smtClean="0"/>
              <a:t>test metric for requirement </a:t>
            </a:r>
            <a:r>
              <a:rPr lang="en-US" altLang="zh-CN" sz="2800" dirty="0"/>
              <a:t>definition</a:t>
            </a:r>
            <a:endParaRPr lang="zh-CN" altLang="zh-CN" sz="2800" dirty="0"/>
          </a:p>
          <a:p>
            <a:pPr lvl="1" hangingPunct="0"/>
            <a:r>
              <a:rPr lang="en-US" altLang="zh-CN" sz="2400" dirty="0"/>
              <a:t>Option 1: 70% @max achievable throughput</a:t>
            </a:r>
            <a:endParaRPr lang="zh-CN" altLang="zh-CN" sz="2400" dirty="0"/>
          </a:p>
          <a:p>
            <a:pPr lvl="1" hangingPunct="0"/>
            <a:r>
              <a:rPr lang="en-US" altLang="zh-CN" sz="2400" dirty="0"/>
              <a:t>Option 2: 1% BLER</a:t>
            </a:r>
            <a:endParaRPr lang="zh-CN" altLang="zh-CN" sz="2400" dirty="0"/>
          </a:p>
          <a:p>
            <a:r>
              <a:rPr lang="en-US" altLang="zh-CN" sz="2800" dirty="0" smtClean="0"/>
              <a:t>FFS on test scenario for URLLC </a:t>
            </a:r>
          </a:p>
          <a:p>
            <a:pPr lvl="1" hangingPunct="0"/>
            <a:r>
              <a:rPr lang="en-US" altLang="zh-CN" sz="2400" dirty="0"/>
              <a:t>Option 1:</a:t>
            </a:r>
          </a:p>
          <a:p>
            <a:pPr lvl="2" hangingPunct="0"/>
            <a:r>
              <a:rPr lang="en-GB" altLang="zh-CN" sz="2000" dirty="0"/>
              <a:t>For FR1: consider simultaneous and non-simultaneous reception from multi-TRP/Panel</a:t>
            </a:r>
            <a:endParaRPr lang="zh-CN" altLang="zh-CN" sz="2000" dirty="0"/>
          </a:p>
          <a:p>
            <a:pPr lvl="2" hangingPunct="0"/>
            <a:r>
              <a:rPr lang="en-GB" altLang="zh-CN" sz="2000" dirty="0"/>
              <a:t>For FR2: consider non-simultaneous reception from multi-TRP/Panel with single Rx beam at </a:t>
            </a:r>
            <a:r>
              <a:rPr lang="en-GB" altLang="zh-CN" sz="2000" dirty="0" smtClean="0"/>
              <a:t>transmission occasion </a:t>
            </a:r>
          </a:p>
          <a:p>
            <a:pPr lvl="1" hangingPunct="0"/>
            <a:r>
              <a:rPr lang="en-US" altLang="zh-CN" sz="2400" dirty="0" smtClean="0">
                <a:solidFill>
                  <a:prstClr val="black"/>
                </a:solidFill>
              </a:rPr>
              <a:t>Other options are not precluded:</a:t>
            </a:r>
            <a:endParaRPr lang="zh-CN" altLang="zh-CN" sz="2000" dirty="0" smtClean="0"/>
          </a:p>
          <a:p>
            <a:endParaRPr lang="en-US" altLang="zh-CN" sz="2800" dirty="0" smtClean="0"/>
          </a:p>
          <a:p>
            <a:pPr marL="457200" lvl="1" indent="0">
              <a:buNone/>
            </a:pPr>
            <a:endParaRPr lang="en-US" altLang="zh-CN" sz="2600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23477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URLLC transmission schemes and </a:t>
            </a:r>
            <a:r>
              <a:rPr lang="en-US" altLang="zh-CN" sz="3600" dirty="0"/>
              <a:t>applicability </a:t>
            </a:r>
            <a:r>
              <a:rPr lang="en-US" altLang="zh-CN" sz="3600" dirty="0" smtClean="0"/>
              <a:t>rule(if </a:t>
            </a:r>
            <a:r>
              <a:rPr lang="en-US" altLang="zh-CN" sz="3600" dirty="0"/>
              <a:t>URLLC requirement is </a:t>
            </a:r>
            <a:r>
              <a:rPr lang="en-US" altLang="zh-CN" sz="3600" dirty="0" smtClean="0"/>
              <a:t>agreed)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88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URLLC transmission schemes </a:t>
            </a:r>
          </a:p>
          <a:p>
            <a:pPr lvl="1" hangingPunct="0"/>
            <a:r>
              <a:rPr lang="en-US" altLang="zh-CN" sz="2400" dirty="0"/>
              <a:t>Option 1: 1a; FFS scheme 2a, 2b; Deprioritize scheme 3,4</a:t>
            </a:r>
            <a:endParaRPr lang="zh-CN" altLang="zh-CN" sz="2400" dirty="0"/>
          </a:p>
          <a:p>
            <a:pPr lvl="1" hangingPunct="0"/>
            <a:r>
              <a:rPr lang="en-US" altLang="zh-CN" sz="2400" dirty="0"/>
              <a:t>Option 2: 1a, 2a, 2b, 3, 4</a:t>
            </a:r>
            <a:endParaRPr lang="zh-CN" altLang="zh-CN" sz="2400" dirty="0"/>
          </a:p>
          <a:p>
            <a:pPr lvl="1" hangingPunct="0"/>
            <a:r>
              <a:rPr lang="en-US" altLang="zh-CN" sz="2400" dirty="0"/>
              <a:t>Option 3: 2a, 3, 4</a:t>
            </a:r>
            <a:endParaRPr lang="zh-CN" altLang="zh-CN" sz="2400" dirty="0"/>
          </a:p>
          <a:p>
            <a:pPr lvl="1" hangingPunct="0"/>
            <a:r>
              <a:rPr lang="en-US" altLang="zh-CN" sz="2400" dirty="0"/>
              <a:t>Other options are not precluded</a:t>
            </a:r>
            <a:endParaRPr lang="zh-CN" altLang="zh-CN" sz="2400" dirty="0"/>
          </a:p>
          <a:p>
            <a:r>
              <a:rPr lang="en-US" altLang="zh-CN" sz="2400" dirty="0" smtClean="0"/>
              <a:t>Applicability rule </a:t>
            </a:r>
          </a:p>
          <a:p>
            <a:pPr lvl="1" hangingPunct="0"/>
            <a:r>
              <a:rPr lang="en-US" altLang="zh-CN" sz="2400" dirty="0" smtClean="0"/>
              <a:t>FFS on </a:t>
            </a:r>
            <a:r>
              <a:rPr lang="en-US" altLang="zh-CN" sz="2400" dirty="0"/>
              <a:t>applicability rule between URLLC transmission schemes</a:t>
            </a:r>
            <a:endParaRPr lang="zh-CN" altLang="zh-CN" sz="2400" dirty="0"/>
          </a:p>
          <a:p>
            <a:pPr lvl="1" hangingPunct="0"/>
            <a:r>
              <a:rPr lang="en-US" altLang="zh-CN" sz="2400" dirty="0" smtClean="0"/>
              <a:t>FFS on </a:t>
            </a:r>
            <a:r>
              <a:rPr lang="en-US" altLang="zh-CN" sz="2400" dirty="0"/>
              <a:t>applicability rule between </a:t>
            </a:r>
            <a:r>
              <a:rPr lang="en-US" altLang="zh-CN" sz="2400" dirty="0" err="1"/>
              <a:t>eMBB</a:t>
            </a:r>
            <a:r>
              <a:rPr lang="en-US" altLang="zh-CN" sz="2400" dirty="0"/>
              <a:t> and URLLC transmission schemes</a:t>
            </a:r>
            <a:endParaRPr lang="zh-CN" altLang="zh-CN" sz="2400" dirty="0"/>
          </a:p>
          <a:p>
            <a:endParaRPr lang="zh-CN" altLang="zh-CN" sz="2400" dirty="0"/>
          </a:p>
          <a:p>
            <a:endParaRPr lang="en-US" altLang="zh-CN" sz="2800" dirty="0" smtClean="0"/>
          </a:p>
          <a:p>
            <a:pPr marL="457200" lvl="1" indent="0">
              <a:buNone/>
            </a:pPr>
            <a:endParaRPr lang="en-US" altLang="zh-CN" sz="2600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6189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Test Scope of Enhancement on </a:t>
            </a:r>
            <a:r>
              <a:rPr lang="en-US" altLang="zh-CN" sz="3600" dirty="0" smtClean="0"/>
              <a:t>low PAPR RS requirement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1496" y="2204864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No new </a:t>
            </a:r>
            <a:r>
              <a:rPr lang="en-GB" altLang="zh-CN" sz="2800" dirty="0" smtClean="0"/>
              <a:t>PDSCH </a:t>
            </a:r>
            <a:r>
              <a:rPr lang="en-GB" altLang="zh-CN" sz="2800" dirty="0"/>
              <a:t>requirement with Rel-16 DMRS enhancement for CP-OFDM </a:t>
            </a:r>
          </a:p>
          <a:p>
            <a:r>
              <a:rPr lang="en-GB" altLang="zh-CN" sz="2800" dirty="0"/>
              <a:t>No new PUSCH requirement with Rel-16 DMRS enhancement for CP-OFDM 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2835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Test Scope of PDSCH requirement with multi-TRP/Panel for </a:t>
            </a:r>
            <a:r>
              <a:rPr lang="en-US" altLang="zh-CN" sz="3600" dirty="0" err="1" smtClean="0"/>
              <a:t>eMBB</a:t>
            </a:r>
            <a:r>
              <a:rPr lang="en-US" altLang="zh-CN" sz="3600" dirty="0" smtClean="0"/>
              <a:t> 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FFS </a:t>
            </a:r>
            <a:r>
              <a:rPr lang="en-US" altLang="zh-CN" sz="2800" dirty="0" smtClean="0"/>
              <a:t>to </a:t>
            </a:r>
            <a:r>
              <a:rPr lang="en-US" altLang="zh-CN" sz="2800" dirty="0" smtClean="0"/>
              <a:t>define </a:t>
            </a:r>
            <a:r>
              <a:rPr lang="en-US" altLang="zh-CN" sz="2800" dirty="0" smtClean="0"/>
              <a:t>PDSCH requirement scheduled by single-DCI based multi-TRP/Panel transmission for </a:t>
            </a:r>
            <a:r>
              <a:rPr lang="en-US" altLang="zh-CN" sz="2800" dirty="0" err="1" smtClean="0"/>
              <a:t>eMBB</a:t>
            </a:r>
            <a:endParaRPr lang="en-US" altLang="zh-CN" sz="2800" dirty="0" smtClean="0"/>
          </a:p>
          <a:p>
            <a:r>
              <a:rPr lang="en-US" altLang="zh-CN" sz="2800" dirty="0" smtClean="0"/>
              <a:t>Applicability </a:t>
            </a:r>
            <a:r>
              <a:rPr lang="en-US" altLang="zh-CN" sz="2800" dirty="0"/>
              <a:t>rule 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FFS on </a:t>
            </a:r>
            <a:r>
              <a:rPr lang="en-US" altLang="zh-CN" dirty="0" smtClean="0">
                <a:solidFill>
                  <a:prstClr val="black"/>
                </a:solidFill>
              </a:rPr>
              <a:t>test applicability </a:t>
            </a:r>
            <a:r>
              <a:rPr lang="en-US" altLang="zh-CN" dirty="0">
                <a:solidFill>
                  <a:prstClr val="black"/>
                </a:solidFill>
              </a:rPr>
              <a:t>rule </a:t>
            </a:r>
            <a:r>
              <a:rPr lang="en-US" altLang="zh-CN" dirty="0" smtClean="0">
                <a:solidFill>
                  <a:prstClr val="black"/>
                </a:solidFill>
              </a:rPr>
              <a:t>between single-DCI and multi-DCI based multi-TRP/Panel transmission for conducting the tests based on UE capability</a:t>
            </a:r>
            <a:endParaRPr lang="zh-CN" altLang="zh-CN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6144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General test setup for PDSCH requirements with multi-TRP/Panel for </a:t>
            </a:r>
            <a:r>
              <a:rPr lang="en-US" altLang="zh-CN" sz="3600" dirty="0" err="1" smtClean="0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Test scenario </a:t>
            </a:r>
          </a:p>
          <a:p>
            <a:pPr lvl="1"/>
            <a:r>
              <a:rPr lang="en-US" altLang="zh-CN" sz="2600" dirty="0" smtClean="0"/>
              <a:t>FR1:  Define PDSCH requirement with cover scenarios with simultaneous reception from multi-TRP/Panel for </a:t>
            </a:r>
            <a:r>
              <a:rPr lang="en-US" altLang="zh-CN" sz="2600" dirty="0" err="1" smtClean="0"/>
              <a:t>eMBB</a:t>
            </a:r>
            <a:endParaRPr lang="en-US" altLang="zh-CN" sz="2600" dirty="0" smtClean="0"/>
          </a:p>
          <a:p>
            <a:pPr lvl="1"/>
            <a:r>
              <a:rPr lang="en-US" altLang="zh-CN" sz="2600" dirty="0" smtClean="0">
                <a:solidFill>
                  <a:prstClr val="black"/>
                </a:solidFill>
              </a:rPr>
              <a:t>FR2:  </a:t>
            </a:r>
          </a:p>
          <a:p>
            <a:pPr lvl="2"/>
            <a:r>
              <a:rPr lang="en-US" altLang="zh-CN" sz="2100" dirty="0">
                <a:solidFill>
                  <a:prstClr val="black"/>
                </a:solidFill>
              </a:rPr>
              <a:t>No PDSCH requirements with serval impendent Rx beam and </a:t>
            </a:r>
            <a:r>
              <a:rPr lang="en-US" altLang="zh-CN" sz="1800" dirty="0">
                <a:solidFill>
                  <a:prstClr val="black"/>
                </a:solidFill>
              </a:rPr>
              <a:t>simultaneous </a:t>
            </a:r>
            <a:r>
              <a:rPr lang="en-US" altLang="zh-CN" sz="2100" dirty="0">
                <a:solidFill>
                  <a:prstClr val="black"/>
                </a:solidFill>
              </a:rPr>
              <a:t>reception from multi-TRP/Panel for </a:t>
            </a:r>
            <a:r>
              <a:rPr lang="en-US" altLang="zh-CN" sz="2100" dirty="0" err="1">
                <a:solidFill>
                  <a:prstClr val="black"/>
                </a:solidFill>
              </a:rPr>
              <a:t>eMBB</a:t>
            </a:r>
            <a:r>
              <a:rPr lang="en-US" altLang="zh-CN" sz="2100" dirty="0">
                <a:solidFill>
                  <a:prstClr val="black"/>
                </a:solidFill>
              </a:rPr>
              <a:t> in </a:t>
            </a:r>
            <a:r>
              <a:rPr lang="en-US" altLang="zh-CN" sz="2100" dirty="0" smtClean="0">
                <a:solidFill>
                  <a:prstClr val="black"/>
                </a:solidFill>
              </a:rPr>
              <a:t>FR2</a:t>
            </a:r>
            <a:endParaRPr lang="en-US" altLang="zh-CN" sz="2600" dirty="0" smtClean="0">
              <a:solidFill>
                <a:prstClr val="black"/>
              </a:solidFill>
            </a:endParaRPr>
          </a:p>
          <a:p>
            <a:pPr lvl="2"/>
            <a:r>
              <a:rPr lang="en-US" altLang="zh-CN" sz="2200" dirty="0" smtClean="0">
                <a:solidFill>
                  <a:prstClr val="black"/>
                </a:solidFill>
              </a:rPr>
              <a:t>FFS on define PDSCH with covering scenarios with only 1 Rx beam with and simultaneous reception from multi-TRP/Panel for </a:t>
            </a:r>
            <a:r>
              <a:rPr lang="en-US" altLang="zh-CN" sz="2200" dirty="0" err="1" smtClean="0">
                <a:solidFill>
                  <a:prstClr val="black"/>
                </a:solidFill>
              </a:rPr>
              <a:t>eMBB</a:t>
            </a:r>
            <a:endParaRPr lang="en-US" altLang="zh-CN" sz="2200" dirty="0" smtClean="0">
              <a:solidFill>
                <a:prstClr val="black"/>
              </a:solidFill>
            </a:endParaRPr>
          </a:p>
          <a:p>
            <a:r>
              <a:rPr lang="en-US" altLang="zh-CN" dirty="0" smtClean="0"/>
              <a:t>SCS and CBW</a:t>
            </a:r>
          </a:p>
          <a:p>
            <a:pPr lvl="1"/>
            <a:r>
              <a:rPr lang="en-US" altLang="zh-CN" sz="2600" dirty="0" smtClean="0">
                <a:solidFill>
                  <a:prstClr val="black"/>
                </a:solidFill>
              </a:rPr>
              <a:t>FR1</a:t>
            </a:r>
          </a:p>
          <a:p>
            <a:pPr lvl="2"/>
            <a:r>
              <a:rPr lang="en-US" altLang="zh-CN" sz="2200" dirty="0" smtClean="0">
                <a:solidFill>
                  <a:prstClr val="black"/>
                </a:solidFill>
              </a:rPr>
              <a:t>FDD SCS =15KHz, 10 MHz</a:t>
            </a:r>
          </a:p>
          <a:p>
            <a:pPr lvl="2"/>
            <a:r>
              <a:rPr lang="en-US" altLang="zh-CN" sz="2200" dirty="0" smtClean="0">
                <a:solidFill>
                  <a:prstClr val="black"/>
                </a:solidFill>
              </a:rPr>
              <a:t>TDD SCS =30KHz, 40 MHZ</a:t>
            </a:r>
          </a:p>
          <a:p>
            <a:pPr lvl="1"/>
            <a:r>
              <a:rPr lang="en-US" altLang="zh-CN" sz="2600" dirty="0" smtClean="0">
                <a:solidFill>
                  <a:prstClr val="black"/>
                </a:solidFill>
              </a:rPr>
              <a:t>FFS for FR2</a:t>
            </a:r>
          </a:p>
          <a:p>
            <a:pPr lvl="2"/>
            <a:r>
              <a:rPr lang="en-US" altLang="zh-CN" sz="2200" dirty="0" smtClean="0">
                <a:solidFill>
                  <a:prstClr val="black"/>
                </a:solidFill>
              </a:rPr>
              <a:t>TDD </a:t>
            </a:r>
            <a:r>
              <a:rPr lang="en-US" altLang="zh-CN" sz="2200" dirty="0">
                <a:solidFill>
                  <a:prstClr val="black"/>
                </a:solidFill>
              </a:rPr>
              <a:t>SCS =</a:t>
            </a:r>
            <a:r>
              <a:rPr lang="en-US" altLang="zh-CN" sz="2200" dirty="0" smtClean="0">
                <a:solidFill>
                  <a:prstClr val="black"/>
                </a:solidFill>
              </a:rPr>
              <a:t>120KHz</a:t>
            </a:r>
            <a:r>
              <a:rPr lang="en-US" altLang="zh-CN" sz="2200" dirty="0">
                <a:solidFill>
                  <a:prstClr val="black"/>
                </a:solidFill>
              </a:rPr>
              <a:t>, </a:t>
            </a:r>
            <a:r>
              <a:rPr lang="en-US" altLang="zh-CN" sz="2200" dirty="0" smtClean="0">
                <a:solidFill>
                  <a:prstClr val="black"/>
                </a:solidFill>
              </a:rPr>
              <a:t>100 </a:t>
            </a:r>
            <a:r>
              <a:rPr lang="en-US" altLang="zh-CN" sz="2200" dirty="0">
                <a:solidFill>
                  <a:prstClr val="black"/>
                </a:solidFill>
              </a:rPr>
              <a:t>MHz</a:t>
            </a:r>
          </a:p>
          <a:p>
            <a:pPr lvl="1"/>
            <a:endParaRPr lang="en-US" altLang="zh-CN" sz="2600" dirty="0" smtClean="0">
              <a:solidFill>
                <a:prstClr val="black"/>
              </a:solidFill>
            </a:endParaRPr>
          </a:p>
          <a:p>
            <a:pPr lvl="2"/>
            <a:endParaRPr lang="en-US" altLang="zh-CN" sz="22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5284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General test setup for PDSCH requirements with multi-TRP/Panel for </a:t>
            </a:r>
            <a:r>
              <a:rPr lang="en-US" altLang="zh-CN" sz="3600" dirty="0" err="1" smtClean="0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 TCI state configuration and QCI-info for FR1</a:t>
            </a:r>
          </a:p>
          <a:p>
            <a:pPr marL="457200" lvl="1" indent="0">
              <a:buNone/>
            </a:pPr>
            <a:endParaRPr lang="en-US" altLang="zh-CN" dirty="0" smtClean="0">
              <a:solidFill>
                <a:prstClr val="black"/>
              </a:solidFill>
            </a:endParaRPr>
          </a:p>
          <a:p>
            <a:endParaRPr lang="en-US" altLang="zh-CN" sz="28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565943"/>
              </p:ext>
            </p:extLst>
          </p:nvPr>
        </p:nvGraphicFramePr>
        <p:xfrm>
          <a:off x="755575" y="2420888"/>
          <a:ext cx="7632850" cy="3509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4847"/>
                <a:gridCol w="1544847"/>
                <a:gridCol w="2271578"/>
                <a:gridCol w="2271578"/>
              </a:tblGrid>
              <a:tr h="2158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TCI index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57606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TCI state #0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1 QCL information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index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#0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2 QCL information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index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6362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TCI state #1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1 QCL information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resource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 1 from ‘CSI-RS for tracking’ configuration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QCL Type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2 QCL 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resource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N/A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QCL Type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N/A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6362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TCI state #2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1 QCL information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resource 2 from ‘CSI-RS for tracking’ configuration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2 QCL 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N/A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5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N/A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26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/>
              <a:t>General test setup for PDSCH requirements with multi-TRP/Panel for </a:t>
            </a:r>
            <a:r>
              <a:rPr lang="en-US" altLang="zh-CN" sz="3600" dirty="0" err="1" smtClean="0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FFS on TCI state configuration and QCI-info for FR2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998461"/>
              </p:ext>
            </p:extLst>
          </p:nvPr>
        </p:nvGraphicFramePr>
        <p:xfrm>
          <a:off x="467544" y="2348880"/>
          <a:ext cx="8208912" cy="3689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1451"/>
                <a:gridCol w="1661451"/>
                <a:gridCol w="2443005"/>
                <a:gridCol w="2443005"/>
              </a:tblGrid>
              <a:tr h="147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TCI index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TCI state #0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1 QCL information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index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#0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2 QCL 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index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#0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233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TCI state #1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1 QCL information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 1 from ‘CSI-RS for tracking’ configuration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23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2 QCL information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resource 1 from ‘CSI-RS for tracking’ configuration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233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TCI state #2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1 QCL information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 2 from ‘CSI-RS for tracking’ configuration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Type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423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2 QCL information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resource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resource 1 from ‘CSI-RS for tracking’ configuration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7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QCL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800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Assumption for UE receiver implementation</a:t>
            </a:r>
          </a:p>
          <a:p>
            <a:pPr lvl="1"/>
            <a:r>
              <a:rPr lang="en-US" altLang="zh-CN" sz="2400" dirty="0" smtClean="0"/>
              <a:t>The test case design should be ensure receiver implementation agnostic with assumption of single FFT operation</a:t>
            </a:r>
            <a:endParaRPr lang="en-US" altLang="zh-CN" sz="2400" dirty="0"/>
          </a:p>
          <a:p>
            <a:pPr lvl="0"/>
            <a:r>
              <a:rPr lang="en-US" altLang="zh-CN" sz="2400" dirty="0" smtClean="0"/>
              <a:t>Set BS antenna correlation between two TRPs as </a:t>
            </a:r>
            <a:r>
              <a:rPr lang="en-US" altLang="zh-CN" sz="2400" dirty="0" smtClean="0"/>
              <a:t>0</a:t>
            </a:r>
          </a:p>
          <a:p>
            <a:pPr lvl="0"/>
            <a:r>
              <a:rPr lang="en-US" altLang="zh-CN" sz="2400" dirty="0" smtClean="0"/>
              <a:t>Separate </a:t>
            </a:r>
            <a:r>
              <a:rPr lang="en-US" altLang="zh-CN" sz="2400" dirty="0" smtClean="0"/>
              <a:t>decoding of each PDSCH scheduled by multi-DCI </a:t>
            </a:r>
            <a:endParaRPr lang="en-US" altLang="zh-CN" sz="2400" dirty="0" smtClean="0"/>
          </a:p>
          <a:p>
            <a:pPr lvl="0"/>
            <a:r>
              <a:rPr lang="en-US" altLang="zh-CN" sz="2400" dirty="0" smtClean="0"/>
              <a:t>FFS on consider </a:t>
            </a:r>
            <a:r>
              <a:rPr lang="en-US" altLang="zh-CN" sz="2400" dirty="0"/>
              <a:t>the scenario with TRS/CSI-RS collide </a:t>
            </a:r>
            <a:r>
              <a:rPr lang="en-US" altLang="zh-CN" sz="2400" dirty="0" smtClean="0"/>
              <a:t>between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359362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General test setup for PDSCH requirements with multi-TRP/Panel for </a:t>
            </a:r>
            <a:r>
              <a:rPr lang="en-US" altLang="zh-CN" sz="3600" dirty="0" err="1"/>
              <a:t>eMBB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579296" cy="551723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Timing offset configuration 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Define with timing offset between two TRPs, the timing offset setting should be ensured that all paths from TRPs are within CP </a:t>
            </a:r>
          </a:p>
          <a:p>
            <a:pPr lvl="1"/>
            <a:r>
              <a:rPr lang="en-US" altLang="zh-CN" sz="2400" dirty="0" smtClean="0"/>
              <a:t>FFS on Set timing offset by scaled with SCS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6516216" y="3212976"/>
                <a:ext cx="172819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altLang="zh-CN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GB" altLang="zh-CN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t</m:t>
                      </m:r>
                      <m:r>
                        <a:rPr lang="en-GB" altLang="zh-CN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a:rPr lang="en-GB" altLang="zh-CN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</m:e>
                        <m:sup>
                          <m:r>
                            <a:rPr lang="en-GB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GB" altLang="zh-CN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μ</m:t>
                          </m:r>
                        </m:sup>
                      </m:sSup>
                      <m:r>
                        <a:rPr lang="en-GB" altLang="zh-CN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∆</m:t>
                      </m:r>
                      <m:sSub>
                        <m:sSub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zh-CN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t</m:t>
                          </m:r>
                        </m:e>
                        <m:sub>
                          <m:r>
                            <a:rPr lang="en-GB" altLang="zh-CN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3212976"/>
                <a:ext cx="1728192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1329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16045</TotalTime>
  <Words>1518</Words>
  <Application>Microsoft Office PowerPoint</Application>
  <PresentationFormat>全屏显示(4:3)</PresentationFormat>
  <Paragraphs>265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 Unicode MS</vt:lpstr>
      <vt:lpstr>ＭＳ Ｐゴシック</vt:lpstr>
      <vt:lpstr>宋体</vt:lpstr>
      <vt:lpstr>Arial</vt:lpstr>
      <vt:lpstr>Calibri</vt:lpstr>
      <vt:lpstr>Cambria Math</vt:lpstr>
      <vt:lpstr>Times New Roman</vt:lpstr>
      <vt:lpstr>Office テーマ</vt:lpstr>
      <vt:lpstr>Equation.3</vt:lpstr>
      <vt:lpstr>WF on PDSCH demodulation requirement and General aspects for NR eMIMO</vt:lpstr>
      <vt:lpstr>Background</vt:lpstr>
      <vt:lpstr>Test Scope of Enhancement on low PAPR RS requirement</vt:lpstr>
      <vt:lpstr>Test Scope of PDSCH requirement with multi-TRP/Panel for eMBB  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with multi-TRP/Panel for eMBB</vt:lpstr>
      <vt:lpstr>General test setup for PDSCH requirements multi-DCI with multi-TRP/Panel for eMBB</vt:lpstr>
      <vt:lpstr>General test setup for PDSCH requirements multi-DCI with multi-TRP/Panel for eMBB</vt:lpstr>
      <vt:lpstr>General test setup for PDSCH requirements multi-DCI with multi-TRP/Panel for eMBB</vt:lpstr>
      <vt:lpstr>Test parameters for layer combination for non-overlapping scheduling</vt:lpstr>
      <vt:lpstr>Test configuration for PDSCH with non-overlapping</vt:lpstr>
      <vt:lpstr>Test configuration for PDSCH with non-overlapping (Continue)</vt:lpstr>
      <vt:lpstr>Test configuration for PDSCH with non-overlapping (Continue)</vt:lpstr>
      <vt:lpstr>Test parameters for PDSCH requirement with Single-DCI based(if single-DCI introduced) </vt:lpstr>
      <vt:lpstr>Test Scope of PDSCH requirement with single DCI based multi-TRP/Panel for URLLC</vt:lpstr>
      <vt:lpstr>URLLC transmission schemes and applicability rule(if URLLC requirement is agreed)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Yunchuan Yang/Communication Standard Research Lab /SRC-Beijing/Staff Engineer/Samsung Electronics</cp:lastModifiedBy>
  <cp:revision>633</cp:revision>
  <dcterms:created xsi:type="dcterms:W3CDTF">2017-01-18T16:32:26Z</dcterms:created>
  <dcterms:modified xsi:type="dcterms:W3CDTF">2020-04-29T17:47:18Z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