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8"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3" clrIdx="0"/>
  <p:cmAuthor id="2" name="samsung" initials="s" lastIdx="2" clrIdx="1"/>
  <p:cmAuthor id="3" name="Alessio Marcone" initials="AM" lastIdx="2" clrIdx="2"/>
  <p:cmAuthor id="4" name="Huawei-RKy" initials="RK" lastIdx="1" clrIdx="3"/>
  <p:cmAuthor id="5" name="Nokia-user" initials="LT(-F" lastIdx="1" clrIdx="4"/>
  <p:cmAuthor id="6" name="xuefei" initials="xf"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94660"/>
  </p:normalViewPr>
  <p:slideViewPr>
    <p:cSldViewPr snapToGrid="0">
      <p:cViewPr varScale="1">
        <p:scale>
          <a:sx n="137" d="100"/>
          <a:sy n="137" d="100"/>
        </p:scale>
        <p:origin x="120" y="408"/>
      </p:cViewPr>
      <p:guideLst>
        <p:guide orient="horz" pos="2160"/>
        <p:guide pos="382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commentAuthors" Target="commentAuthors.xml"/><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04-28T14:13:05.723" idx="1">
    <p:pos x="4864" y="1261"/>
    <p:text>The power dynamic range will define separately for each IAB-MT class, our understanding is that there is no need to stick to 45dB ACLR considering there is tradeoff between ACLR and power dynamic range to ensuere interference to adjacent channel in co-existence.</p:text>
  </p:cm>
  <p:cm authorId="3" dt="2020-04-28T10:12:54.197" idx="1">
    <p:pos x="4863" y="1397"/>
    <p:text>QC: we agree with Samsung comment.</p:text>
  </p:cm>
  <p:cm authorId="5" dt="2020-04-28T14:46:33.856" idx="1">
    <p:pos x="4863" y="1533"/>
    <p:text>The dynamic range helps only if it used. In case wanted link is long and victim is close having possibility to lower Tx power does not help. In coex study the help was observed specifically for the case where victim BS is co-located with the desired receiver. Therefore ACLR/ACS is main method to guarantee co-existence.</p:text>
  </p:cm>
  <p:cm authorId="2" dt="2020-04-28T14:15:18.747" idx="2">
    <p:pos x="4615" y="2076"/>
    <p:text>We can accept to agree on ACLR for both WA IAB-MT and 2nd IAB-MT class in this WF as compromise but not agree on WA with 2nd class open</p:text>
  </p:cm>
  <p:cm authorId="3" dt="2020-04-28T10:16:17.804" idx="2">
    <p:pos x="4615" y="2222"/>
    <p:text>QC: we agree with Samsung comment. We are in the first place not clear why BS requirement should be adopted for WA MT when coex studies showed that 24dBc ACLR was more than enough. However, if it helps to relax concerns, we are willing to accept it as long as the 2nd class ACLR is defined as 24dBc.</p:text>
  </p:cm>
  <p:cm authorId="4" dt="2020-04-28T11:20:45.187" idx="1">
    <p:pos x="7081" y="2329"/>
    <p:text>We cannot agree on the ACLR value untill we have agreed the class, and also the DR,  if we can agree 2nd class is local then 24dBc might be ok.</p:text>
  </p:cm>
  <p:cm authorId="1" dt="2020-04-28T13:27:29.116" idx="3">
    <p:pos x="5318" y="1182"/>
    <p:text>E: RAN4 discussed the IAB-MT can transmit in either UL or DL time slot a on different scenairos (R4-1905105). In case of transmitter-side SDM/FDM, an IAB-node simultaneously transmits in the DL (to an access UE and/or child IAB-node) and transmits in the UL (to a parent IAB-node), so there is a need on discussion how to handle this case.   When ACLR of IAB-MT is the same with IAB-DU, there is no need to addtional specifying this.</p:text>
  </p:cm>
  <p:cm authorId="6" dt="2020-04-29T15:17:36.178" idx="1">
    <p:pos x="5586" y="1563"/>
    <p:text>we can agree with ACLR propsoed, if companies want to postpone the disucssion due to discussion for TX dynamic range, we are also fine about that.</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2F458E2-F610-4667-A12C-24A78E7740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458E2-F610-4667-A12C-24A78E7740A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816412-4E42-48D9-9C70-6F8849EC1D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22684" y="1600199"/>
            <a:ext cx="9614872" cy="1572879"/>
          </a:xfrm>
        </p:spPr>
        <p:txBody>
          <a:bodyPr>
            <a:normAutofit/>
          </a:bodyPr>
          <a:lstStyle/>
          <a:p>
            <a:r>
              <a:rPr lang="en-US" altLang="zh-CN" sz="4400" b="1" dirty="0">
                <a:latin typeface="Arial" panose="020B0604020202020204" pitchFamily="34" charset="0"/>
                <a:cs typeface="Arial" panose="020B0604020202020204" pitchFamily="34" charset="0"/>
              </a:rPr>
              <a:t>WF for relative ACLR for IAB-MT</a:t>
            </a:r>
            <a:endParaRPr lang="zh-CN" altLang="en-US" sz="4400" b="1" dirty="0">
              <a:latin typeface="Arial" panose="020B0604020202020204" pitchFamily="34" charset="0"/>
              <a:cs typeface="Arial" panose="020B0604020202020204" pitchFamily="34" charset="0"/>
            </a:endParaRPr>
          </a:p>
        </p:txBody>
      </p:sp>
      <p:sp>
        <p:nvSpPr>
          <p:cNvPr id="3" name="副标题 2"/>
          <p:cNvSpPr>
            <a:spLocks noGrp="1"/>
          </p:cNvSpPr>
          <p:nvPr>
            <p:ph type="subTitle" idx="1"/>
          </p:nvPr>
        </p:nvSpPr>
        <p:spPr>
          <a:xfrm>
            <a:off x="1493556" y="3934325"/>
            <a:ext cx="9144000" cy="1118937"/>
          </a:xfrm>
        </p:spPr>
        <p:txBody>
          <a:bodyPr anchor="ctr">
            <a:normAutofit/>
          </a:bodyPr>
          <a:lstStyle/>
          <a:p>
            <a:r>
              <a:rPr lang="en-US" altLang="zh-CN" sz="3600" dirty="0">
                <a:latin typeface="Arial" panose="020B0604020202020204" pitchFamily="34" charset="0"/>
                <a:cs typeface="Arial" panose="020B0604020202020204" pitchFamily="34" charset="0"/>
              </a:rPr>
              <a:t>Nokia, Nokia Shanghai Bell</a:t>
            </a:r>
            <a:endParaRPr lang="zh-CN" altLang="en-US" sz="3600" dirty="0">
              <a:latin typeface="Arial" panose="020B0604020202020204" pitchFamily="34" charset="0"/>
              <a:cs typeface="Arial" panose="020B0604020202020204" pitchFamily="34" charset="0"/>
            </a:endParaRPr>
          </a:p>
        </p:txBody>
      </p:sp>
      <p:sp>
        <p:nvSpPr>
          <p:cNvPr id="4" name="矩形 3"/>
          <p:cNvSpPr/>
          <p:nvPr/>
        </p:nvSpPr>
        <p:spPr>
          <a:xfrm>
            <a:off x="364404" y="313486"/>
            <a:ext cx="11402305" cy="830997"/>
          </a:xfrm>
          <a:prstGeom prst="rect">
            <a:avLst/>
          </a:prstGeom>
        </p:spPr>
        <p:txBody>
          <a:bodyPr wrap="square">
            <a:spAutoFit/>
          </a:bodyPr>
          <a:lstStyle/>
          <a:p>
            <a:r>
              <a:rPr lang="en-GB" altLang="zh-CN" sz="2400" b="1" dirty="0">
                <a:latin typeface="Arial" panose="020B0604020202020204" pitchFamily="34" charset="0"/>
                <a:cs typeface="Arial" panose="020B0604020202020204" pitchFamily="34" charset="0"/>
              </a:rPr>
              <a:t>3GPP TSG-RAN WG4 Meeting # 94-e-Bis                                  Draft R4-2005490</a:t>
            </a:r>
            <a:endParaRPr lang="zh-CN" altLang="zh-CN" sz="2400" b="1" dirty="0">
              <a:latin typeface="Arial" panose="020B0604020202020204" pitchFamily="34" charset="0"/>
              <a:cs typeface="Arial" panose="020B0604020202020204" pitchFamily="34" charset="0"/>
            </a:endParaRPr>
          </a:p>
          <a:p>
            <a:r>
              <a:rPr lang="en-GB" altLang="zh-CN" sz="2400" b="1" dirty="0">
                <a:latin typeface="Arial" panose="020B0604020202020204" pitchFamily="34" charset="0"/>
                <a:cs typeface="Arial" panose="020B0604020202020204" pitchFamily="34" charset="0"/>
              </a:rPr>
              <a:t>Electronic Meeting, 20 – 30 Apr., 2020</a:t>
            </a:r>
            <a:endParaRPr lang="zh-CN" altLang="zh-CN" sz="2400" b="1" dirty="0">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latin typeface="Arial" panose="020B0604020202020204" pitchFamily="34" charset="0"/>
                <a:cs typeface="Arial" panose="020B0604020202020204" pitchFamily="34" charset="0"/>
              </a:rPr>
              <a:t>Background</a:t>
            </a:r>
            <a:r>
              <a:rPr lang="sv-SE" dirty="0">
                <a:latin typeface="Arial" panose="020B0604020202020204" pitchFamily="34" charset="0"/>
                <a:cs typeface="Arial" panose="020B0604020202020204" pitchFamily="34" charset="0"/>
              </a:rPr>
              <a:t> and </a:t>
            </a:r>
            <a:r>
              <a:rPr lang="sv-SE" dirty="0" err="1">
                <a:latin typeface="Arial" panose="020B0604020202020204" pitchFamily="34" charset="0"/>
                <a:cs typeface="Arial" panose="020B0604020202020204" pitchFamily="34" charset="0"/>
              </a:rPr>
              <a:t>references</a:t>
            </a:r>
            <a:endParaRPr lang="sv-S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sv-SE" dirty="0" err="1">
                <a:latin typeface="Arial" panose="020B0604020202020204" pitchFamily="34" charset="0"/>
                <a:cs typeface="Arial" panose="020B0604020202020204" pitchFamily="34" charset="0"/>
              </a:rPr>
              <a:t>Contributions</a:t>
            </a:r>
            <a:r>
              <a:rPr lang="sv-SE" dirty="0">
                <a:latin typeface="Arial" panose="020B0604020202020204" pitchFamily="34" charset="0"/>
                <a:cs typeface="Arial" panose="020B0604020202020204" pitchFamily="34" charset="0"/>
              </a:rPr>
              <a:t> </a:t>
            </a:r>
            <a:r>
              <a:rPr lang="sv-SE" dirty="0" err="1">
                <a:latin typeface="Arial" panose="020B0604020202020204" pitchFamily="34" charset="0"/>
                <a:cs typeface="Arial" panose="020B0604020202020204" pitchFamily="34" charset="0"/>
              </a:rPr>
              <a:t>submitted</a:t>
            </a:r>
            <a:r>
              <a:rPr lang="sv-SE" dirty="0">
                <a:latin typeface="Arial" panose="020B0604020202020204" pitchFamily="34" charset="0"/>
                <a:cs typeface="Arial" panose="020B0604020202020204" pitchFamily="34" charset="0"/>
              </a:rPr>
              <a:t> to RAN4#94bis-e:</a:t>
            </a:r>
            <a:endParaRPr lang="sv-SE"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R4-2004158, ZTE Corporation</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R4-2004152, ZTE Corporation</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R4-2004548, Huawei</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R4-2005029, Samsung</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R4-2003775, Nokia, Nokia Shanghai Bell</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R4-2004644, Qualcomm Incorporated</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R4-2004163, Ericsson</a:t>
            </a: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R4-2004164, Ericsson</a:t>
            </a:r>
            <a:endParaRPr lang="en-GB" sz="2800" dirty="0">
              <a:latin typeface="Arial" panose="020B0604020202020204" pitchFamily="34" charset="0"/>
              <a:cs typeface="Arial" panose="020B0604020202020204" pitchFamily="34" charset="0"/>
            </a:endParaRPr>
          </a:p>
          <a:p>
            <a:pPr lvl="1"/>
            <a:endParaRPr lang="en-GB" dirty="0"/>
          </a:p>
          <a:p>
            <a:pPr lvl="1"/>
            <a:endParaRPr lang="fi-FI" dirty="0"/>
          </a:p>
          <a:p>
            <a:pPr lvl="1"/>
            <a:endParaRPr lang="en-GB" dirty="0">
              <a:latin typeface="Arial" panose="020B0604020202020204" pitchFamily="34" charset="0"/>
              <a:cs typeface="Arial" panose="020B0604020202020204" pitchFamily="34" charset="0"/>
            </a:endParaRPr>
          </a:p>
          <a:p>
            <a:pPr lvl="1"/>
            <a:endParaRPr lang="sv-SE" dirty="0">
              <a:latin typeface="Arial" panose="020B0604020202020204" pitchFamily="34" charset="0"/>
              <a:cs typeface="Arial" panose="020B0604020202020204" pitchFamily="34" charset="0"/>
            </a:endParaRPr>
          </a:p>
          <a:p>
            <a:endParaRPr lang="sv-SE" dirty="0">
              <a:latin typeface="Arial" panose="020B0604020202020204" pitchFamily="34" charset="0"/>
              <a:cs typeface="Arial" panose="020B0604020202020204" pitchFamily="34" charset="0"/>
            </a:endParaRPr>
          </a:p>
          <a:p>
            <a:pPr marL="0" indent="0">
              <a:buNone/>
            </a:pPr>
            <a:endParaRPr lang="sv-SE" dirty="0">
              <a:latin typeface="Arial" panose="020B0604020202020204" pitchFamily="34" charset="0"/>
              <a:cs typeface="Arial" panose="020B0604020202020204" pitchFamily="34" charset="0"/>
            </a:endParaRPr>
          </a:p>
          <a:p>
            <a:endParaRPr lang="sv-SE" dirty="0"/>
          </a:p>
          <a:p>
            <a:endParaRPr lang="sv-S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6"/>
            <a:ext cx="10515600" cy="984380"/>
          </a:xfrm>
        </p:spPr>
        <p:txBody>
          <a:bodyPr/>
          <a:lstStyle/>
          <a:p>
            <a:r>
              <a:rPr lang="en-US" altLang="zh-CN" dirty="0">
                <a:latin typeface="Calibri" panose="020F0502020204030204" pitchFamily="34" charset="0"/>
              </a:rPr>
              <a:t>Way Forward</a:t>
            </a:r>
            <a:endParaRPr lang="zh-CN" altLang="en-US" dirty="0">
              <a:latin typeface="Calibri" panose="020F0502020204030204" pitchFamily="34" charset="0"/>
            </a:endParaRPr>
          </a:p>
        </p:txBody>
      </p:sp>
      <p:sp>
        <p:nvSpPr>
          <p:cNvPr id="4" name="内容占位符 3"/>
          <p:cNvSpPr>
            <a:spLocks noGrp="1"/>
          </p:cNvSpPr>
          <p:nvPr>
            <p:ph idx="1"/>
          </p:nvPr>
        </p:nvSpPr>
        <p:spPr>
          <a:xfrm>
            <a:off x="838199" y="1583025"/>
            <a:ext cx="10459453" cy="4504954"/>
          </a:xfrm>
        </p:spPr>
        <p:txBody>
          <a:bodyPr/>
          <a:lstStyle/>
          <a:p>
            <a:pPr algn="just"/>
            <a:r>
              <a:rPr lang="en-US" altLang="zh-CN" dirty="0">
                <a:latin typeface="Calibri" panose="020F0502020204030204" pitchFamily="34" charset="0"/>
              </a:rPr>
              <a:t>For FR1:</a:t>
            </a:r>
            <a:endParaRPr lang="en-US" altLang="zh-CN" dirty="0">
              <a:latin typeface="Calibri" panose="020F0502020204030204" pitchFamily="34" charset="0"/>
            </a:endParaRPr>
          </a:p>
          <a:p>
            <a:pPr lvl="1" algn="just"/>
            <a:r>
              <a:rPr lang="en-US" altLang="zh-CN" dirty="0">
                <a:latin typeface="Calibri" panose="020F0502020204030204" pitchFamily="34" charset="0"/>
              </a:rPr>
              <a:t>45 </a:t>
            </a:r>
            <a:r>
              <a:rPr lang="en-US" altLang="zh-CN" dirty="0" err="1">
                <a:latin typeface="Calibri" panose="020F0502020204030204" pitchFamily="34" charset="0"/>
              </a:rPr>
              <a:t>dBc</a:t>
            </a:r>
            <a:r>
              <a:rPr lang="en-US" altLang="zh-CN" dirty="0">
                <a:latin typeface="Calibri" panose="020F0502020204030204" pitchFamily="34" charset="0"/>
              </a:rPr>
              <a:t> relative ACLR requirement will be defined</a:t>
            </a:r>
            <a:endParaRPr lang="en-US" altLang="zh-CN" dirty="0">
              <a:latin typeface="Calibri" panose="020F0502020204030204" pitchFamily="34" charset="0"/>
            </a:endParaRPr>
          </a:p>
          <a:p>
            <a:pPr marL="457200" lvl="1" indent="0" algn="just">
              <a:buNone/>
            </a:pPr>
            <a:endParaRPr lang="en-US" altLang="zh-CN" dirty="0">
              <a:latin typeface="Calibri" panose="020F0502020204030204" pitchFamily="34" charset="0"/>
            </a:endParaRPr>
          </a:p>
          <a:p>
            <a:pPr algn="just"/>
            <a:r>
              <a:rPr lang="en-US" altLang="zh-CN" dirty="0">
                <a:latin typeface="Calibri" panose="020F0502020204030204" pitchFamily="34" charset="0"/>
              </a:rPr>
              <a:t>For FR2:</a:t>
            </a:r>
            <a:endParaRPr lang="en-US" altLang="zh-CN" dirty="0">
              <a:latin typeface="Calibri" panose="020F0502020204030204" pitchFamily="34" charset="0"/>
            </a:endParaRPr>
          </a:p>
          <a:p>
            <a:pPr lvl="1" algn="just"/>
            <a:r>
              <a:rPr lang="en-US" altLang="zh-CN" dirty="0">
                <a:latin typeface="Calibri" panose="020F0502020204030204" pitchFamily="34" charset="0"/>
              </a:rPr>
              <a:t>Re-use BS requirements for wide area IAB-MT</a:t>
            </a:r>
            <a:endParaRPr lang="en-US" altLang="zh-CN" dirty="0">
              <a:latin typeface="Calibri" panose="020F0502020204030204" pitchFamily="34" charset="0"/>
            </a:endParaRPr>
          </a:p>
          <a:p>
            <a:pPr lvl="1" algn="just"/>
            <a:r>
              <a:rPr lang="en-US" altLang="zh-CN" strike="sngStrike" dirty="0">
                <a:solidFill>
                  <a:schemeClr val="accent1"/>
                </a:solidFill>
                <a:latin typeface="Calibri" panose="020F0502020204030204" pitchFamily="34" charset="0"/>
              </a:rPr>
              <a:t>FFS</a:t>
            </a:r>
            <a:r>
              <a:rPr lang="en-US" altLang="zh-CN" dirty="0">
                <a:latin typeface="Calibri" panose="020F0502020204030204" pitchFamily="34" charset="0"/>
              </a:rPr>
              <a:t> for </a:t>
            </a:r>
            <a:r>
              <a:rPr lang="en-US" altLang="zh-CN" dirty="0">
                <a:solidFill>
                  <a:schemeClr val="accent1"/>
                </a:solidFill>
                <a:latin typeface="Calibri" panose="020F0502020204030204" pitchFamily="34" charset="0"/>
              </a:rPr>
              <a:t>2</a:t>
            </a:r>
            <a:r>
              <a:rPr lang="en-US" altLang="zh-CN" baseline="30000" dirty="0">
                <a:solidFill>
                  <a:schemeClr val="accent1"/>
                </a:solidFill>
                <a:latin typeface="Calibri" panose="020F0502020204030204" pitchFamily="34" charset="0"/>
              </a:rPr>
              <a:t>nd</a:t>
            </a:r>
            <a:r>
              <a:rPr lang="en-US" altLang="zh-CN" dirty="0">
                <a:solidFill>
                  <a:schemeClr val="accent1"/>
                </a:solidFill>
                <a:latin typeface="Calibri" panose="020F0502020204030204" pitchFamily="34" charset="0"/>
              </a:rPr>
              <a:t>  </a:t>
            </a:r>
            <a:r>
              <a:rPr lang="en-US" altLang="zh-CN" strike="sngStrike" dirty="0">
                <a:solidFill>
                  <a:schemeClr val="accent1"/>
                </a:solidFill>
                <a:latin typeface="Calibri" panose="020F0502020204030204" pitchFamily="34" charset="0"/>
              </a:rPr>
              <a:t>[local area] </a:t>
            </a:r>
            <a:r>
              <a:rPr lang="en-US" altLang="zh-CN" dirty="0">
                <a:latin typeface="Calibri" panose="020F0502020204030204" pitchFamily="34" charset="0"/>
              </a:rPr>
              <a:t>IAB-MT </a:t>
            </a:r>
            <a:r>
              <a:rPr lang="en-US" altLang="zh-CN" dirty="0">
                <a:solidFill>
                  <a:schemeClr val="accent1"/>
                </a:solidFill>
                <a:latin typeface="Calibri" panose="020F0502020204030204" pitchFamily="34" charset="0"/>
              </a:rPr>
              <a:t>class</a:t>
            </a:r>
            <a:endParaRPr lang="en-US" altLang="zh-CN" dirty="0">
              <a:solidFill>
                <a:schemeClr val="accent1"/>
              </a:solidFill>
              <a:latin typeface="Calibri" panose="020F0502020204030204" pitchFamily="34" charset="0"/>
            </a:endParaRPr>
          </a:p>
          <a:p>
            <a:pPr lvl="2" algn="just"/>
            <a:r>
              <a:rPr lang="en-US" altLang="zh-CN" strike="sngStrike" dirty="0">
                <a:solidFill>
                  <a:schemeClr val="accent1"/>
                </a:solidFill>
                <a:latin typeface="Calibri" panose="020F0502020204030204" pitchFamily="34" charset="0"/>
              </a:rPr>
              <a:t>Option 1: Re-use BS requirements</a:t>
            </a:r>
            <a:endParaRPr lang="en-US" altLang="zh-CN" strike="sngStrike" dirty="0">
              <a:solidFill>
                <a:schemeClr val="accent1"/>
              </a:solidFill>
              <a:latin typeface="Calibri" panose="020F0502020204030204" pitchFamily="34" charset="0"/>
            </a:endParaRPr>
          </a:p>
          <a:p>
            <a:pPr lvl="2" algn="just"/>
            <a:r>
              <a:rPr lang="en-US" altLang="zh-CN" strike="sngStrike" dirty="0">
                <a:solidFill>
                  <a:schemeClr val="accent1"/>
                </a:solidFill>
                <a:latin typeface="Calibri" panose="020F0502020204030204" pitchFamily="34" charset="0"/>
              </a:rPr>
              <a:t>Option 2:</a:t>
            </a:r>
            <a:r>
              <a:rPr lang="en-US" altLang="zh-CN" dirty="0">
                <a:latin typeface="Calibri" panose="020F0502020204030204" pitchFamily="34" charset="0"/>
              </a:rPr>
              <a:t> 24 </a:t>
            </a:r>
            <a:r>
              <a:rPr lang="en-US" altLang="zh-CN" dirty="0" err="1">
                <a:latin typeface="Calibri" panose="020F0502020204030204" pitchFamily="34" charset="0"/>
              </a:rPr>
              <a:t>dBc</a:t>
            </a:r>
            <a:endParaRPr lang="en-US" altLang="zh-CN" dirty="0">
              <a:latin typeface="Calibri" panose="020F0502020204030204" pitchFamily="34" charset="0"/>
            </a:endParaRPr>
          </a:p>
          <a:p>
            <a:pPr lvl="3" algn="just"/>
            <a:r>
              <a:rPr lang="en-US" altLang="zh-CN" dirty="0">
                <a:solidFill>
                  <a:schemeClr val="accent1"/>
                </a:solidFill>
                <a:latin typeface="Calibri" panose="020F0502020204030204" pitchFamily="34" charset="0"/>
              </a:rPr>
              <a:t>FFS </a:t>
            </a:r>
            <a:r>
              <a:rPr lang="en-US" altLang="zh-CN" strike="sngStrike" dirty="0">
                <a:solidFill>
                  <a:schemeClr val="accent1"/>
                </a:solidFill>
                <a:latin typeface="Calibri" panose="020F0502020204030204" pitchFamily="34" charset="0"/>
              </a:rPr>
              <a:t>if</a:t>
            </a:r>
            <a:r>
              <a:rPr lang="en-US" altLang="zh-CN" dirty="0">
                <a:solidFill>
                  <a:schemeClr val="accent1"/>
                </a:solidFill>
                <a:latin typeface="Calibri" panose="020F0502020204030204" pitchFamily="34" charset="0"/>
              </a:rPr>
              <a:t> </a:t>
            </a:r>
            <a:r>
              <a:rPr lang="en-US" altLang="zh-CN" dirty="0">
                <a:solidFill>
                  <a:srgbClr val="FF0000"/>
                </a:solidFill>
                <a:latin typeface="Calibri" panose="020F0502020204030204" pitchFamily="34" charset="0"/>
              </a:rPr>
              <a:t>on</a:t>
            </a:r>
            <a:r>
              <a:rPr lang="en-US" altLang="zh-CN" dirty="0">
                <a:solidFill>
                  <a:schemeClr val="accent1"/>
                </a:solidFill>
                <a:latin typeface="Calibri" panose="020F0502020204030204" pitchFamily="34" charset="0"/>
              </a:rPr>
              <a:t> different requirements for transmission during UL and DL timeslot and possible related capability</a:t>
            </a:r>
            <a:endParaRPr lang="en-US" altLang="zh-CN" dirty="0">
              <a:solidFill>
                <a:schemeClr val="accent1"/>
              </a:solidFill>
              <a:latin typeface="Calibri" panose="020F0502020204030204" pitchFamily="34" charset="0"/>
            </a:endParaRPr>
          </a:p>
          <a:p>
            <a:pPr lvl="2" algn="just"/>
            <a:endParaRPr lang="en-US" altLang="zh-CN" dirty="0">
              <a:latin typeface="Calibri" panose="020F0502020204030204" pitchFamily="34" charset="0"/>
            </a:endParaRPr>
          </a:p>
          <a:p>
            <a:pPr lvl="2" algn="just"/>
            <a:endParaRPr lang="en-US" altLang="zh-CN" dirty="0">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758</Words>
  <Application>WPS 演示</Application>
  <PresentationFormat>Widescreen</PresentationFormat>
  <Paragraphs>41</Paragraphs>
  <Slides>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vt:i4>
      </vt:variant>
    </vt:vector>
  </HeadingPairs>
  <TitlesOfParts>
    <vt:vector size="12" baseType="lpstr">
      <vt:lpstr>Arial</vt:lpstr>
      <vt:lpstr>宋体</vt:lpstr>
      <vt:lpstr>Wingdings</vt:lpstr>
      <vt:lpstr>Calibri</vt:lpstr>
      <vt:lpstr>微软雅黑</vt:lpstr>
      <vt:lpstr>Arial Unicode MS</vt:lpstr>
      <vt:lpstr>等线 Light</vt:lpstr>
      <vt:lpstr>等线</vt:lpstr>
      <vt:lpstr>Office 主题​​</vt:lpstr>
      <vt:lpstr>WF for relative ACLR for IAB-MT</vt:lpstr>
      <vt:lpstr>Background and references</vt:lpstr>
      <vt:lpstr>Way Forward</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MPE solutions</dc:title>
  <dc:creator>OPPO Jinqiang</dc:creator>
  <cp:lastModifiedBy>xuefei</cp:lastModifiedBy>
  <cp:revision>49</cp:revision>
  <dcterms:created xsi:type="dcterms:W3CDTF">2020-02-29T10:18:00Z</dcterms:created>
  <dcterms:modified xsi:type="dcterms:W3CDTF">2020-04-29T07:19:29Z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NSCPROP_SA">
    <vt:lpwstr>D:\Work\3GPP\RAN4\2020\94bis\Email discussion\208\2nd\Draft R4-2005490 WF for relative ACLR for IAB-MT.pptx</vt:lpwstr>
  </property>
  <property fmtid="{D5CDD505-2E9C-101B-9397-08002B2CF9AE}" pid="4" name="KSOProductBuildVer">
    <vt:lpwstr>2052-10.8.2.6613</vt:lpwstr>
  </property>
</Properties>
</file>