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84" r:id="rId3"/>
    <p:sldId id="283" r:id="rId4"/>
    <p:sldId id="285" r:id="rId5"/>
    <p:sldId id="287" r:id="rId6"/>
    <p:sldId id="286"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6" autoAdjust="0"/>
    <p:restoredTop sz="82742" autoAdjust="0"/>
  </p:normalViewPr>
  <p:slideViewPr>
    <p:cSldViewPr>
      <p:cViewPr varScale="1">
        <p:scale>
          <a:sx n="102" d="100"/>
          <a:sy n="102" d="100"/>
        </p:scale>
        <p:origin x="618"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2020/4/30</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2</a:t>
            </a:fld>
            <a:endParaRPr kumimoji="1" lang="ja-JP" altLang="en-US"/>
          </a:p>
        </p:txBody>
      </p:sp>
    </p:spTree>
    <p:extLst>
      <p:ext uri="{BB962C8B-B14F-4D97-AF65-F5344CB8AC3E}">
        <p14:creationId xmlns:p14="http://schemas.microsoft.com/office/powerpoint/2010/main" val="43202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432639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964932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5</a:t>
            </a:fld>
            <a:endParaRPr kumimoji="1" lang="ja-JP" altLang="en-US"/>
          </a:p>
        </p:txBody>
      </p:sp>
    </p:spTree>
    <p:extLst>
      <p:ext uri="{BB962C8B-B14F-4D97-AF65-F5344CB8AC3E}">
        <p14:creationId xmlns:p14="http://schemas.microsoft.com/office/powerpoint/2010/main" val="848196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6</a:t>
            </a:fld>
            <a:endParaRPr kumimoji="1" lang="ja-JP" altLang="en-US"/>
          </a:p>
        </p:txBody>
      </p:sp>
    </p:spTree>
    <p:extLst>
      <p:ext uri="{BB962C8B-B14F-4D97-AF65-F5344CB8AC3E}">
        <p14:creationId xmlns:p14="http://schemas.microsoft.com/office/powerpoint/2010/main" val="1006195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US" altLang="zh-CN" sz="4000" b="1" dirty="0"/>
              <a:t>WF on RRM requirements for </a:t>
            </a:r>
            <a:r>
              <a:rPr lang="en-US" altLang="zh-CN" sz="4000" b="1" dirty="0" err="1"/>
              <a:t>Tx</a:t>
            </a:r>
            <a:r>
              <a:rPr lang="en-US" altLang="zh-CN" sz="4000" b="1" dirty="0"/>
              <a:t> switching between two uplink carriers</a:t>
            </a:r>
            <a:endParaRPr kumimoji="1"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H</a:t>
            </a:r>
            <a:r>
              <a:rPr lang="en-US" altLang="zh-CN" dirty="0">
                <a:solidFill>
                  <a:schemeClr val="tx1"/>
                </a:solidFill>
              </a:rPr>
              <a:t>uawei, HiSilicon</a:t>
            </a:r>
            <a:endParaRPr lang="en-US" altLang="ja-JP" dirty="0">
              <a:solidFill>
                <a:schemeClr val="tx1"/>
              </a:solidFill>
            </a:endParaRPr>
          </a:p>
        </p:txBody>
      </p:sp>
      <p:sp>
        <p:nvSpPr>
          <p:cNvPr id="4" name="テキスト ボックス 3"/>
          <p:cNvSpPr txBox="1"/>
          <p:nvPr/>
        </p:nvSpPr>
        <p:spPr>
          <a:xfrm>
            <a:off x="107504" y="188639"/>
            <a:ext cx="3798989" cy="923330"/>
          </a:xfrm>
          <a:prstGeom prst="rect">
            <a:avLst/>
          </a:prstGeom>
          <a:noFill/>
        </p:spPr>
        <p:txBody>
          <a:bodyPr wrap="none" rtlCol="0">
            <a:spAutoFit/>
          </a:bodyPr>
          <a:lstStyle/>
          <a:p>
            <a:r>
              <a:rPr lang="en-GB" altLang="zh-CN" b="1" dirty="0"/>
              <a:t>3GPP TSG-RAN WG4 Meeting #94-e</a:t>
            </a:r>
          </a:p>
          <a:p>
            <a:r>
              <a:rPr lang="en-US" altLang="zh-CN" b="1" dirty="0" smtClean="0"/>
              <a:t>Electronic </a:t>
            </a:r>
            <a:r>
              <a:rPr lang="en-US" altLang="zh-CN" b="1" dirty="0"/>
              <a:t>Meeting, 20 – 30 Apr., 2020</a:t>
            </a:r>
            <a:endParaRPr lang="zh-CN" altLang="zh-CN" b="1" i="1" dirty="0"/>
          </a:p>
          <a:p>
            <a:endParaRPr lang="zh-CN" altLang="zh-CN" dirty="0"/>
          </a:p>
        </p:txBody>
      </p:sp>
      <p:sp>
        <p:nvSpPr>
          <p:cNvPr id="5" name="正方形/長方形 4"/>
          <p:cNvSpPr/>
          <p:nvPr/>
        </p:nvSpPr>
        <p:spPr>
          <a:xfrm>
            <a:off x="5868144" y="188639"/>
            <a:ext cx="3067372" cy="646331"/>
          </a:xfrm>
          <a:prstGeom prst="rect">
            <a:avLst/>
          </a:prstGeom>
        </p:spPr>
        <p:txBody>
          <a:bodyPr wrap="square">
            <a:spAutoFit/>
          </a:bodyPr>
          <a:lstStyle/>
          <a:p>
            <a:pPr lvl="3"/>
            <a:r>
              <a:rPr lang="en-US" altLang="ja-JP" b="1" dirty="0" smtClean="0"/>
              <a:t>R4-2005416</a:t>
            </a:r>
            <a:endParaRPr lang="en-US" altLang="zh-CN" b="1" dirty="0" smtClean="0"/>
          </a:p>
          <a:p>
            <a:r>
              <a:rPr lang="en-US" altLang="ja-JP" b="1" dirty="0" smtClean="0"/>
              <a:t>Document for:</a:t>
            </a:r>
            <a:r>
              <a:rPr lang="en-US" altLang="ja-JP" dirty="0" smtClean="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9392"/>
            <a:ext cx="8568952" cy="1143000"/>
          </a:xfrm>
        </p:spPr>
        <p:txBody>
          <a:bodyPr>
            <a:noAutofit/>
          </a:bodyPr>
          <a:lstStyle/>
          <a:p>
            <a:r>
              <a:rPr lang="en-US" altLang="zh-CN" sz="3200" b="1" dirty="0" smtClean="0"/>
              <a:t>Background</a:t>
            </a:r>
            <a:endParaRPr lang="en-US" sz="3200" dirty="0"/>
          </a:p>
        </p:txBody>
      </p:sp>
      <p:sp>
        <p:nvSpPr>
          <p:cNvPr id="4" name="TextBox 3"/>
          <p:cNvSpPr txBox="1"/>
          <p:nvPr/>
        </p:nvSpPr>
        <p:spPr>
          <a:xfrm>
            <a:off x="251520" y="1267013"/>
            <a:ext cx="8460940" cy="3816429"/>
          </a:xfrm>
          <a:prstGeom prst="rect">
            <a:avLst/>
          </a:prstGeom>
          <a:noFill/>
        </p:spPr>
        <p:txBody>
          <a:bodyPr wrap="square" rtlCol="0">
            <a:spAutoFit/>
          </a:bodyPr>
          <a:lstStyle/>
          <a:p>
            <a:pPr marL="285750" indent="-285750">
              <a:buFont typeface="Wingdings" panose="05000000000000000000" pitchFamily="2" charset="2"/>
              <a:buChar char="§"/>
            </a:pPr>
            <a:r>
              <a:rPr lang="en-GB" altLang="zh-CN" sz="2800" dirty="0" smtClean="0"/>
              <a:t>Session </a:t>
            </a:r>
            <a:r>
              <a:rPr lang="en-GB" altLang="zh-CN" sz="2800" dirty="0"/>
              <a:t>chair: </a:t>
            </a:r>
            <a:r>
              <a:rPr lang="en-US" altLang="zh-CN" sz="2800" dirty="0"/>
              <a:t>Further discuss the DL interruption parameters under assumption that DL interruptions are allowed. If the RF session reaches the conclusion that interruptions are not allowed, then the requirements will not be added to specs.</a:t>
            </a:r>
            <a:endParaRPr lang="zh-CN" altLang="zh-CN" sz="2800" dirty="0"/>
          </a:p>
          <a:p>
            <a:pPr marL="285750" indent="-285750">
              <a:buFont typeface="Wingdings" panose="05000000000000000000" pitchFamily="2" charset="2"/>
              <a:buChar char="§"/>
            </a:pPr>
            <a:endParaRPr lang="en-US" altLang="zh-CN" sz="2800" dirty="0"/>
          </a:p>
          <a:p>
            <a:endParaRPr lang="en-US" sz="2800" dirty="0"/>
          </a:p>
          <a:p>
            <a:pPr marL="285750" indent="-285750">
              <a:buFont typeface="Wingdings" panose="05000000000000000000" pitchFamily="2" charset="2"/>
              <a:buChar char="§"/>
            </a:pPr>
            <a:endParaRPr lang="en-US" sz="2800" dirty="0"/>
          </a:p>
          <a:p>
            <a:pPr lvl="1"/>
            <a:endParaRPr lang="en-US" dirty="0"/>
          </a:p>
        </p:txBody>
      </p:sp>
    </p:spTree>
    <p:extLst>
      <p:ext uri="{BB962C8B-B14F-4D97-AF65-F5344CB8AC3E}">
        <p14:creationId xmlns:p14="http://schemas.microsoft.com/office/powerpoint/2010/main" val="1626928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9392"/>
            <a:ext cx="8568952" cy="1143000"/>
          </a:xfrm>
        </p:spPr>
        <p:txBody>
          <a:bodyPr>
            <a:noAutofit/>
          </a:bodyPr>
          <a:lstStyle/>
          <a:p>
            <a:r>
              <a:rPr lang="en-US" altLang="zh-CN" sz="3200" b="1" dirty="0"/>
              <a:t>WF on RRM requirements for </a:t>
            </a:r>
            <a:r>
              <a:rPr lang="en-US" altLang="zh-CN" sz="3200" b="1" dirty="0" err="1"/>
              <a:t>Tx</a:t>
            </a:r>
            <a:r>
              <a:rPr lang="en-US" altLang="zh-CN" sz="3200" b="1" dirty="0"/>
              <a:t> switching between two uplink carriers</a:t>
            </a:r>
            <a:endParaRPr lang="en-US" sz="3200" dirty="0"/>
          </a:p>
        </p:txBody>
      </p:sp>
      <p:sp>
        <p:nvSpPr>
          <p:cNvPr id="4" name="TextBox 3"/>
          <p:cNvSpPr txBox="1"/>
          <p:nvPr/>
        </p:nvSpPr>
        <p:spPr>
          <a:xfrm>
            <a:off x="251520" y="1267013"/>
            <a:ext cx="8460940" cy="3193182"/>
          </a:xfrm>
          <a:prstGeom prst="rect">
            <a:avLst/>
          </a:prstGeom>
          <a:noFill/>
        </p:spPr>
        <p:txBody>
          <a:bodyPr wrap="square" rtlCol="0">
            <a:spAutoFit/>
          </a:bodyPr>
          <a:lstStyle/>
          <a:p>
            <a:pPr marL="285750" indent="-285750">
              <a:buFont typeface="Wingdings" panose="05000000000000000000" pitchFamily="2" charset="2"/>
              <a:buChar char="§"/>
            </a:pPr>
            <a:r>
              <a:rPr lang="en-US" altLang="zh-CN" sz="2800" dirty="0" smtClean="0"/>
              <a:t>whether </a:t>
            </a:r>
            <a:r>
              <a:rPr lang="en-US" altLang="zh-CN" sz="2800" dirty="0"/>
              <a:t>need to capture the applicability for DL interruption requirements in 38.133/36.133.</a:t>
            </a:r>
          </a:p>
          <a:p>
            <a:pPr marL="180340" hangingPunct="0">
              <a:spcAft>
                <a:spcPts val="900"/>
              </a:spcAft>
            </a:pPr>
            <a:r>
              <a:rPr lang="en-GB" altLang="zh-CN" dirty="0" smtClean="0">
                <a:highlight>
                  <a:srgbClr val="00FF00"/>
                </a:highlight>
                <a:latin typeface="Times New Roman" panose="02020603050405020304" pitchFamily="18" charset="0"/>
              </a:rPr>
              <a:t>Agreement</a:t>
            </a:r>
            <a:r>
              <a:rPr lang="en-GB" altLang="zh-CN" dirty="0">
                <a:highlight>
                  <a:srgbClr val="00FF00"/>
                </a:highlight>
                <a:latin typeface="Times New Roman" panose="02020603050405020304" pitchFamily="18" charset="0"/>
              </a:rPr>
              <a:t>: </a:t>
            </a:r>
            <a:r>
              <a:rPr lang="en-US" altLang="zh-CN" dirty="0">
                <a:highlight>
                  <a:srgbClr val="00FF00"/>
                </a:highlight>
                <a:latin typeface="Times New Roman" panose="02020603050405020304" pitchFamily="18" charset="0"/>
                <a:ea typeface="Malgun Gothic" panose="020B0503020000020004" pitchFamily="34" charset="-127"/>
              </a:rPr>
              <a:t>If </a:t>
            </a:r>
            <a:r>
              <a:rPr lang="en-GB" altLang="zh-CN" dirty="0">
                <a:highlight>
                  <a:srgbClr val="00FF00"/>
                </a:highlight>
                <a:latin typeface="Times New Roman" panose="02020603050405020304" pitchFamily="18" charset="0"/>
                <a:ea typeface="Malgun Gothic" panose="020B0503020000020004" pitchFamily="34" charset="-127"/>
              </a:rPr>
              <a:t>the DL interruptions are allowed and </a:t>
            </a:r>
            <a:r>
              <a:rPr lang="en-US" altLang="zh-CN" dirty="0">
                <a:highlight>
                  <a:srgbClr val="00FF00"/>
                </a:highlight>
                <a:latin typeface="Times New Roman" panose="02020603050405020304" pitchFamily="18" charset="0"/>
                <a:ea typeface="Malgun Gothic" panose="020B0503020000020004" pitchFamily="34" charset="-127"/>
              </a:rPr>
              <a:t>the DL interruption applicability is agreed to be captured in RF specification, RRM can directly refer to RF spec. Otherwise, the DL interruption applicability is captured in RRM spec</a:t>
            </a:r>
            <a:r>
              <a:rPr lang="en-US" altLang="zh-CN" dirty="0" smtClean="0">
                <a:highlight>
                  <a:srgbClr val="00FF00"/>
                </a:highlight>
                <a:latin typeface="Times New Roman" panose="02020603050405020304" pitchFamily="18" charset="0"/>
                <a:ea typeface="Malgun Gothic" panose="020B0503020000020004" pitchFamily="34" charset="-127"/>
              </a:rPr>
              <a:t>.</a:t>
            </a:r>
            <a:endParaRPr lang="en-US" altLang="zh-CN" sz="2800" dirty="0" smtClean="0"/>
          </a:p>
          <a:p>
            <a:pPr marL="285750" indent="-285750">
              <a:buFont typeface="Wingdings" panose="05000000000000000000" pitchFamily="2" charset="2"/>
              <a:buChar char="§"/>
            </a:pPr>
            <a:r>
              <a:rPr lang="en-US" sz="2800" dirty="0" smtClean="0"/>
              <a:t>The </a:t>
            </a:r>
            <a:r>
              <a:rPr lang="en-US" sz="2800" dirty="0"/>
              <a:t>DL interruption </a:t>
            </a:r>
            <a:r>
              <a:rPr lang="en-GB" altLang="zh-CN" sz="2800" dirty="0"/>
              <a:t>granularity </a:t>
            </a:r>
            <a:r>
              <a:rPr lang="en-GB" altLang="zh-CN" sz="2800" dirty="0" smtClean="0"/>
              <a:t>is </a:t>
            </a:r>
            <a:r>
              <a:rPr lang="en-US" altLang="zh-CN" sz="2800" dirty="0" smtClean="0"/>
              <a:t>in the unit of OFDM symbols.</a:t>
            </a:r>
          </a:p>
          <a:p>
            <a:pPr marL="285750" indent="-285750">
              <a:buFont typeface="Wingdings" panose="05000000000000000000" pitchFamily="2" charset="2"/>
              <a:buChar char="§"/>
            </a:pPr>
            <a:endParaRPr lang="en-GB" altLang="zh-CN" sz="2800" dirty="0"/>
          </a:p>
        </p:txBody>
      </p:sp>
    </p:spTree>
    <p:extLst>
      <p:ext uri="{BB962C8B-B14F-4D97-AF65-F5344CB8AC3E}">
        <p14:creationId xmlns:p14="http://schemas.microsoft.com/office/powerpoint/2010/main" val="1519933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9392"/>
            <a:ext cx="8568952" cy="1143000"/>
          </a:xfrm>
        </p:spPr>
        <p:txBody>
          <a:bodyPr>
            <a:noAutofit/>
          </a:bodyPr>
          <a:lstStyle/>
          <a:p>
            <a:r>
              <a:rPr lang="en-US" sz="3200" b="1" dirty="0" smtClean="0"/>
              <a:t>DL interruption length</a:t>
            </a:r>
            <a:endParaRPr lang="en-US" sz="3200" dirty="0"/>
          </a:p>
        </p:txBody>
      </p:sp>
      <p:sp>
        <p:nvSpPr>
          <p:cNvPr id="4" name="TextBox 3"/>
          <p:cNvSpPr txBox="1"/>
          <p:nvPr/>
        </p:nvSpPr>
        <p:spPr>
          <a:xfrm>
            <a:off x="251520" y="548680"/>
            <a:ext cx="8460940" cy="2277547"/>
          </a:xfrm>
          <a:prstGeom prst="rect">
            <a:avLst/>
          </a:prstGeom>
          <a:noFill/>
        </p:spPr>
        <p:txBody>
          <a:bodyPr wrap="square" rtlCol="0">
            <a:spAutoFit/>
          </a:bodyPr>
          <a:lstStyle/>
          <a:p>
            <a:pPr marL="285750" indent="-285750">
              <a:buFont typeface="Wingdings" panose="05000000000000000000" pitchFamily="2" charset="2"/>
              <a:buChar char="§"/>
            </a:pPr>
            <a:r>
              <a:rPr lang="en-US" sz="2800" dirty="0" smtClean="0"/>
              <a:t>DL </a:t>
            </a:r>
            <a:r>
              <a:rPr lang="en-US" sz="2800" dirty="0"/>
              <a:t>interruption </a:t>
            </a:r>
            <a:r>
              <a:rPr lang="en-US" sz="2800" dirty="0" smtClean="0"/>
              <a:t>length</a:t>
            </a:r>
          </a:p>
          <a:p>
            <a:r>
              <a:rPr lang="en-US" sz="2800" dirty="0">
                <a:solidFill>
                  <a:srgbClr val="FF0000"/>
                </a:solidFill>
              </a:rPr>
              <a:t> </a:t>
            </a:r>
            <a:r>
              <a:rPr lang="en-US" sz="2800" dirty="0" smtClean="0">
                <a:solidFill>
                  <a:srgbClr val="FF0000"/>
                </a:solidFill>
              </a:rPr>
              <a:t> - Option 1</a:t>
            </a:r>
            <a:endParaRPr lang="en-US" sz="2800" dirty="0">
              <a:solidFill>
                <a:srgbClr val="FF0000"/>
              </a:solidFill>
            </a:endParaRPr>
          </a:p>
          <a:p>
            <a:pPr marL="742950" lvl="1" indent="-285750">
              <a:buFont typeface="Wingdings" panose="05000000000000000000" pitchFamily="2" charset="2"/>
              <a:buChar char="§"/>
            </a:pPr>
            <a:r>
              <a:rPr lang="en-US" altLang="zh-CN" sz="2000" dirty="0"/>
              <a:t>For FDD-TDD uplink CA, UE is allowed to cause X OFDM symbols DL interruption on NR carrier(s), depending on UE capability </a:t>
            </a:r>
            <a:endParaRPr lang="zh-CN" altLang="zh-CN" sz="2000" dirty="0"/>
          </a:p>
          <a:p>
            <a:pPr marL="742950" lvl="1" indent="-285750">
              <a:buFont typeface="Wingdings" panose="05000000000000000000" pitchFamily="2" charset="2"/>
              <a:buChar char="§"/>
            </a:pPr>
            <a:endParaRPr lang="en-US" sz="2800" dirty="0"/>
          </a:p>
          <a:p>
            <a:pPr lvl="1"/>
            <a:endParaRPr lang="en-US" dirty="0"/>
          </a:p>
        </p:txBody>
      </p:sp>
      <p:graphicFrame>
        <p:nvGraphicFramePr>
          <p:cNvPr id="8" name="表格 7"/>
          <p:cNvGraphicFramePr>
            <a:graphicFrameLocks noGrp="1"/>
          </p:cNvGraphicFramePr>
          <p:nvPr>
            <p:extLst>
              <p:ext uri="{D42A27DB-BD31-4B8C-83A1-F6EECF244321}">
                <p14:modId xmlns:p14="http://schemas.microsoft.com/office/powerpoint/2010/main" val="3852512953"/>
              </p:ext>
            </p:extLst>
          </p:nvPr>
        </p:nvGraphicFramePr>
        <p:xfrm>
          <a:off x="2555776" y="2060847"/>
          <a:ext cx="3456384" cy="1368153"/>
        </p:xfrm>
        <a:graphic>
          <a:graphicData uri="http://schemas.openxmlformats.org/drawingml/2006/table">
            <a:tbl>
              <a:tblPr firstRow="1" firstCol="1" bandRow="1">
                <a:tableStyleId>{5C22544A-7EE6-4342-B048-85BDC9FD1C3A}</a:tableStyleId>
              </a:tblPr>
              <a:tblGrid>
                <a:gridCol w="607015"/>
                <a:gridCol w="824598"/>
                <a:gridCol w="728973"/>
                <a:gridCol w="728973"/>
                <a:gridCol w="566825"/>
              </a:tblGrid>
              <a:tr h="176536">
                <a:tc rowSpan="2">
                  <a:txBody>
                    <a:bodyPr/>
                    <a:lstStyle/>
                    <a:p>
                      <a:pPr>
                        <a:spcAft>
                          <a:spcPts val="900"/>
                        </a:spcAft>
                      </a:pPr>
                      <a:r>
                        <a:rPr lang="en-US" sz="1000" dirty="0">
                          <a:effectLst/>
                        </a:rPr>
                        <a:t> </a:t>
                      </a:r>
                      <a:endParaRPr lang="zh-CN" sz="1000" dirty="0">
                        <a:effectLst/>
                      </a:endParaRPr>
                    </a:p>
                    <a:p>
                      <a:pPr>
                        <a:spcAft>
                          <a:spcPts val="900"/>
                        </a:spcAft>
                      </a:pPr>
                      <a:r>
                        <a:rPr lang="en-US" sz="1000" dirty="0">
                          <a:effectLst/>
                        </a:rPr>
                        <a:t>u</a:t>
                      </a:r>
                      <a:endParaRPr lang="zh-CN" sz="1000" dirty="0">
                        <a:effectLst/>
                        <a:latin typeface="Times New Roman" panose="02020603050405020304" pitchFamily="18" charset="0"/>
                        <a:ea typeface="宋体" panose="02010600030101010101" pitchFamily="2" charset="-122"/>
                      </a:endParaRPr>
                    </a:p>
                  </a:txBody>
                  <a:tcPr marL="68580" marR="68580" marT="0" marB="0"/>
                </a:tc>
                <a:tc rowSpan="2">
                  <a:txBody>
                    <a:bodyPr/>
                    <a:lstStyle/>
                    <a:p>
                      <a:pPr algn="ctr">
                        <a:spcAft>
                          <a:spcPts val="900"/>
                        </a:spcAft>
                      </a:pPr>
                      <a:r>
                        <a:rPr lang="en-GB" sz="1000" dirty="0">
                          <a:effectLst/>
                        </a:rPr>
                        <a:t>NR slot length (</a:t>
                      </a:r>
                      <a:r>
                        <a:rPr lang="en-GB" sz="1000" dirty="0" err="1">
                          <a:effectLst/>
                        </a:rPr>
                        <a:t>ms</a:t>
                      </a:r>
                      <a:r>
                        <a:rPr lang="en-GB" sz="1000" dirty="0">
                          <a:effectLst/>
                        </a:rPr>
                        <a:t>)</a:t>
                      </a:r>
                      <a:endParaRPr lang="zh-CN" sz="1000" dirty="0">
                        <a:effectLst/>
                      </a:endParaRPr>
                    </a:p>
                    <a:p>
                      <a:pPr algn="ctr">
                        <a:spcAft>
                          <a:spcPts val="900"/>
                        </a:spcAft>
                      </a:pPr>
                      <a:r>
                        <a:rPr lang="en-GB" sz="1000" dirty="0">
                          <a:effectLst/>
                        </a:rPr>
                        <a:t>of victim cell</a:t>
                      </a:r>
                      <a:endParaRPr lang="zh-CN" sz="1000" dirty="0">
                        <a:effectLst/>
                        <a:latin typeface="Times New Roman" panose="02020603050405020304" pitchFamily="18" charset="0"/>
                        <a:ea typeface="宋体" panose="02010600030101010101" pitchFamily="2" charset="-122"/>
                      </a:endParaRPr>
                    </a:p>
                  </a:txBody>
                  <a:tcPr marL="68580" marR="68580" marT="0" marB="0"/>
                </a:tc>
                <a:tc gridSpan="3">
                  <a:txBody>
                    <a:bodyPr/>
                    <a:lstStyle/>
                    <a:p>
                      <a:pPr algn="ctr">
                        <a:spcAft>
                          <a:spcPts val="900"/>
                        </a:spcAft>
                      </a:pPr>
                      <a:r>
                        <a:rPr lang="en-GB" sz="1000">
                          <a:effectLst/>
                        </a:rPr>
                        <a:t>UL switching period</a:t>
                      </a:r>
                      <a:endParaRPr lang="zh-CN" sz="1000">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r>
              <a:tr h="662009">
                <a:tc vMerge="1">
                  <a:txBody>
                    <a:bodyPr/>
                    <a:lstStyle/>
                    <a:p>
                      <a:endParaRPr lang="zh-CN" altLang="en-US"/>
                    </a:p>
                  </a:txBody>
                  <a:tcPr/>
                </a:tc>
                <a:tc vMerge="1">
                  <a:txBody>
                    <a:bodyPr/>
                    <a:lstStyle/>
                    <a:p>
                      <a:endParaRPr lang="zh-CN" altLang="en-US"/>
                    </a:p>
                  </a:txBody>
                  <a:tcPr/>
                </a:tc>
                <a:tc>
                  <a:txBody>
                    <a:bodyPr/>
                    <a:lstStyle/>
                    <a:p>
                      <a:pPr>
                        <a:spcAft>
                          <a:spcPts val="900"/>
                        </a:spcAft>
                      </a:pPr>
                      <a:r>
                        <a:rPr lang="en-US" sz="1000">
                          <a:effectLst/>
                        </a:rPr>
                        <a:t>35us</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140us</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210us</a:t>
                      </a:r>
                      <a:endParaRPr lang="zh-CN" sz="1000">
                        <a:effectLst/>
                        <a:latin typeface="Times New Roman" panose="02020603050405020304" pitchFamily="18" charset="0"/>
                        <a:ea typeface="宋体" panose="02010600030101010101" pitchFamily="2" charset="-122"/>
                      </a:endParaRPr>
                    </a:p>
                  </a:txBody>
                  <a:tcPr marL="68580" marR="68580" marT="0" marB="0"/>
                </a:tc>
              </a:tr>
              <a:tr h="176536">
                <a:tc>
                  <a:txBody>
                    <a:bodyPr/>
                    <a:lstStyle/>
                    <a:p>
                      <a:pPr>
                        <a:spcAft>
                          <a:spcPts val="900"/>
                        </a:spcAft>
                      </a:pPr>
                      <a:r>
                        <a:rPr lang="en-US" sz="1000" dirty="0">
                          <a:effectLst/>
                        </a:rPr>
                        <a:t>0</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1</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2</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3</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4</a:t>
                      </a:r>
                      <a:endParaRPr lang="zh-CN" sz="1000">
                        <a:effectLst/>
                        <a:latin typeface="Times New Roman" panose="02020603050405020304" pitchFamily="18" charset="0"/>
                        <a:ea typeface="宋体" panose="02010600030101010101" pitchFamily="2" charset="-122"/>
                      </a:endParaRPr>
                    </a:p>
                  </a:txBody>
                  <a:tcPr marL="68580" marR="68580" marT="0" marB="0"/>
                </a:tc>
              </a:tr>
              <a:tr h="176536">
                <a:tc>
                  <a:txBody>
                    <a:bodyPr/>
                    <a:lstStyle/>
                    <a:p>
                      <a:pPr>
                        <a:spcAft>
                          <a:spcPts val="900"/>
                        </a:spcAft>
                      </a:pPr>
                      <a:r>
                        <a:rPr lang="en-US" sz="1000" dirty="0">
                          <a:effectLst/>
                        </a:rPr>
                        <a:t>1</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0.5</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2</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5</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7</a:t>
                      </a:r>
                      <a:endParaRPr lang="zh-CN" sz="1000">
                        <a:effectLst/>
                        <a:latin typeface="Times New Roman" panose="02020603050405020304" pitchFamily="18" charset="0"/>
                        <a:ea typeface="宋体" panose="02010600030101010101" pitchFamily="2" charset="-122"/>
                      </a:endParaRPr>
                    </a:p>
                  </a:txBody>
                  <a:tcPr marL="68580" marR="68580" marT="0" marB="0"/>
                </a:tc>
              </a:tr>
              <a:tr h="176536">
                <a:tc>
                  <a:txBody>
                    <a:bodyPr/>
                    <a:lstStyle/>
                    <a:p>
                      <a:pPr>
                        <a:spcAft>
                          <a:spcPts val="900"/>
                        </a:spcAft>
                      </a:pPr>
                      <a:r>
                        <a:rPr lang="en-US" sz="1000" dirty="0">
                          <a:effectLst/>
                        </a:rPr>
                        <a:t>2</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dirty="0">
                          <a:effectLst/>
                        </a:rPr>
                        <a:t>0.25</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3</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9</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dirty="0">
                          <a:effectLst/>
                        </a:rPr>
                        <a:t>13</a:t>
                      </a:r>
                      <a:endParaRPr lang="zh-CN" sz="10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3" name="矩形 2"/>
          <p:cNvSpPr/>
          <p:nvPr/>
        </p:nvSpPr>
        <p:spPr>
          <a:xfrm>
            <a:off x="323528" y="3369186"/>
            <a:ext cx="7776864" cy="707886"/>
          </a:xfrm>
          <a:prstGeom prst="rect">
            <a:avLst/>
          </a:prstGeom>
        </p:spPr>
        <p:txBody>
          <a:bodyPr wrap="square">
            <a:spAutoFit/>
          </a:bodyPr>
          <a:lstStyle/>
          <a:p>
            <a:pPr marL="742950" lvl="1" indent="-285750">
              <a:buFont typeface="Wingdings" panose="05000000000000000000" pitchFamily="2" charset="2"/>
              <a:buChar char="§"/>
            </a:pPr>
            <a:r>
              <a:rPr lang="en-US" altLang="zh-CN" sz="2000" dirty="0" smtClean="0"/>
              <a:t>For </a:t>
            </a:r>
            <a:r>
              <a:rPr lang="en-US" altLang="zh-CN" sz="2000" dirty="0"/>
              <a:t>inter-band EN-DC, </a:t>
            </a:r>
            <a:r>
              <a:rPr lang="en-US" altLang="zh-CN" sz="2000" dirty="0" smtClean="0"/>
              <a:t>UE </a:t>
            </a:r>
            <a:r>
              <a:rPr lang="en-US" altLang="zh-CN" sz="2000" dirty="0"/>
              <a:t>is allowed to cause DL interruption of Y OFDM symbols on LTE carriers, depending on UE capability </a:t>
            </a:r>
          </a:p>
        </p:txBody>
      </p:sp>
      <p:graphicFrame>
        <p:nvGraphicFramePr>
          <p:cNvPr id="5" name="表格 4"/>
          <p:cNvGraphicFramePr>
            <a:graphicFrameLocks noGrp="1"/>
          </p:cNvGraphicFramePr>
          <p:nvPr>
            <p:extLst>
              <p:ext uri="{D42A27DB-BD31-4B8C-83A1-F6EECF244321}">
                <p14:modId xmlns:p14="http://schemas.microsoft.com/office/powerpoint/2010/main" val="3839732892"/>
              </p:ext>
            </p:extLst>
          </p:nvPr>
        </p:nvGraphicFramePr>
        <p:xfrm>
          <a:off x="2541462" y="4005064"/>
          <a:ext cx="3470698" cy="864096"/>
        </p:xfrm>
        <a:graphic>
          <a:graphicData uri="http://schemas.openxmlformats.org/drawingml/2006/table">
            <a:tbl>
              <a:tblPr firstRow="1" firstCol="1" bandRow="1">
                <a:tableStyleId>{5C22544A-7EE6-4342-B048-85BDC9FD1C3A}</a:tableStyleId>
              </a:tblPr>
              <a:tblGrid>
                <a:gridCol w="1798345"/>
                <a:gridCol w="1672353"/>
              </a:tblGrid>
              <a:tr h="288032">
                <a:tc gridSpan="2">
                  <a:txBody>
                    <a:bodyPr/>
                    <a:lstStyle/>
                    <a:p>
                      <a:pPr algn="ctr">
                        <a:spcAft>
                          <a:spcPts val="900"/>
                        </a:spcAft>
                      </a:pPr>
                      <a:r>
                        <a:rPr lang="en-GB" sz="1000" dirty="0">
                          <a:effectLst/>
                        </a:rPr>
                        <a:t>UL switching period</a:t>
                      </a:r>
                      <a:endParaRPr lang="zh-CN" sz="1000" dirty="0">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r>
              <a:tr h="288032">
                <a:tc>
                  <a:txBody>
                    <a:bodyPr/>
                    <a:lstStyle/>
                    <a:p>
                      <a:pPr>
                        <a:spcAft>
                          <a:spcPts val="900"/>
                        </a:spcAft>
                      </a:pPr>
                      <a:r>
                        <a:rPr lang="en-US" sz="1000" dirty="0">
                          <a:effectLst/>
                        </a:rPr>
                        <a:t>35us</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140us</a:t>
                      </a:r>
                      <a:endParaRPr lang="zh-CN" sz="1000">
                        <a:effectLst/>
                        <a:latin typeface="Times New Roman" panose="02020603050405020304" pitchFamily="18" charset="0"/>
                        <a:ea typeface="宋体" panose="02010600030101010101" pitchFamily="2" charset="-122"/>
                      </a:endParaRPr>
                    </a:p>
                  </a:txBody>
                  <a:tcPr marL="68580" marR="68580" marT="0" marB="0"/>
                </a:tc>
              </a:tr>
              <a:tr h="288032">
                <a:tc>
                  <a:txBody>
                    <a:bodyPr/>
                    <a:lstStyle/>
                    <a:p>
                      <a:pPr>
                        <a:spcAft>
                          <a:spcPts val="900"/>
                        </a:spcAft>
                      </a:pPr>
                      <a:r>
                        <a:rPr lang="en-US" sz="1000">
                          <a:effectLst/>
                        </a:rPr>
                        <a:t>2</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dirty="0">
                          <a:effectLst/>
                        </a:rPr>
                        <a:t>3</a:t>
                      </a:r>
                      <a:endParaRPr lang="zh-CN" sz="10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6" name="矩形 5"/>
          <p:cNvSpPr/>
          <p:nvPr/>
        </p:nvSpPr>
        <p:spPr>
          <a:xfrm>
            <a:off x="241822" y="4809346"/>
            <a:ext cx="8074594" cy="707886"/>
          </a:xfrm>
          <a:prstGeom prst="rect">
            <a:avLst/>
          </a:prstGeom>
        </p:spPr>
        <p:txBody>
          <a:bodyPr wrap="square">
            <a:spAutoFit/>
          </a:bodyPr>
          <a:lstStyle/>
          <a:p>
            <a:pPr marL="742950" lvl="1" indent="-285750">
              <a:buFont typeface="Wingdings" panose="05000000000000000000" pitchFamily="2" charset="2"/>
              <a:buChar char="§"/>
            </a:pPr>
            <a:r>
              <a:rPr lang="en-US" altLang="zh-CN" sz="2000" dirty="0"/>
              <a:t>For inter-band EN-DC, </a:t>
            </a:r>
            <a:r>
              <a:rPr lang="en-US" altLang="zh-CN" sz="2000" dirty="0" smtClean="0"/>
              <a:t>UE </a:t>
            </a:r>
            <a:r>
              <a:rPr lang="en-US" altLang="zh-CN" sz="2000" dirty="0"/>
              <a:t>is allowed to cause DL interruption of Z OFDM symbols on </a:t>
            </a:r>
            <a:r>
              <a:rPr lang="en-GB" altLang="zh-CN" sz="2000" dirty="0"/>
              <a:t>NR </a:t>
            </a:r>
            <a:r>
              <a:rPr lang="en-US" altLang="zh-CN" sz="2000" dirty="0"/>
              <a:t>carriers, depending on UE capability</a:t>
            </a:r>
          </a:p>
        </p:txBody>
      </p:sp>
      <p:graphicFrame>
        <p:nvGraphicFramePr>
          <p:cNvPr id="7" name="表格 6"/>
          <p:cNvGraphicFramePr>
            <a:graphicFrameLocks noGrp="1"/>
          </p:cNvGraphicFramePr>
          <p:nvPr>
            <p:extLst>
              <p:ext uri="{D42A27DB-BD31-4B8C-83A1-F6EECF244321}">
                <p14:modId xmlns:p14="http://schemas.microsoft.com/office/powerpoint/2010/main" val="1539610313"/>
              </p:ext>
            </p:extLst>
          </p:nvPr>
        </p:nvGraphicFramePr>
        <p:xfrm>
          <a:off x="2195736" y="5433018"/>
          <a:ext cx="4141123" cy="1164334"/>
        </p:xfrm>
        <a:graphic>
          <a:graphicData uri="http://schemas.openxmlformats.org/drawingml/2006/table">
            <a:tbl>
              <a:tblPr firstRow="1" firstCol="1" bandRow="1">
                <a:tableStyleId>{5C22544A-7EE6-4342-B048-85BDC9FD1C3A}</a:tableStyleId>
              </a:tblPr>
              <a:tblGrid>
                <a:gridCol w="939203"/>
                <a:gridCol w="1278378"/>
                <a:gridCol w="961771"/>
                <a:gridCol w="961771"/>
              </a:tblGrid>
              <a:tr h="202493">
                <a:tc rowSpan="2">
                  <a:txBody>
                    <a:bodyPr/>
                    <a:lstStyle/>
                    <a:p>
                      <a:pPr>
                        <a:spcAft>
                          <a:spcPts val="900"/>
                        </a:spcAft>
                      </a:pPr>
                      <a:r>
                        <a:rPr lang="en-US" sz="1000" dirty="0">
                          <a:effectLst/>
                        </a:rPr>
                        <a:t> </a:t>
                      </a:r>
                      <a:endParaRPr lang="zh-CN" sz="1000" dirty="0">
                        <a:effectLst/>
                      </a:endParaRPr>
                    </a:p>
                    <a:p>
                      <a:pPr>
                        <a:spcAft>
                          <a:spcPts val="900"/>
                        </a:spcAft>
                      </a:pPr>
                      <a:r>
                        <a:rPr lang="en-US" sz="1000" dirty="0" smtClean="0">
                          <a:effectLst/>
                        </a:rPr>
                        <a:t>u</a:t>
                      </a:r>
                      <a:endParaRPr lang="zh-CN" sz="1000" dirty="0">
                        <a:effectLst/>
                        <a:latin typeface="Times New Roman" panose="02020603050405020304" pitchFamily="18" charset="0"/>
                        <a:ea typeface="宋体" panose="02010600030101010101" pitchFamily="2" charset="-122"/>
                      </a:endParaRPr>
                    </a:p>
                  </a:txBody>
                  <a:tcPr marL="68580" marR="68580" marT="0" marB="0"/>
                </a:tc>
                <a:tc rowSpan="2">
                  <a:txBody>
                    <a:bodyPr/>
                    <a:lstStyle/>
                    <a:p>
                      <a:pPr algn="ctr">
                        <a:spcAft>
                          <a:spcPts val="900"/>
                        </a:spcAft>
                      </a:pPr>
                      <a:r>
                        <a:rPr lang="en-GB" sz="1000" dirty="0">
                          <a:effectLst/>
                        </a:rPr>
                        <a:t>NR slot length (</a:t>
                      </a:r>
                      <a:r>
                        <a:rPr lang="en-GB" sz="1000" dirty="0" err="1">
                          <a:effectLst/>
                        </a:rPr>
                        <a:t>ms</a:t>
                      </a:r>
                      <a:r>
                        <a:rPr lang="en-GB" sz="1000" dirty="0">
                          <a:effectLst/>
                        </a:rPr>
                        <a:t>)</a:t>
                      </a:r>
                      <a:endParaRPr lang="zh-CN" sz="1000" dirty="0">
                        <a:effectLst/>
                      </a:endParaRPr>
                    </a:p>
                    <a:p>
                      <a:pPr algn="ctr">
                        <a:spcAft>
                          <a:spcPts val="900"/>
                        </a:spcAft>
                      </a:pPr>
                      <a:r>
                        <a:rPr lang="en-GB" sz="1000" dirty="0">
                          <a:effectLst/>
                        </a:rPr>
                        <a:t>of victim cell</a:t>
                      </a:r>
                      <a:endParaRPr lang="zh-CN" sz="1000" dirty="0">
                        <a:effectLst/>
                        <a:latin typeface="Times New Roman" panose="02020603050405020304" pitchFamily="18" charset="0"/>
                        <a:ea typeface="宋体" panose="02010600030101010101" pitchFamily="2" charset="-122"/>
                      </a:endParaRPr>
                    </a:p>
                  </a:txBody>
                  <a:tcPr marL="68580" marR="68580" marT="0" marB="0"/>
                </a:tc>
                <a:tc gridSpan="2">
                  <a:txBody>
                    <a:bodyPr/>
                    <a:lstStyle/>
                    <a:p>
                      <a:pPr algn="ctr">
                        <a:spcAft>
                          <a:spcPts val="900"/>
                        </a:spcAft>
                      </a:pPr>
                      <a:r>
                        <a:rPr lang="en-GB" sz="1000">
                          <a:effectLst/>
                        </a:rPr>
                        <a:t>UL switching period</a:t>
                      </a:r>
                      <a:endParaRPr lang="zh-CN" sz="1000">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r>
              <a:tr h="354362">
                <a:tc vMerge="1">
                  <a:txBody>
                    <a:bodyPr/>
                    <a:lstStyle/>
                    <a:p>
                      <a:endParaRPr lang="zh-CN" altLang="en-US"/>
                    </a:p>
                  </a:txBody>
                  <a:tcPr/>
                </a:tc>
                <a:tc vMerge="1">
                  <a:txBody>
                    <a:bodyPr/>
                    <a:lstStyle/>
                    <a:p>
                      <a:endParaRPr lang="zh-CN" altLang="en-US"/>
                    </a:p>
                  </a:txBody>
                  <a:tcPr/>
                </a:tc>
                <a:tc>
                  <a:txBody>
                    <a:bodyPr/>
                    <a:lstStyle/>
                    <a:p>
                      <a:pPr>
                        <a:spcAft>
                          <a:spcPts val="900"/>
                        </a:spcAft>
                      </a:pPr>
                      <a:r>
                        <a:rPr lang="en-US" sz="1000">
                          <a:effectLst/>
                        </a:rPr>
                        <a:t>35us</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140us</a:t>
                      </a:r>
                      <a:endParaRPr lang="zh-CN" sz="1000">
                        <a:effectLst/>
                        <a:latin typeface="Times New Roman" panose="02020603050405020304" pitchFamily="18" charset="0"/>
                        <a:ea typeface="宋体" panose="02010600030101010101" pitchFamily="2" charset="-122"/>
                      </a:endParaRPr>
                    </a:p>
                  </a:txBody>
                  <a:tcPr marL="68580" marR="68580" marT="0" marB="0"/>
                </a:tc>
              </a:tr>
              <a:tr h="202493">
                <a:tc>
                  <a:txBody>
                    <a:bodyPr/>
                    <a:lstStyle/>
                    <a:p>
                      <a:pPr>
                        <a:spcAft>
                          <a:spcPts val="900"/>
                        </a:spcAft>
                      </a:pPr>
                      <a:r>
                        <a:rPr lang="en-US" sz="1000">
                          <a:effectLst/>
                        </a:rPr>
                        <a:t>0</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1</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2</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3</a:t>
                      </a:r>
                      <a:endParaRPr lang="zh-CN" sz="1000">
                        <a:effectLst/>
                        <a:latin typeface="Times New Roman" panose="02020603050405020304" pitchFamily="18" charset="0"/>
                        <a:ea typeface="宋体" panose="02010600030101010101" pitchFamily="2" charset="-122"/>
                      </a:endParaRPr>
                    </a:p>
                  </a:txBody>
                  <a:tcPr marL="68580" marR="68580" marT="0" marB="0"/>
                </a:tc>
              </a:tr>
              <a:tr h="202493">
                <a:tc>
                  <a:txBody>
                    <a:bodyPr/>
                    <a:lstStyle/>
                    <a:p>
                      <a:pPr>
                        <a:spcAft>
                          <a:spcPts val="900"/>
                        </a:spcAft>
                      </a:pPr>
                      <a:r>
                        <a:rPr lang="en-US" sz="1000">
                          <a:effectLst/>
                        </a:rPr>
                        <a:t>1</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0.5</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2</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5</a:t>
                      </a:r>
                      <a:endParaRPr lang="zh-CN" sz="1000">
                        <a:effectLst/>
                        <a:latin typeface="Times New Roman" panose="02020603050405020304" pitchFamily="18" charset="0"/>
                        <a:ea typeface="宋体" panose="02010600030101010101" pitchFamily="2" charset="-122"/>
                      </a:endParaRPr>
                    </a:p>
                  </a:txBody>
                  <a:tcPr marL="68580" marR="68580" marT="0" marB="0"/>
                </a:tc>
              </a:tr>
              <a:tr h="202493">
                <a:tc>
                  <a:txBody>
                    <a:bodyPr/>
                    <a:lstStyle/>
                    <a:p>
                      <a:pPr>
                        <a:spcAft>
                          <a:spcPts val="900"/>
                        </a:spcAft>
                      </a:pPr>
                      <a:r>
                        <a:rPr lang="en-US" sz="1000" dirty="0">
                          <a:effectLst/>
                        </a:rPr>
                        <a:t>2</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0.25</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a:effectLst/>
                        </a:rPr>
                        <a:t>3</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900"/>
                        </a:spcAft>
                      </a:pPr>
                      <a:r>
                        <a:rPr lang="en-US" sz="1000" dirty="0">
                          <a:effectLst/>
                        </a:rPr>
                        <a:t>9</a:t>
                      </a:r>
                      <a:endParaRPr lang="zh-CN" sz="10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9" name="矩形 8"/>
          <p:cNvSpPr/>
          <p:nvPr/>
        </p:nvSpPr>
        <p:spPr>
          <a:xfrm>
            <a:off x="179512" y="6505599"/>
            <a:ext cx="8316924" cy="307777"/>
          </a:xfrm>
          <a:prstGeom prst="rect">
            <a:avLst/>
          </a:prstGeom>
        </p:spPr>
        <p:txBody>
          <a:bodyPr wrap="square">
            <a:spAutoFit/>
          </a:bodyPr>
          <a:lstStyle/>
          <a:p>
            <a:pPr marL="742950" lvl="1" indent="-285750">
              <a:buFont typeface="Wingdings" panose="05000000000000000000" pitchFamily="2" charset="2"/>
              <a:buChar char="§"/>
            </a:pPr>
            <a:r>
              <a:rPr lang="en-US" altLang="zh-CN" sz="1400" dirty="0"/>
              <a:t>Note</a:t>
            </a:r>
            <a:r>
              <a:rPr lang="en-US" altLang="zh-CN" sz="1400" dirty="0" smtClean="0"/>
              <a:t>: DL </a:t>
            </a:r>
            <a:r>
              <a:rPr lang="en-US" altLang="zh-CN" sz="1400" dirty="0"/>
              <a:t>interruption time in the unit of us is not larger than UL switching time agreed in RF session.</a:t>
            </a:r>
          </a:p>
        </p:txBody>
      </p:sp>
    </p:spTree>
    <p:extLst>
      <p:ext uri="{BB962C8B-B14F-4D97-AF65-F5344CB8AC3E}">
        <p14:creationId xmlns:p14="http://schemas.microsoft.com/office/powerpoint/2010/main" val="284785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9392"/>
            <a:ext cx="8568952" cy="1143000"/>
          </a:xfrm>
        </p:spPr>
        <p:txBody>
          <a:bodyPr>
            <a:noAutofit/>
          </a:bodyPr>
          <a:lstStyle/>
          <a:p>
            <a:r>
              <a:rPr lang="en-US" sz="3200" b="1" dirty="0" smtClean="0"/>
              <a:t>DL interruption length</a:t>
            </a:r>
            <a:endParaRPr lang="en-US" sz="3200" dirty="0"/>
          </a:p>
        </p:txBody>
      </p:sp>
      <p:sp>
        <p:nvSpPr>
          <p:cNvPr id="4" name="TextBox 3"/>
          <p:cNvSpPr txBox="1"/>
          <p:nvPr/>
        </p:nvSpPr>
        <p:spPr>
          <a:xfrm>
            <a:off x="251520" y="692696"/>
            <a:ext cx="8460940" cy="1538883"/>
          </a:xfrm>
          <a:prstGeom prst="rect">
            <a:avLst/>
          </a:prstGeom>
          <a:noFill/>
        </p:spPr>
        <p:txBody>
          <a:bodyPr wrap="square" rtlCol="0">
            <a:spAutoFit/>
          </a:bodyPr>
          <a:lstStyle/>
          <a:p>
            <a:r>
              <a:rPr lang="en-US" sz="2800" dirty="0" smtClean="0">
                <a:solidFill>
                  <a:srgbClr val="FF0000"/>
                </a:solidFill>
              </a:rPr>
              <a:t>- Option 2</a:t>
            </a:r>
            <a:endParaRPr lang="en-US" sz="2800" dirty="0">
              <a:solidFill>
                <a:srgbClr val="FF0000"/>
              </a:solidFill>
            </a:endParaRPr>
          </a:p>
          <a:p>
            <a:pPr marL="742950" lvl="1" indent="-285750">
              <a:buFont typeface="Wingdings" panose="05000000000000000000" pitchFamily="2" charset="2"/>
              <a:buChar char="§"/>
            </a:pPr>
            <a:r>
              <a:rPr lang="en-US" altLang="zh-CN" sz="2000" dirty="0" smtClean="0"/>
              <a:t>DL Interruption length is</a:t>
            </a:r>
            <a:endParaRPr lang="zh-CN" altLang="zh-CN" sz="2000" dirty="0"/>
          </a:p>
          <a:p>
            <a:pPr marL="742950" lvl="1" indent="-285750">
              <a:buFont typeface="Wingdings" panose="05000000000000000000" pitchFamily="2" charset="2"/>
              <a:buChar char="§"/>
            </a:pPr>
            <a:endParaRPr lang="en-US" sz="2800" dirty="0"/>
          </a:p>
          <a:p>
            <a:pPr lvl="1"/>
            <a:endParaRPr lang="en-US" dirty="0"/>
          </a:p>
        </p:txBody>
      </p:sp>
      <p:graphicFrame>
        <p:nvGraphicFramePr>
          <p:cNvPr id="10" name="表格 9"/>
          <p:cNvGraphicFramePr>
            <a:graphicFrameLocks noGrp="1"/>
          </p:cNvGraphicFramePr>
          <p:nvPr>
            <p:extLst>
              <p:ext uri="{D42A27DB-BD31-4B8C-83A1-F6EECF244321}">
                <p14:modId xmlns:p14="http://schemas.microsoft.com/office/powerpoint/2010/main" val="2570439970"/>
              </p:ext>
            </p:extLst>
          </p:nvPr>
        </p:nvGraphicFramePr>
        <p:xfrm>
          <a:off x="2051719" y="1597196"/>
          <a:ext cx="4103971" cy="2335860"/>
        </p:xfrm>
        <a:graphic>
          <a:graphicData uri="http://schemas.openxmlformats.org/drawingml/2006/table">
            <a:tbl>
              <a:tblPr firstRow="1" firstCol="1" bandRow="1">
                <a:tableStyleId>{5C22544A-7EE6-4342-B048-85BDC9FD1C3A}</a:tableStyleId>
              </a:tblPr>
              <a:tblGrid>
                <a:gridCol w="720745"/>
                <a:gridCol w="979095"/>
                <a:gridCol w="865553"/>
                <a:gridCol w="865553"/>
                <a:gridCol w="673025"/>
              </a:tblGrid>
              <a:tr h="262702">
                <a:tc rowSpan="4">
                  <a:txBody>
                    <a:bodyPr/>
                    <a:lstStyle/>
                    <a:p>
                      <a:pPr>
                        <a:spcAft>
                          <a:spcPts val="900"/>
                        </a:spcAft>
                      </a:pPr>
                      <a:r>
                        <a:rPr lang="en-US" sz="1050">
                          <a:effectLst/>
                        </a:rPr>
                        <a:t> </a:t>
                      </a:r>
                      <a:endParaRPr lang="zh-CN" sz="1050">
                        <a:effectLst/>
                      </a:endParaRPr>
                    </a:p>
                    <a:p>
                      <a:pPr>
                        <a:spcAft>
                          <a:spcPts val="900"/>
                        </a:spcAft>
                      </a:pPr>
                      <a:r>
                        <a:rPr lang="en-US" sz="1050">
                          <a:effectLst/>
                        </a:rPr>
                        <a:t>u</a:t>
                      </a:r>
                      <a:endParaRPr lang="zh-CN" sz="1050">
                        <a:effectLst/>
                        <a:latin typeface="Times New Roman" panose="02020603050405020304" pitchFamily="18" charset="0"/>
                        <a:ea typeface="等线" panose="02010600030101010101" pitchFamily="2" charset="-122"/>
                      </a:endParaRPr>
                    </a:p>
                  </a:txBody>
                  <a:tcPr marL="68580" marR="68580" marT="0" marB="0"/>
                </a:tc>
                <a:tc rowSpan="4">
                  <a:txBody>
                    <a:bodyPr/>
                    <a:lstStyle/>
                    <a:p>
                      <a:pPr algn="ctr">
                        <a:spcAft>
                          <a:spcPts val="900"/>
                        </a:spcAft>
                      </a:pPr>
                      <a:r>
                        <a:rPr lang="en-GB" sz="1050">
                          <a:effectLst/>
                        </a:rPr>
                        <a:t>NR slot length (ms)</a:t>
                      </a:r>
                      <a:endParaRPr lang="zh-CN" sz="1050">
                        <a:effectLst/>
                      </a:endParaRPr>
                    </a:p>
                    <a:p>
                      <a:pPr algn="ctr">
                        <a:spcAft>
                          <a:spcPts val="900"/>
                        </a:spcAft>
                      </a:pPr>
                      <a:r>
                        <a:rPr lang="en-GB" sz="1050">
                          <a:effectLst/>
                        </a:rPr>
                        <a:t>of victim cell</a:t>
                      </a:r>
                      <a:endParaRPr lang="zh-CN" sz="1050">
                        <a:effectLst/>
                        <a:latin typeface="Times New Roman" panose="02020603050405020304" pitchFamily="18" charset="0"/>
                        <a:ea typeface="等线" panose="02010600030101010101" pitchFamily="2" charset="-122"/>
                      </a:endParaRPr>
                    </a:p>
                  </a:txBody>
                  <a:tcPr marL="68580" marR="68580" marT="0" marB="0"/>
                </a:tc>
                <a:tc gridSpan="3">
                  <a:txBody>
                    <a:bodyPr/>
                    <a:lstStyle/>
                    <a:p>
                      <a:pPr algn="ctr">
                        <a:spcAft>
                          <a:spcPts val="900"/>
                        </a:spcAft>
                      </a:pPr>
                      <a:r>
                        <a:rPr lang="en-GB" sz="1000">
                          <a:effectLst/>
                        </a:rPr>
                        <a:t>UL switching period</a:t>
                      </a:r>
                      <a:endParaRPr lang="zh-CN" sz="1000">
                        <a:effectLst/>
                        <a:latin typeface="Times New Roman" panose="02020603050405020304" pitchFamily="18" charset="0"/>
                        <a:ea typeface="等线"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r>
              <a:tr h="496945">
                <a:tc vMerge="1">
                  <a:txBody>
                    <a:bodyPr/>
                    <a:lstStyle/>
                    <a:p>
                      <a:endParaRPr lang="zh-CN" altLang="en-US"/>
                    </a:p>
                  </a:txBody>
                  <a:tcPr/>
                </a:tc>
                <a:tc vMerge="1">
                  <a:txBody>
                    <a:bodyPr/>
                    <a:lstStyle/>
                    <a:p>
                      <a:endParaRPr lang="zh-CN" altLang="en-US"/>
                    </a:p>
                  </a:txBody>
                  <a:tcPr/>
                </a:tc>
                <a:tc>
                  <a:txBody>
                    <a:bodyPr/>
                    <a:lstStyle/>
                    <a:p>
                      <a:pPr>
                        <a:spcAft>
                          <a:spcPts val="900"/>
                        </a:spcAft>
                      </a:pPr>
                      <a:r>
                        <a:rPr lang="en-US" sz="1050">
                          <a:effectLst/>
                        </a:rPr>
                        <a:t>35us</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140us</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210us</a:t>
                      </a:r>
                      <a:endParaRPr lang="zh-CN" sz="1050">
                        <a:effectLst/>
                        <a:latin typeface="Times New Roman" panose="02020603050405020304" pitchFamily="18" charset="0"/>
                        <a:ea typeface="等线" panose="02010600030101010101" pitchFamily="2" charset="-122"/>
                      </a:endParaRPr>
                    </a:p>
                  </a:txBody>
                  <a:tcPr marL="68580" marR="68580" marT="0" marB="0"/>
                </a:tc>
              </a:tr>
              <a:tr h="525405">
                <a:tc vMerge="1">
                  <a:txBody>
                    <a:bodyPr/>
                    <a:lstStyle/>
                    <a:p>
                      <a:endParaRPr lang="zh-CN" altLang="en-US"/>
                    </a:p>
                  </a:txBody>
                  <a:tcPr/>
                </a:tc>
                <a:tc vMerge="1">
                  <a:txBody>
                    <a:bodyPr/>
                    <a:lstStyle/>
                    <a:p>
                      <a:endParaRPr lang="zh-CN" altLang="en-US"/>
                    </a:p>
                  </a:txBody>
                  <a:tcPr/>
                </a:tc>
                <a:tc gridSpan="3">
                  <a:txBody>
                    <a:bodyPr/>
                    <a:lstStyle/>
                    <a:p>
                      <a:pPr>
                        <a:spcAft>
                          <a:spcPts val="900"/>
                        </a:spcAft>
                      </a:pPr>
                      <a:r>
                        <a:rPr lang="en-US" sz="1050">
                          <a:effectLst/>
                        </a:rPr>
                        <a:t>Uncertainty UL switching window</a:t>
                      </a:r>
                      <a:endParaRPr lang="zh-CN" sz="1050">
                        <a:effectLst/>
                        <a:latin typeface="Times New Roman" panose="02020603050405020304" pitchFamily="18" charset="0"/>
                        <a:ea typeface="等线"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r>
              <a:tr h="262702">
                <a:tc vMerge="1">
                  <a:txBody>
                    <a:bodyPr/>
                    <a:lstStyle/>
                    <a:p>
                      <a:endParaRPr lang="zh-CN" altLang="en-US"/>
                    </a:p>
                  </a:txBody>
                  <a:tcPr/>
                </a:tc>
                <a:tc vMerge="1">
                  <a:txBody>
                    <a:bodyPr/>
                    <a:lstStyle/>
                    <a:p>
                      <a:endParaRPr lang="zh-CN" altLang="en-US"/>
                    </a:p>
                  </a:txBody>
                  <a:tcPr/>
                </a:tc>
                <a:tc>
                  <a:txBody>
                    <a:bodyPr/>
                    <a:lstStyle/>
                    <a:p>
                      <a:pPr>
                        <a:spcAft>
                          <a:spcPts val="900"/>
                        </a:spcAft>
                      </a:pPr>
                      <a:r>
                        <a:rPr lang="en-US" sz="1050">
                          <a:effectLst/>
                        </a:rPr>
                        <a:t>101us</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206us</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276us</a:t>
                      </a:r>
                      <a:endParaRPr lang="zh-CN" sz="1050">
                        <a:effectLst/>
                        <a:latin typeface="Times New Roman" panose="02020603050405020304" pitchFamily="18" charset="0"/>
                        <a:ea typeface="等线" panose="02010600030101010101" pitchFamily="2" charset="-122"/>
                      </a:endParaRPr>
                    </a:p>
                  </a:txBody>
                  <a:tcPr marL="68580" marR="68580" marT="0" marB="0"/>
                </a:tc>
              </a:tr>
              <a:tr h="262702">
                <a:tc>
                  <a:txBody>
                    <a:bodyPr/>
                    <a:lstStyle/>
                    <a:p>
                      <a:pPr>
                        <a:spcAft>
                          <a:spcPts val="900"/>
                        </a:spcAft>
                      </a:pPr>
                      <a:r>
                        <a:rPr lang="en-US" sz="1050">
                          <a:effectLst/>
                        </a:rPr>
                        <a:t>0</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1</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3</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5</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5</a:t>
                      </a:r>
                      <a:endParaRPr lang="zh-CN" sz="1050">
                        <a:effectLst/>
                        <a:latin typeface="Times New Roman" panose="02020603050405020304" pitchFamily="18" charset="0"/>
                        <a:ea typeface="等线" panose="02010600030101010101" pitchFamily="2" charset="-122"/>
                      </a:endParaRPr>
                    </a:p>
                  </a:txBody>
                  <a:tcPr marL="68580" marR="68580" marT="0" marB="0"/>
                </a:tc>
              </a:tr>
              <a:tr h="262702">
                <a:tc>
                  <a:txBody>
                    <a:bodyPr/>
                    <a:lstStyle/>
                    <a:p>
                      <a:pPr>
                        <a:spcAft>
                          <a:spcPts val="900"/>
                        </a:spcAft>
                      </a:pPr>
                      <a:r>
                        <a:rPr lang="en-US" sz="1050">
                          <a:effectLst/>
                        </a:rPr>
                        <a:t>1</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0.5</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4</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7</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9</a:t>
                      </a:r>
                      <a:endParaRPr lang="zh-CN" sz="1050">
                        <a:effectLst/>
                        <a:latin typeface="Times New Roman" panose="02020603050405020304" pitchFamily="18" charset="0"/>
                        <a:ea typeface="等线" panose="02010600030101010101" pitchFamily="2" charset="-122"/>
                      </a:endParaRPr>
                    </a:p>
                  </a:txBody>
                  <a:tcPr marL="68580" marR="68580" marT="0" marB="0"/>
                </a:tc>
              </a:tr>
              <a:tr h="262702">
                <a:tc>
                  <a:txBody>
                    <a:bodyPr/>
                    <a:lstStyle/>
                    <a:p>
                      <a:pPr>
                        <a:spcAft>
                          <a:spcPts val="900"/>
                        </a:spcAft>
                      </a:pPr>
                      <a:r>
                        <a:rPr lang="en-US" sz="1050">
                          <a:effectLst/>
                        </a:rPr>
                        <a:t>2</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0.25</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7</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a:effectLst/>
                        </a:rPr>
                        <a:t>13</a:t>
                      </a:r>
                      <a:endParaRPr lang="zh-CN" sz="1050">
                        <a:effectLst/>
                        <a:latin typeface="Times New Roman" panose="02020603050405020304" pitchFamily="18" charset="0"/>
                        <a:ea typeface="等线" panose="02010600030101010101" pitchFamily="2" charset="-122"/>
                      </a:endParaRPr>
                    </a:p>
                  </a:txBody>
                  <a:tcPr marL="68580" marR="68580" marT="0" marB="0"/>
                </a:tc>
                <a:tc>
                  <a:txBody>
                    <a:bodyPr/>
                    <a:lstStyle/>
                    <a:p>
                      <a:pPr>
                        <a:spcAft>
                          <a:spcPts val="900"/>
                        </a:spcAft>
                      </a:pPr>
                      <a:r>
                        <a:rPr lang="en-US" sz="1050" dirty="0">
                          <a:effectLst/>
                        </a:rPr>
                        <a:t>17</a:t>
                      </a:r>
                      <a:endParaRPr lang="zh-CN" sz="1050" dirty="0">
                        <a:effectLst/>
                        <a:latin typeface="Times New Roman" panose="02020603050405020304" pitchFamily="18" charset="0"/>
                        <a:ea typeface="等线"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21441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9392"/>
            <a:ext cx="8568952" cy="1143000"/>
          </a:xfrm>
        </p:spPr>
        <p:txBody>
          <a:bodyPr>
            <a:noAutofit/>
          </a:bodyPr>
          <a:lstStyle/>
          <a:p>
            <a:r>
              <a:rPr lang="en-US" altLang="zh-CN" sz="3200" b="1" dirty="0"/>
              <a:t>WF on RRM requirements for </a:t>
            </a:r>
            <a:r>
              <a:rPr lang="en-US" altLang="zh-CN" sz="3200" b="1" dirty="0" err="1"/>
              <a:t>Tx</a:t>
            </a:r>
            <a:r>
              <a:rPr lang="en-US" altLang="zh-CN" sz="3200" b="1" dirty="0"/>
              <a:t> switching between two uplink carriers</a:t>
            </a:r>
            <a:endParaRPr lang="en-US" sz="3200" dirty="0"/>
          </a:p>
        </p:txBody>
      </p:sp>
      <p:sp>
        <p:nvSpPr>
          <p:cNvPr id="4" name="TextBox 3"/>
          <p:cNvSpPr txBox="1"/>
          <p:nvPr/>
        </p:nvSpPr>
        <p:spPr>
          <a:xfrm>
            <a:off x="251520" y="1267013"/>
            <a:ext cx="8460940" cy="3108543"/>
          </a:xfrm>
          <a:prstGeom prst="rect">
            <a:avLst/>
          </a:prstGeom>
          <a:noFill/>
        </p:spPr>
        <p:txBody>
          <a:bodyPr wrap="square" rtlCol="0">
            <a:spAutoFit/>
          </a:bodyPr>
          <a:lstStyle/>
          <a:p>
            <a:pPr marL="285750" indent="-285750">
              <a:buFont typeface="Wingdings" panose="05000000000000000000" pitchFamily="2" charset="2"/>
              <a:buChar char="§"/>
            </a:pPr>
            <a:r>
              <a:rPr lang="en-US" sz="2800" dirty="0" smtClean="0"/>
              <a:t>The </a:t>
            </a:r>
            <a:r>
              <a:rPr lang="en-US" sz="2800" dirty="0"/>
              <a:t>DL interruption </a:t>
            </a:r>
            <a:r>
              <a:rPr lang="en-US" altLang="zh-CN" sz="2800" dirty="0" smtClean="0"/>
              <a:t>location/Starting point</a:t>
            </a:r>
          </a:p>
          <a:p>
            <a:pPr marL="742950" lvl="1" indent="-285750">
              <a:buFont typeface="Wingdings" panose="05000000000000000000" pitchFamily="2" charset="2"/>
              <a:buChar char="§"/>
            </a:pPr>
            <a:r>
              <a:rPr lang="en-GB" altLang="zh-CN" sz="2800" dirty="0" smtClean="0"/>
              <a:t>Option 1: the </a:t>
            </a:r>
            <a:r>
              <a:rPr lang="en-GB" altLang="zh-CN" sz="2800" dirty="0"/>
              <a:t>DL interruption are the OFDM symbols fully or partial overlapped with the UL switching period</a:t>
            </a:r>
            <a:r>
              <a:rPr lang="en-GB" altLang="zh-CN" sz="2800" dirty="0" smtClean="0"/>
              <a:t>.</a:t>
            </a:r>
          </a:p>
          <a:p>
            <a:pPr marL="742950" lvl="1" indent="-285750">
              <a:buFont typeface="Wingdings" panose="05000000000000000000" pitchFamily="2" charset="2"/>
              <a:buChar char="§"/>
            </a:pPr>
            <a:r>
              <a:rPr lang="en-GB" altLang="zh-CN" sz="2800" dirty="0" smtClean="0"/>
              <a:t>Option 2: the </a:t>
            </a:r>
            <a:r>
              <a:rPr lang="en-GB" altLang="zh-CN" sz="2800" dirty="0"/>
              <a:t>starting time is determined by TA+TA </a:t>
            </a:r>
            <a:r>
              <a:rPr lang="en-GB" altLang="zh-CN" sz="2800" dirty="0" err="1"/>
              <a:t>uncertainty+MRTD</a:t>
            </a:r>
            <a:endParaRPr lang="en-US" altLang="zh-CN" sz="2800" dirty="0" smtClean="0"/>
          </a:p>
          <a:p>
            <a:pPr marL="285750" indent="-285750">
              <a:buFont typeface="Wingdings" panose="05000000000000000000" pitchFamily="2" charset="2"/>
              <a:buChar char="§"/>
            </a:pPr>
            <a:endParaRPr lang="en-GB" altLang="zh-CN" sz="2800" dirty="0"/>
          </a:p>
        </p:txBody>
      </p:sp>
    </p:spTree>
    <p:extLst>
      <p:ext uri="{BB962C8B-B14F-4D97-AF65-F5344CB8AC3E}">
        <p14:creationId xmlns:p14="http://schemas.microsoft.com/office/powerpoint/2010/main" val="16635388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9590</TotalTime>
  <Words>416</Words>
  <Application>Microsoft Office PowerPoint</Application>
  <PresentationFormat>全屏显示(4:3)</PresentationFormat>
  <Paragraphs>107</Paragraphs>
  <Slides>6</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vt:i4>
      </vt:variant>
    </vt:vector>
  </HeadingPairs>
  <TitlesOfParts>
    <vt:vector size="15" baseType="lpstr">
      <vt:lpstr>Malgun Gothic</vt:lpstr>
      <vt:lpstr>MS PGothic</vt:lpstr>
      <vt:lpstr>等线</vt:lpstr>
      <vt:lpstr>宋体</vt:lpstr>
      <vt:lpstr>Arial</vt:lpstr>
      <vt:lpstr>Calibri</vt:lpstr>
      <vt:lpstr>Times New Roman</vt:lpstr>
      <vt:lpstr>Wingdings</vt:lpstr>
      <vt:lpstr>Office テーマ</vt:lpstr>
      <vt:lpstr>WF on RRM requirements for Tx switching between two uplink carriers</vt:lpstr>
      <vt:lpstr>Background</vt:lpstr>
      <vt:lpstr>WF on RRM requirements for Tx switching between two uplink carriers</vt:lpstr>
      <vt:lpstr>DL interruption length</vt:lpstr>
      <vt:lpstr>DL interruption length</vt:lpstr>
      <vt:lpstr>WF on RRM requirements for Tx switching between two uplink carriers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Huawei</cp:lastModifiedBy>
  <cp:revision>399</cp:revision>
  <dcterms:created xsi:type="dcterms:W3CDTF">2017-01-18T16:32:26Z</dcterms:created>
  <dcterms:modified xsi:type="dcterms:W3CDTF">2020-04-29T17:03:47Z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f673fa53-00a8-4528-8afe-c361a4e32f5d</vt:lpwstr>
  </property>
  <property fmtid="{D5CDD505-2E9C-101B-9397-08002B2CF9AE}" pid="4" name="CTP_TimeStamp">
    <vt:lpwstr>2019-02-28 08:17:17Z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(3)uTHRq1b6PlHYKoJazcCMozVDBQWNsY5SyixIiV9xyxn0VzX+XMgS7KWz8V6VSsmW8ZUPF+vM
EU7DxTq7tncmpc7GQOA+mMoq23nBMXXxdhAZqffe60E8mdxZ9l1YyX2SgLlXXFYMhDxikU+S
9EP16g5ADYvA3y+U3svMmsy97/0R1Sl+/sqkTgElQgy68KwcR23tDFDISnfWis5nubLQFn4o
XRxSj+IlY2QqXniojF</vt:lpwstr>
  </property>
  <property fmtid="{D5CDD505-2E9C-101B-9397-08002B2CF9AE}" pid="10" name="_2015_ms_pID_7253431">
    <vt:lpwstr>z6NxGg5mFc4/3bD0pekFB87aB/QsC+UGE+7ZlTZ/jeGxrCNz35fE37
xlwjQyhBHkMTb5tpGNPiGgA+04qcGBmU3QsrMAszyHsGGytRUDRlv+AzOITmihLS+YW1mQVY
kIyxd0aJ33zu1WPnQVXF46LuzQcrTc/3EwN9DSkGHGpBtUzxk/e8BrAd0utsJEKGWbUMYtnn
IOOi89x9jI3TosMxrZN1HzhH9Fwt6IPZYJEO</vt:lpwstr>
  </property>
  <property fmtid="{D5CDD505-2E9C-101B-9397-08002B2CF9AE}" pid="11" name="_2015_ms_pID_7253432">
    <vt:lpwstr>PA==</vt:lpwstr>
  </property>
</Properties>
</file>