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347" r:id="rId3"/>
    <p:sldId id="354" r:id="rId4"/>
    <p:sldId id="357" r:id="rId5"/>
    <p:sldId id="358" r:id="rId6"/>
    <p:sldId id="360" r:id="rId7"/>
    <p:sldId id="3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9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30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55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0219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file:///D:\docs\R4-2004032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NR-U RRM Requirements (Part 2)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sz="4000" dirty="0"/>
              <a:t>(All agreements in RAN4#94-e-Bis in email thread #105)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err="1"/>
              <a:t>MediaTek</a:t>
            </a:r>
            <a:r>
              <a:rPr lang="en-US" sz="2800" dirty="0"/>
              <a:t> </a:t>
            </a:r>
            <a:r>
              <a:rPr lang="en-US" sz="2800" dirty="0" err="1"/>
              <a:t>inc.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#94-e-Bis                                                                                                                        R4-2005367</a:t>
            </a:r>
          </a:p>
          <a:p>
            <a:pPr hangingPunct="0"/>
            <a:r>
              <a:rPr lang="en-US" b="1" dirty="0"/>
              <a:t>Electronic Meeting, April 20-May 1, 2020</a:t>
            </a:r>
            <a:endParaRPr lang="sv-SE" dirty="0"/>
          </a:p>
          <a:p>
            <a:pPr hangingPunct="0"/>
            <a:r>
              <a:rPr lang="en-GB" b="1" dirty="0"/>
              <a:t>Agenda Items: 6.1.5.2, 6.1.5.8, 6.1.5.9, 6.1.5.10, 6.1.5.13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2206487"/>
            <a:ext cx="11449878" cy="44328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from the 1st round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chemeClr val="accent2">
                    <a:lumMod val="75000"/>
                  </a:schemeClr>
                </a:solidFill>
              </a:rPr>
              <a:t>Agreement from GTW session</a:t>
            </a:r>
          </a:p>
          <a:p>
            <a:pPr marL="0" indent="0" algn="ctr">
              <a:buNone/>
            </a:pPr>
            <a:r>
              <a:rPr lang="sv-SE" sz="5000" dirty="0"/>
              <a:t>Agreements from the 2nd round</a:t>
            </a:r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Topic #1: Cell re-selection (AI 6.1.5.2)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413719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Do not specify the </a:t>
            </a:r>
            <a:r>
              <a:rPr lang="en-GB" dirty="0">
                <a:solidFill>
                  <a:srgbClr val="00B050"/>
                </a:solidFill>
              </a:rPr>
              <a:t>maximum number of times when any of </a:t>
            </a:r>
            <a:r>
              <a:rPr lang="en-GB" dirty="0" err="1">
                <a:solidFill>
                  <a:srgbClr val="00B050"/>
                </a:solidFill>
              </a:rPr>
              <a:t>Md,max</a:t>
            </a:r>
            <a:r>
              <a:rPr lang="en-GB" dirty="0">
                <a:solidFill>
                  <a:srgbClr val="00B050"/>
                </a:solidFill>
              </a:rPr>
              <a:t>, </a:t>
            </a:r>
            <a:r>
              <a:rPr lang="en-GB" dirty="0" err="1">
                <a:solidFill>
                  <a:srgbClr val="00B050"/>
                </a:solidFill>
              </a:rPr>
              <a:t>Mm,max</a:t>
            </a:r>
            <a:r>
              <a:rPr lang="en-GB" dirty="0">
                <a:solidFill>
                  <a:srgbClr val="00B050"/>
                </a:solidFill>
              </a:rPr>
              <a:t>, and </a:t>
            </a:r>
            <a:r>
              <a:rPr lang="en-GB" dirty="0" err="1">
                <a:solidFill>
                  <a:srgbClr val="00B050"/>
                </a:solidFill>
              </a:rPr>
              <a:t>Me,max</a:t>
            </a:r>
            <a:r>
              <a:rPr lang="en-GB" dirty="0">
                <a:solidFill>
                  <a:srgbClr val="00B050"/>
                </a:solidFill>
              </a:rPr>
              <a:t> is exceeded before the UE initiates cell selection procedures for the selected PLMN</a:t>
            </a:r>
          </a:p>
          <a:p>
            <a:r>
              <a:rPr lang="en-GB" dirty="0">
                <a:solidFill>
                  <a:srgbClr val="00B050"/>
                </a:solidFill>
              </a:rPr>
              <a:t>Paging interruption time shall not exceed </a:t>
            </a:r>
            <a:r>
              <a:rPr lang="en-US" dirty="0">
                <a:solidFill>
                  <a:srgbClr val="00B050"/>
                </a:solidFill>
              </a:rPr>
              <a:t>T</a:t>
            </a:r>
            <a:r>
              <a:rPr lang="en-US" baseline="-25000" dirty="0">
                <a:solidFill>
                  <a:srgbClr val="00B050"/>
                </a:solidFill>
              </a:rPr>
              <a:t>SI,CCA</a:t>
            </a:r>
            <a:r>
              <a:rPr lang="en-GB" dirty="0">
                <a:solidFill>
                  <a:srgbClr val="00B050"/>
                </a:solidFill>
              </a:rPr>
              <a:t> + 2*[</a:t>
            </a:r>
            <a:r>
              <a:rPr lang="en-GB" dirty="0" err="1">
                <a:solidFill>
                  <a:srgbClr val="00B050"/>
                </a:solidFill>
              </a:rPr>
              <a:t>T</a:t>
            </a:r>
            <a:r>
              <a:rPr lang="en-GB" baseline="-25000" dirty="0" err="1">
                <a:solidFill>
                  <a:srgbClr val="00B050"/>
                </a:solidFill>
              </a:rPr>
              <a:t>target_cell_SMTC_period</a:t>
            </a:r>
            <a:r>
              <a:rPr lang="en-GB" dirty="0">
                <a:solidFill>
                  <a:srgbClr val="00B050"/>
                </a:solidFill>
              </a:rPr>
              <a:t>]</a:t>
            </a:r>
            <a:r>
              <a:rPr lang="en-GB" baseline="-25000" dirty="0">
                <a:solidFill>
                  <a:srgbClr val="00B050"/>
                </a:solidFill>
              </a:rPr>
              <a:t> </a:t>
            </a:r>
            <a:r>
              <a:rPr lang="en-GB" dirty="0" err="1">
                <a:solidFill>
                  <a:srgbClr val="00B050"/>
                </a:solidFill>
              </a:rPr>
              <a:t>ms</a:t>
            </a:r>
            <a:r>
              <a:rPr lang="en-GB" dirty="0">
                <a:solidFill>
                  <a:srgbClr val="00B050"/>
                </a:solidFill>
              </a:rPr>
              <a:t>.</a:t>
            </a:r>
            <a:r>
              <a:rPr lang="en-US" dirty="0">
                <a:solidFill>
                  <a:srgbClr val="00B050"/>
                </a:solidFill>
              </a:rPr>
              <a:t> T</a:t>
            </a:r>
            <a:r>
              <a:rPr lang="en-US" baseline="-25000" dirty="0">
                <a:solidFill>
                  <a:srgbClr val="00B050"/>
                </a:solidFill>
              </a:rPr>
              <a:t>SI,CCA </a:t>
            </a:r>
            <a:r>
              <a:rPr lang="en-US" dirty="0">
                <a:solidFill>
                  <a:srgbClr val="00B050"/>
                </a:solidFill>
              </a:rPr>
              <a:t>is the time required to acquire the SI when the operating carrier is subject to CCA failures. FFS how to address unavailable SMTC occasion at UE in </a:t>
            </a:r>
            <a:r>
              <a:rPr lang="en-GB" dirty="0" err="1">
                <a:solidFill>
                  <a:srgbClr val="00B050"/>
                </a:solidFill>
              </a:rPr>
              <a:t>T</a:t>
            </a:r>
            <a:r>
              <a:rPr lang="en-GB" baseline="-25000" dirty="0" err="1">
                <a:solidFill>
                  <a:srgbClr val="00B050"/>
                </a:solidFill>
              </a:rPr>
              <a:t>target_cell_SMTC_period</a:t>
            </a:r>
            <a:endParaRPr lang="en-GB" baseline="30000" dirty="0">
              <a:solidFill>
                <a:srgbClr val="00B050"/>
              </a:solidFill>
            </a:endParaRPr>
          </a:p>
          <a:p>
            <a:pPr lvl="1"/>
            <a:r>
              <a:rPr lang="en-GB" dirty="0"/>
              <a:t>FFS if there is any impact on </a:t>
            </a:r>
            <a:r>
              <a:rPr lang="en-GB" dirty="0" err="1"/>
              <a:t>T</a:t>
            </a:r>
            <a:r>
              <a:rPr lang="en-GB" baseline="-25000" dirty="0" err="1"/>
              <a:t>target_cell_SMTC_period</a:t>
            </a:r>
            <a:endParaRPr lang="en-GB" dirty="0"/>
          </a:p>
          <a:p>
            <a:r>
              <a:rPr lang="en-US" dirty="0" smtClean="0"/>
              <a:t>FFS</a:t>
            </a:r>
            <a:r>
              <a:rPr lang="en-US" dirty="0"/>
              <a:t>: clarification of </a:t>
            </a:r>
            <a:r>
              <a:rPr lang="en-US" dirty="0" smtClean="0"/>
              <a:t>unavailable SMTC</a:t>
            </a:r>
            <a:endParaRPr lang="en-US" strike="sngStrike" dirty="0"/>
          </a:p>
          <a:p>
            <a:r>
              <a:rPr lang="en-US" dirty="0"/>
              <a:t>Postpone the side condition discussion to performance part</a:t>
            </a:r>
          </a:p>
          <a:p>
            <a:r>
              <a:rPr lang="en-US" dirty="0"/>
              <a:t>For a cell that is already identified, after N unsuccessful measurement attempts due to exceeding the max number of unavailable SMTC occasions, UE needs to detect the cell </a:t>
            </a:r>
            <a:r>
              <a:rPr lang="en-US" dirty="0" smtClean="0"/>
              <a:t>again</a:t>
            </a:r>
            <a:r>
              <a:rPr lang="en-US" dirty="0"/>
              <a:t>. FFS the value N and the target cell/carrier to initiate the cell detection procedure</a:t>
            </a:r>
          </a:p>
          <a:p>
            <a:r>
              <a:rPr lang="en-US" dirty="0"/>
              <a:t>Replace </a:t>
            </a:r>
            <a:r>
              <a:rPr lang="en-GB" dirty="0" err="1"/>
              <a:t>K</a:t>
            </a:r>
            <a:r>
              <a:rPr lang="en-GB" baseline="-25000" dirty="0" err="1"/>
              <a:t>carrier</a:t>
            </a:r>
            <a:r>
              <a:rPr lang="en-GB" dirty="0"/>
              <a:t> * </a:t>
            </a:r>
            <a:r>
              <a:rPr lang="en-GB" dirty="0" err="1"/>
              <a:t>T</a:t>
            </a:r>
            <a:r>
              <a:rPr lang="en-GB" baseline="-25000" dirty="0" err="1"/>
              <a:t>detect,NR_Inter</a:t>
            </a:r>
            <a:r>
              <a:rPr lang="en-GB" dirty="0"/>
              <a:t>  by </a:t>
            </a:r>
            <a:r>
              <a:rPr lang="en-GB" i="1" dirty="0" err="1"/>
              <a:t>K</a:t>
            </a:r>
            <a:r>
              <a:rPr lang="en-GB" i="1" baseline="-25000" dirty="0" err="1"/>
              <a:t>carrier</a:t>
            </a:r>
            <a:r>
              <a:rPr lang="en-GB" i="1" dirty="0"/>
              <a:t> * </a:t>
            </a:r>
            <a:r>
              <a:rPr lang="en-GB" i="1" dirty="0" err="1"/>
              <a:t>T</a:t>
            </a:r>
            <a:r>
              <a:rPr lang="en-GB" i="1" baseline="-25000" dirty="0" err="1"/>
              <a:t>detect,NR_Inter</a:t>
            </a:r>
            <a:r>
              <a:rPr lang="en-GB" i="1" dirty="0"/>
              <a:t> + </a:t>
            </a:r>
            <a:r>
              <a:rPr lang="en-GB" i="1" dirty="0" err="1"/>
              <a:t>K</a:t>
            </a:r>
            <a:r>
              <a:rPr lang="en-GB" i="1" baseline="-25000" dirty="0" err="1"/>
              <a:t>carrier_CCA</a:t>
            </a:r>
            <a:r>
              <a:rPr lang="en-GB" i="1" dirty="0"/>
              <a:t> * </a:t>
            </a:r>
            <a:r>
              <a:rPr lang="en-GB" i="1" dirty="0" err="1"/>
              <a:t>T</a:t>
            </a:r>
            <a:r>
              <a:rPr lang="en-GB" i="1" baseline="-25000" dirty="0" err="1"/>
              <a:t>detect,NR_Inter_CCA</a:t>
            </a:r>
            <a:r>
              <a:rPr lang="en-GB" i="1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494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Topic #3: Active BWP switching (AI 6.1.5.9)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The UL BWP switching delay</a:t>
            </a:r>
            <a:r>
              <a:rPr lang="en-GB" dirty="0">
                <a:solidFill>
                  <a:srgbClr val="00B050"/>
                </a:solidFill>
              </a:rPr>
              <a:t> upon detection of consistent UL LBT failure</a:t>
            </a:r>
            <a:r>
              <a:rPr lang="en-US" dirty="0">
                <a:solidFill>
                  <a:srgbClr val="00B050"/>
                </a:solidFill>
              </a:rPr>
              <a:t> is the same as the delay of DCI and timer based BWP switching</a:t>
            </a:r>
          </a:p>
          <a:p>
            <a:r>
              <a:rPr lang="en-US" dirty="0">
                <a:solidFill>
                  <a:srgbClr val="00B050"/>
                </a:solidFill>
              </a:rPr>
              <a:t>The interruption requirement (starting time and duration) of UL BWP switching </a:t>
            </a:r>
            <a:r>
              <a:rPr lang="en-GB" dirty="0">
                <a:solidFill>
                  <a:srgbClr val="00B050"/>
                </a:solidFill>
              </a:rPr>
              <a:t>upon detection of consistent UL LBT failure follow existing interruption requirements for DCI and timer based BWP switch</a:t>
            </a:r>
          </a:p>
          <a:p>
            <a:r>
              <a:rPr lang="en-GB" dirty="0"/>
              <a:t>Upon detecting consistent UL LBT failure at </a:t>
            </a:r>
            <a:r>
              <a:rPr lang="en-GB" dirty="0" err="1"/>
              <a:t>slot#n</a:t>
            </a:r>
            <a:r>
              <a:rPr lang="en-GB" dirty="0"/>
              <a:t> when UE detects </a:t>
            </a:r>
            <a:r>
              <a:rPr lang="en-GB" i="1" dirty="0" err="1"/>
              <a:t>lbt-FailureInstanceMaxCount</a:t>
            </a:r>
            <a:r>
              <a:rPr lang="en-GB" i="1" dirty="0"/>
              <a:t> </a:t>
            </a:r>
            <a:r>
              <a:rPr lang="en-GB" dirty="0"/>
              <a:t>number of</a:t>
            </a:r>
            <a:r>
              <a:rPr lang="en-GB" i="1" dirty="0"/>
              <a:t> </a:t>
            </a:r>
            <a:r>
              <a:rPr lang="en-GB" dirty="0"/>
              <a:t>LBT failure within </a:t>
            </a:r>
            <a:r>
              <a:rPr lang="en-GB" i="1" dirty="0" err="1"/>
              <a:t>lbt-FailureDetectionTimer</a:t>
            </a:r>
            <a:r>
              <a:rPr lang="en-GB" dirty="0"/>
              <a:t>, UE starts UL BWP switch at slot#n+1</a:t>
            </a:r>
          </a:p>
          <a:p>
            <a:r>
              <a:rPr lang="en-GB" dirty="0"/>
              <a:t>The ending point of </a:t>
            </a:r>
            <a:r>
              <a:rPr lang="en-US" dirty="0"/>
              <a:t>UL BWP switching delay</a:t>
            </a:r>
            <a:r>
              <a:rPr lang="en-GB" dirty="0"/>
              <a:t> upon detection of consistent UL LBT failure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Option 1: UE transmits RACH</a:t>
            </a:r>
          </a:p>
          <a:p>
            <a:pPr lvl="1"/>
            <a:r>
              <a:rPr lang="en-US" dirty="0"/>
              <a:t>Option 2: UE is ready to transmit RACH</a:t>
            </a:r>
          </a:p>
          <a:p>
            <a:r>
              <a:rPr lang="en-US" dirty="0"/>
              <a:t>FFS whether to add the condition about the relative frequency locations for the old and new UL BWPs </a:t>
            </a:r>
          </a:p>
        </p:txBody>
      </p:sp>
    </p:spTree>
    <p:extLst>
      <p:ext uri="{BB962C8B-B14F-4D97-AF65-F5344CB8AC3E}">
        <p14:creationId xmlns:p14="http://schemas.microsoft.com/office/powerpoint/2010/main" val="452363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Topic #4: RLM and link recovery procedures (AI 6.1.5.10)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u="sng" dirty="0">
                <a:solidFill>
                  <a:schemeClr val="accent2">
                    <a:lumMod val="75000"/>
                  </a:schemeClr>
                </a:solidFill>
              </a:rPr>
              <a:t>The set of SSBs that UE is required to monitor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Define the following UE capabilities</a:t>
            </a:r>
          </a:p>
          <a:p>
            <a:pPr lvl="2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For RLM/BFD/CBD UE is required to monitor at least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N1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candidate SSB positions from the set of SSBs that are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QCLed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with each other within the set of configured resources</a:t>
            </a:r>
          </a:p>
          <a:p>
            <a:pPr lvl="2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For intra and inter-frequency measurements UE is required to monitor at least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N2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candidate SSB positions from the set of SSBs that are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QCLed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with each other within SMTC </a:t>
            </a:r>
          </a:p>
          <a:p>
            <a:pPr lvl="3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FFS for the case Q is not provided to the UE</a:t>
            </a:r>
          </a:p>
          <a:p>
            <a:pPr lvl="3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FFS how to handle IDLE mode capabilities</a:t>
            </a:r>
          </a:p>
          <a:p>
            <a:pPr lvl="2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Candidate N1 and N2 values are [1, 2, …]</a:t>
            </a:r>
          </a:p>
          <a:p>
            <a:pPr lvl="2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FFS whether N1 = N2</a:t>
            </a:r>
          </a:p>
          <a:p>
            <a:pPr lvl="2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FFS whether to have different capabilities for FBE and LBE modes</a:t>
            </a:r>
          </a:p>
          <a:p>
            <a:pPr lvl="1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Send LS to RAN1 to ask for feedback on candidate values N1 and N2 taking into account impact on the overall system performance</a:t>
            </a:r>
          </a:p>
          <a:p>
            <a:pPr lvl="1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Further discuss other cases</a:t>
            </a:r>
          </a:p>
          <a:p>
            <a:r>
              <a:rPr lang="en-US" dirty="0"/>
              <a:t>For both LBE and FBE, RLM requirements shall not rely on </a:t>
            </a:r>
            <a:r>
              <a:rPr lang="en-US" dirty="0" smtClean="0"/>
              <a:t>COT</a:t>
            </a:r>
            <a:endParaRPr lang="en-US" strike="sngStrike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939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Topic #4: RLM and link recovery procedures (AI 6.1.5.10)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87624"/>
            <a:ext cx="10515600" cy="5178490"/>
          </a:xfrm>
        </p:spPr>
        <p:txBody>
          <a:bodyPr>
            <a:normAutofit lnSpcReduction="10000"/>
          </a:bodyPr>
          <a:lstStyle/>
          <a:p>
            <a:r>
              <a:rPr lang="en-GB" u="sng" dirty="0"/>
              <a:t>OOS evaluation period for SSB-based RLM</a:t>
            </a:r>
          </a:p>
          <a:p>
            <a:pPr lvl="1"/>
            <a:r>
              <a:rPr lang="en-US" dirty="0"/>
              <a:t>Option 2: OOS evaluation is based on Lout, where L</a:t>
            </a:r>
            <a:r>
              <a:rPr lang="en-US" baseline="-25000" dirty="0"/>
              <a:t>out</a:t>
            </a:r>
            <a:r>
              <a:rPr lang="en-US" dirty="0"/>
              <a:t> </a:t>
            </a:r>
            <a:r>
              <a:rPr lang="zh-CN" altLang="en-US" dirty="0"/>
              <a:t>≤</a:t>
            </a:r>
            <a:r>
              <a:rPr lang="en-US" dirty="0" err="1"/>
              <a:t>L</a:t>
            </a:r>
            <a:r>
              <a:rPr lang="en-US" baseline="-25000" dirty="0" err="1"/>
              <a:t>out,max</a:t>
            </a:r>
            <a:r>
              <a:rPr lang="en-US" baseline="-25000" dirty="0"/>
              <a:t> </a:t>
            </a:r>
            <a:r>
              <a:rPr lang="en-US" dirty="0"/>
              <a:t>is the number of SSBs not available at the UE during </a:t>
            </a:r>
            <a:r>
              <a:rPr lang="en-US" dirty="0" err="1"/>
              <a:t>T</a:t>
            </a:r>
            <a:r>
              <a:rPr lang="en-US" baseline="-25000" dirty="0" err="1"/>
              <a:t>Evaluate_out_SSB</a:t>
            </a:r>
            <a:r>
              <a:rPr lang="en-US" baseline="-25000" dirty="0"/>
              <a:t> </a:t>
            </a:r>
            <a:endParaRPr lang="en-US" dirty="0"/>
          </a:p>
          <a:p>
            <a:pPr lvl="1"/>
            <a:r>
              <a:rPr lang="en-US" dirty="0"/>
              <a:t>Option 3: The evaluation period </a:t>
            </a:r>
            <a:r>
              <a:rPr lang="en-US" dirty="0" smtClean="0"/>
              <a:t>is </a:t>
            </a:r>
            <a:r>
              <a:rPr lang="en-US" dirty="0"/>
              <a:t>scaled by a fixed scaler</a:t>
            </a:r>
          </a:p>
          <a:p>
            <a:pPr lvl="2"/>
            <a:r>
              <a:rPr lang="en-US" dirty="0"/>
              <a:t>FFS: </a:t>
            </a:r>
            <a:r>
              <a:rPr lang="en-US" b="1" dirty="0"/>
              <a:t>excluding</a:t>
            </a:r>
            <a:r>
              <a:rPr lang="en-US" dirty="0"/>
              <a:t> samples whose SNR is higher than X dB</a:t>
            </a:r>
          </a:p>
          <a:p>
            <a:r>
              <a:rPr lang="en-US" u="sng" dirty="0"/>
              <a:t>Whether UE can expect </a:t>
            </a:r>
            <a:r>
              <a:rPr lang="en-US" u="sng" dirty="0" err="1"/>
              <a:t>gNB</a:t>
            </a:r>
            <a:r>
              <a:rPr lang="en-US" u="sng" dirty="0"/>
              <a:t> to transmit RLM-RS with same transmit power across different occasions</a:t>
            </a:r>
          </a:p>
          <a:p>
            <a:pPr lvl="1"/>
            <a:r>
              <a:rPr lang="en-US" dirty="0"/>
              <a:t>Send </a:t>
            </a:r>
            <a:r>
              <a:rPr lang="en-GB" dirty="0"/>
              <a:t>LS to RAN1 in RAN4#95-e meeting about the observation from RAN4 perspective about concern on transmit power of RS </a:t>
            </a:r>
          </a:p>
          <a:p>
            <a:r>
              <a:rPr lang="en-US" dirty="0"/>
              <a:t>In </a:t>
            </a:r>
            <a:r>
              <a:rPr lang="en-GB" dirty="0"/>
              <a:t>RAN4#95-e</a:t>
            </a:r>
            <a:r>
              <a:rPr lang="en-US" dirty="0"/>
              <a:t> meeting, RAN4 decides whether to keep working on CSI-RS based RLM requirement in Rel-16</a:t>
            </a:r>
          </a:p>
          <a:p>
            <a:r>
              <a:rPr lang="en-US" dirty="0"/>
              <a:t>CBD requirement: Take the proposal for SSB-based CBD in </a:t>
            </a:r>
            <a:r>
              <a:rPr lang="en-GB" u="sng" dirty="0">
                <a:hlinkClick r:id="rId2"/>
              </a:rPr>
              <a:t>R4-2004032</a:t>
            </a:r>
            <a:r>
              <a:rPr lang="en-GB" dirty="0"/>
              <a:t> as the starting point. FFS the exact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392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Topic #5: Timing (AI 6.1.5.13)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If the UE uses a reference cell on a carrier frequency subject to CCA for deriving the UE transmit timing, then the UE shall meet all the transmit timing requirements provided that</a:t>
            </a:r>
          </a:p>
          <a:p>
            <a:pPr lvl="1"/>
            <a:r>
              <a:rPr lang="en-GB" dirty="0"/>
              <a:t>Option 1:  at least N SSB are available at the UE during the last 160 ms</a:t>
            </a:r>
          </a:p>
          <a:p>
            <a:pPr lvl="2"/>
            <a:r>
              <a:rPr lang="en-GB" dirty="0"/>
              <a:t>N=TBD</a:t>
            </a:r>
          </a:p>
          <a:p>
            <a:pPr lvl="2"/>
            <a:r>
              <a:rPr lang="en-GB" dirty="0"/>
              <a:t>Definition of available cell/SSB </a:t>
            </a:r>
            <a:r>
              <a:rPr lang="en-US" dirty="0"/>
              <a:t>is pending on RAN1 feedback to LS </a:t>
            </a:r>
            <a:r>
              <a:rPr lang="en-US" dirty="0" smtClean="0"/>
              <a:t>R4-200</a:t>
            </a:r>
            <a:r>
              <a:rPr lang="en-US" dirty="0"/>
              <a:t>5418  </a:t>
            </a:r>
            <a:r>
              <a:rPr lang="en-US" dirty="0" smtClean="0"/>
              <a:t> </a:t>
            </a:r>
            <a:r>
              <a:rPr lang="en-US" dirty="0"/>
              <a:t>on the </a:t>
            </a:r>
            <a:r>
              <a:rPr lang="en-GB" dirty="0"/>
              <a:t>number of candidate SSB positions from the set of SSBs</a:t>
            </a:r>
            <a:r>
              <a:rPr lang="en-US" dirty="0"/>
              <a:t> to be monitored</a:t>
            </a:r>
          </a:p>
        </p:txBody>
      </p:sp>
    </p:spTree>
    <p:extLst>
      <p:ext uri="{BB962C8B-B14F-4D97-AF65-F5344CB8AC3E}">
        <p14:creationId xmlns:p14="http://schemas.microsoft.com/office/powerpoint/2010/main" val="1635780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12002</TotalTime>
  <Words>743</Words>
  <Application>Microsoft Office PowerPoint</Application>
  <PresentationFormat>Widescreen</PresentationFormat>
  <Paragraphs>51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Office Theme</vt:lpstr>
      <vt:lpstr>WF on NR-U RRM Requirements (Part 2)   (All agreements in RAN4#94-e-Bis in email thread #105)</vt:lpstr>
      <vt:lpstr>PowerPoint Presentation</vt:lpstr>
      <vt:lpstr>Topic #1: Cell re-selection (AI 6.1.5.2)</vt:lpstr>
      <vt:lpstr>Topic #3: Active BWP switching (AI 6.1.5.9)</vt:lpstr>
      <vt:lpstr>Topic #4: RLM and link recovery procedures (AI 6.1.5.10)</vt:lpstr>
      <vt:lpstr>Topic #4: RLM and link recovery procedures (AI 6.1.5.10)</vt:lpstr>
      <vt:lpstr>Topic #5: Timing (AI 6.1.5.13)</vt:lpstr>
    </vt:vector>
  </TitlesOfParts>
  <Company>Qualcomm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Ato-MediaTek</cp:lastModifiedBy>
  <cp:revision>1911</cp:revision>
  <dcterms:created xsi:type="dcterms:W3CDTF">2016-04-13T15:12:29Z</dcterms:created>
  <dcterms:modified xsi:type="dcterms:W3CDTF">2020-04-29T17:02:25Z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