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347" r:id="rId3"/>
    <p:sldId id="413" r:id="rId4"/>
    <p:sldId id="423" r:id="rId5"/>
    <p:sldId id="426" r:id="rId6"/>
    <p:sldId id="425" r:id="rId7"/>
    <p:sldId id="427" r:id="rId8"/>
    <p:sldId id="428" r:id="rId9"/>
    <p:sldId id="431" r:id="rId10"/>
    <p:sldId id="434" r:id="rId11"/>
    <p:sldId id="432" r:id="rId12"/>
    <p:sldId id="430" r:id="rId13"/>
    <p:sldId id="43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9" autoAdjust="0"/>
    <p:restoredTop sz="94660"/>
  </p:normalViewPr>
  <p:slideViewPr>
    <p:cSldViewPr snapToGrid="0">
      <p:cViewPr varScale="1">
        <p:scale>
          <a:sx n="60" d="100"/>
          <a:sy n="60" d="100"/>
        </p:scale>
        <p:origin x="836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391" y="1640986"/>
            <a:ext cx="11696817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NR-U RRM (Part 1) </a:t>
            </a:r>
            <a:br>
              <a:rPr lang="en-US" dirty="0"/>
            </a:br>
            <a:br>
              <a:rPr lang="en-US" dirty="0"/>
            </a:br>
            <a:r>
              <a:rPr lang="en-US" sz="4400" dirty="0"/>
              <a:t>all agreements in RAN4#94-e-Bis in email thread:</a:t>
            </a:r>
            <a:br>
              <a:rPr lang="en-US" sz="4400" dirty="0"/>
            </a:br>
            <a:r>
              <a:rPr lang="en-US" sz="4400" dirty="0"/>
              <a:t>[94e Bis][</a:t>
            </a:r>
            <a:r>
              <a:rPr lang="en-US" sz="4400" b="1" dirty="0"/>
              <a:t>104</a:t>
            </a:r>
            <a:r>
              <a:rPr lang="en-US" sz="4400" dirty="0"/>
              <a:t>] NR_unlic_RRM_Core_Part_1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#94-e-Bis                                                                                                                        R4-2005366</a:t>
            </a:r>
            <a:endParaRPr lang="en-GB" b="1" dirty="0">
              <a:solidFill>
                <a:srgbClr val="FF0000"/>
              </a:solidFill>
            </a:endParaRPr>
          </a:p>
          <a:p>
            <a:r>
              <a:rPr lang="en-US" b="1" dirty="0"/>
              <a:t>Electronic Meeting, April 20 – April 30, 2020</a:t>
            </a:r>
            <a:endParaRPr lang="sv-SE" dirty="0"/>
          </a:p>
          <a:p>
            <a:pPr hangingPunct="0"/>
            <a:r>
              <a:rPr lang="en-GB" b="1" dirty="0"/>
              <a:t>Agenda Items: 6.1.5.1, 6.1.5.3, 6.1.5.4, 6.1.5.5, 6.1.5.6, 6.1.5.7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 / Deactivation (cont.)</a:t>
            </a:r>
            <a:endParaRPr lang="sv-S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CF4BC9FF-B9B1-4FEF-82F7-412C3557C5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9904" y="1540564"/>
                <a:ext cx="11449878" cy="495230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hangingPunct="0"/>
                <a:r>
                  <a:rPr lang="en-US" dirty="0" err="1">
                    <a:solidFill>
                      <a:srgbClr val="00B050"/>
                    </a:solidFill>
                  </a:rPr>
                  <a:t>Lmax</a:t>
                </a:r>
                <a:r>
                  <a:rPr lang="en-US" dirty="0">
                    <a:solidFill>
                      <a:srgbClr val="00B050"/>
                    </a:solidFill>
                  </a:rPr>
                  <a:t>-values in </a:t>
                </a:r>
                <a:r>
                  <a:rPr lang="en-US" dirty="0" err="1">
                    <a:solidFill>
                      <a:srgbClr val="00B050"/>
                    </a:solidFill>
                  </a:rPr>
                  <a:t>SCell</a:t>
                </a:r>
                <a:r>
                  <a:rPr lang="en-US" dirty="0">
                    <a:solidFill>
                      <a:srgbClr val="00B050"/>
                    </a:solidFill>
                  </a:rPr>
                  <a:t> activation requirements</a:t>
                </a:r>
              </a:p>
              <a:p>
                <a:pPr lvl="1"/>
                <a:r>
                  <a:rPr lang="en-US" dirty="0">
                    <a:solidFill>
                      <a:srgbClr val="00B050"/>
                    </a:solidFill>
                  </a:rPr>
                  <a:t>L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1,max </a:t>
                </a:r>
                <a:r>
                  <a:rPr lang="en-US" dirty="0">
                    <a:solidFill>
                      <a:srgbClr val="00B050"/>
                    </a:solidFill>
                  </a:rPr>
                  <a:t>= [2] if </a:t>
                </a:r>
                <a:r>
                  <a:rPr lang="en-US" dirty="0" err="1">
                    <a:solidFill>
                      <a:srgbClr val="00B050"/>
                    </a:solidFill>
                  </a:rPr>
                  <a:t>T</a:t>
                </a:r>
                <a:r>
                  <a:rPr lang="en-US" baseline="-25000" dirty="0" err="1">
                    <a:solidFill>
                      <a:srgbClr val="00B050"/>
                    </a:solidFill>
                  </a:rPr>
                  <a:t>rs</a:t>
                </a:r>
                <a:r>
                  <a:rPr lang="en-US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dirty="0">
                    <a:solidFill>
                      <a:srgbClr val="00B050"/>
                    </a:solidFill>
                  </a:rPr>
                  <a:t> 40ms and  L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1,max </a:t>
                </a:r>
                <a:r>
                  <a:rPr lang="en-US" dirty="0">
                    <a:solidFill>
                      <a:srgbClr val="00B050"/>
                    </a:solidFill>
                  </a:rPr>
                  <a:t>= [1] if </a:t>
                </a:r>
                <a:r>
                  <a:rPr lang="en-US" dirty="0" err="1">
                    <a:solidFill>
                      <a:srgbClr val="00B050"/>
                    </a:solidFill>
                  </a:rPr>
                  <a:t>T</a:t>
                </a:r>
                <a:r>
                  <a:rPr lang="en-US" baseline="-25000" dirty="0" err="1">
                    <a:solidFill>
                      <a:srgbClr val="00B050"/>
                    </a:solidFill>
                  </a:rPr>
                  <a:t>rs</a:t>
                </a:r>
                <a:r>
                  <a:rPr lang="en-US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dirty="0">
                    <a:solidFill>
                      <a:srgbClr val="00B050"/>
                    </a:solidFill>
                  </a:rPr>
                  <a:t> 40ms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lvl="1"/>
                <a:r>
                  <a:rPr lang="en-US" dirty="0">
                    <a:solidFill>
                      <a:srgbClr val="00B050"/>
                    </a:solidFill>
                  </a:rPr>
                  <a:t>L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2,1,max </a:t>
                </a:r>
                <a:r>
                  <a:rPr lang="en-US" dirty="0">
                    <a:solidFill>
                      <a:srgbClr val="00B050"/>
                    </a:solidFill>
                  </a:rPr>
                  <a:t>= [2] if </a:t>
                </a:r>
                <a:r>
                  <a:rPr lang="en-US" dirty="0" err="1">
                    <a:solidFill>
                      <a:srgbClr val="00B050"/>
                    </a:solidFill>
                  </a:rPr>
                  <a:t>T</a:t>
                </a:r>
                <a:r>
                  <a:rPr lang="en-US" baseline="-25000" dirty="0" err="1">
                    <a:solidFill>
                      <a:srgbClr val="00B050"/>
                    </a:solidFill>
                  </a:rPr>
                  <a:t>SMTC_max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dirty="0">
                    <a:solidFill>
                      <a:srgbClr val="00B050"/>
                    </a:solidFill>
                  </a:rPr>
                  <a:t> 40ms and  L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2,1,max </a:t>
                </a:r>
                <a:r>
                  <a:rPr lang="en-US" dirty="0">
                    <a:solidFill>
                      <a:srgbClr val="00B050"/>
                    </a:solidFill>
                  </a:rPr>
                  <a:t>= [1] if </a:t>
                </a:r>
                <a:r>
                  <a:rPr lang="en-US" dirty="0" err="1">
                    <a:solidFill>
                      <a:srgbClr val="00B050"/>
                    </a:solidFill>
                  </a:rPr>
                  <a:t>T</a:t>
                </a:r>
                <a:r>
                  <a:rPr lang="en-US" baseline="-25000" dirty="0" err="1">
                    <a:solidFill>
                      <a:srgbClr val="00B050"/>
                    </a:solidFill>
                  </a:rPr>
                  <a:t>SMTC_max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 </a:t>
                </a:r>
                <a:r>
                  <a:rPr lang="en-US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dirty="0">
                    <a:solidFill>
                      <a:srgbClr val="00B050"/>
                    </a:solidFill>
                  </a:rPr>
                  <a:t> 40ms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lvl="1"/>
                <a:r>
                  <a:rPr lang="en-US" dirty="0">
                    <a:solidFill>
                      <a:srgbClr val="00B050"/>
                    </a:solidFill>
                  </a:rPr>
                  <a:t>L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2,2,max </a:t>
                </a:r>
                <a:r>
                  <a:rPr lang="en-US" dirty="0">
                    <a:solidFill>
                      <a:srgbClr val="00B050"/>
                    </a:solidFill>
                  </a:rPr>
                  <a:t>= [2] if </a:t>
                </a:r>
                <a:r>
                  <a:rPr lang="en-US" dirty="0" err="1">
                    <a:solidFill>
                      <a:srgbClr val="00B050"/>
                    </a:solidFill>
                  </a:rPr>
                  <a:t>T</a:t>
                </a:r>
                <a:r>
                  <a:rPr lang="en-US" baseline="-25000" dirty="0" err="1">
                    <a:solidFill>
                      <a:srgbClr val="00B050"/>
                    </a:solidFill>
                  </a:rPr>
                  <a:t>rs</a:t>
                </a:r>
                <a:r>
                  <a:rPr lang="en-US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dirty="0">
                    <a:solidFill>
                      <a:srgbClr val="00B050"/>
                    </a:solidFill>
                  </a:rPr>
                  <a:t> 40ms and  L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2,2,max </a:t>
                </a:r>
                <a:r>
                  <a:rPr lang="en-US" dirty="0">
                    <a:solidFill>
                      <a:srgbClr val="00B050"/>
                    </a:solidFill>
                  </a:rPr>
                  <a:t>= [1] if </a:t>
                </a:r>
                <a:r>
                  <a:rPr lang="en-US" dirty="0" err="1">
                    <a:solidFill>
                      <a:srgbClr val="00B050"/>
                    </a:solidFill>
                  </a:rPr>
                  <a:t>T</a:t>
                </a:r>
                <a:r>
                  <a:rPr lang="en-US" baseline="-25000" dirty="0" err="1">
                    <a:solidFill>
                      <a:srgbClr val="00B050"/>
                    </a:solidFill>
                  </a:rPr>
                  <a:t>rs</a:t>
                </a:r>
                <a:r>
                  <a:rPr lang="en-US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dirty="0">
                    <a:solidFill>
                      <a:srgbClr val="00B050"/>
                    </a:solidFill>
                  </a:rPr>
                  <a:t> 40ms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lvl="1"/>
                <a:r>
                  <a:rPr lang="en-US" dirty="0">
                    <a:solidFill>
                      <a:srgbClr val="00B050"/>
                    </a:solidFill>
                  </a:rPr>
                  <a:t>L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3,1,max </a:t>
                </a:r>
                <a:r>
                  <a:rPr lang="en-US" dirty="0">
                    <a:solidFill>
                      <a:srgbClr val="00B050"/>
                    </a:solidFill>
                  </a:rPr>
                  <a:t>= TBD if </a:t>
                </a:r>
                <a:r>
                  <a:rPr lang="en-US" dirty="0" err="1">
                    <a:solidFill>
                      <a:srgbClr val="00B050"/>
                    </a:solidFill>
                  </a:rPr>
                  <a:t>T</a:t>
                </a:r>
                <a:r>
                  <a:rPr lang="en-US" baseline="-25000" dirty="0" err="1">
                    <a:solidFill>
                      <a:srgbClr val="00B050"/>
                    </a:solidFill>
                  </a:rPr>
                  <a:t>SMTC_max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dirty="0">
                    <a:solidFill>
                      <a:srgbClr val="00B050"/>
                    </a:solidFill>
                  </a:rPr>
                  <a:t> 40ms and  L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2,1,max </a:t>
                </a:r>
                <a:r>
                  <a:rPr lang="en-US" dirty="0">
                    <a:solidFill>
                      <a:srgbClr val="00B050"/>
                    </a:solidFill>
                  </a:rPr>
                  <a:t>= TBD if </a:t>
                </a:r>
                <a:r>
                  <a:rPr lang="en-US" dirty="0" err="1">
                    <a:solidFill>
                      <a:srgbClr val="00B050"/>
                    </a:solidFill>
                  </a:rPr>
                  <a:t>T</a:t>
                </a:r>
                <a:r>
                  <a:rPr lang="en-US" baseline="-25000" dirty="0" err="1">
                    <a:solidFill>
                      <a:srgbClr val="00B050"/>
                    </a:solidFill>
                  </a:rPr>
                  <a:t>SMTC_max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 </a:t>
                </a:r>
                <a:r>
                  <a:rPr lang="en-US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dirty="0">
                    <a:solidFill>
                      <a:srgbClr val="00B050"/>
                    </a:solidFill>
                  </a:rPr>
                  <a:t> 40ms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lvl="1"/>
                <a:r>
                  <a:rPr lang="en-US" dirty="0">
                    <a:solidFill>
                      <a:srgbClr val="00B050"/>
                    </a:solidFill>
                  </a:rPr>
                  <a:t>L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3,2,max </a:t>
                </a:r>
                <a:r>
                  <a:rPr lang="en-US" dirty="0">
                    <a:solidFill>
                      <a:srgbClr val="00B050"/>
                    </a:solidFill>
                  </a:rPr>
                  <a:t>= TBD if </a:t>
                </a:r>
                <a:r>
                  <a:rPr lang="en-US" dirty="0" err="1">
                    <a:solidFill>
                      <a:srgbClr val="00B050"/>
                    </a:solidFill>
                  </a:rPr>
                  <a:t>T</a:t>
                </a:r>
                <a:r>
                  <a:rPr lang="en-US" baseline="-25000" dirty="0" err="1">
                    <a:solidFill>
                      <a:srgbClr val="00B050"/>
                    </a:solidFill>
                  </a:rPr>
                  <a:t>rs</a:t>
                </a:r>
                <a:r>
                  <a:rPr lang="en-US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dirty="0">
                    <a:solidFill>
                      <a:srgbClr val="00B050"/>
                    </a:solidFill>
                  </a:rPr>
                  <a:t> 40ms and  L</a:t>
                </a:r>
                <a:r>
                  <a:rPr lang="en-US" baseline="-25000" dirty="0">
                    <a:solidFill>
                      <a:srgbClr val="00B050"/>
                    </a:solidFill>
                  </a:rPr>
                  <a:t>3,2,max </a:t>
                </a:r>
                <a:r>
                  <a:rPr lang="en-US" dirty="0">
                    <a:solidFill>
                      <a:srgbClr val="00B050"/>
                    </a:solidFill>
                  </a:rPr>
                  <a:t>= TBD if </a:t>
                </a:r>
                <a:r>
                  <a:rPr lang="en-US" dirty="0" err="1">
                    <a:solidFill>
                      <a:srgbClr val="00B050"/>
                    </a:solidFill>
                  </a:rPr>
                  <a:t>T</a:t>
                </a:r>
                <a:r>
                  <a:rPr lang="en-US" baseline="-25000" dirty="0" err="1">
                    <a:solidFill>
                      <a:srgbClr val="00B050"/>
                    </a:solidFill>
                  </a:rPr>
                  <a:t>rs</a:t>
                </a:r>
                <a:r>
                  <a:rPr lang="en-US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dirty="0">
                    <a:solidFill>
                      <a:srgbClr val="00B050"/>
                    </a:solidFill>
                  </a:rPr>
                  <a:t> 40ms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lvl="1"/>
                <a:r>
                  <a:rPr lang="en-GB" dirty="0">
                    <a:solidFill>
                      <a:srgbClr val="00B050"/>
                    </a:solidFill>
                  </a:rPr>
                  <a:t>L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4,max </a:t>
                </a:r>
                <a:r>
                  <a:rPr lang="en-GB" dirty="0">
                    <a:solidFill>
                      <a:srgbClr val="00B050"/>
                    </a:solidFill>
                  </a:rPr>
                  <a:t>= [2] for T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CSI-RS</a:t>
                </a:r>
                <a:r>
                  <a:rPr lang="en-GB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GB" dirty="0">
                    <a:solidFill>
                      <a:srgbClr val="00B050"/>
                    </a:solidFill>
                  </a:rPr>
                  <a:t> 40ms and L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4,max </a:t>
                </a:r>
                <a:r>
                  <a:rPr lang="en-GB" dirty="0">
                    <a:solidFill>
                      <a:srgbClr val="00B050"/>
                    </a:solidFill>
                  </a:rPr>
                  <a:t>= [1] for T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CSI-RS</a:t>
                </a:r>
                <a:r>
                  <a:rPr lang="en-GB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GB" dirty="0">
                    <a:solidFill>
                      <a:srgbClr val="00B050"/>
                    </a:solidFill>
                  </a:rPr>
                  <a:t> 40ms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lvl="1" hangingPunct="0"/>
                <a:endParaRPr lang="en-US" dirty="0">
                  <a:highlight>
                    <a:srgbClr val="FFFF00"/>
                  </a:highlight>
                </a:endParaRPr>
              </a:p>
              <a:p>
                <a:pPr hangingPunct="0"/>
                <a:endParaRPr lang="en-US" dirty="0"/>
              </a:p>
              <a:p>
                <a:pPr marL="457200" lvl="1" indent="0">
                  <a:buNone/>
                </a:pPr>
                <a:endParaRPr lang="sv-SE" dirty="0"/>
              </a:p>
              <a:p>
                <a:endParaRPr lang="sv-SE" dirty="0"/>
              </a:p>
              <a:p>
                <a:pPr marL="457200" lvl="1" indent="0">
                  <a:buFont typeface="Arial" panose="020B0604020202020204" pitchFamily="34" charset="0"/>
                  <a:buNone/>
                </a:pPr>
                <a:endParaRPr lang="sv-SE" dirty="0"/>
              </a:p>
            </p:txBody>
          </p:sp>
        </mc:Choice>
        <mc:Fallback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CF4BC9FF-B9B1-4FEF-82F7-412C3557C5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904" y="1540564"/>
                <a:ext cx="11449878" cy="4952309"/>
              </a:xfrm>
              <a:prstGeom prst="rect">
                <a:avLst/>
              </a:prstGeom>
              <a:blipFill>
                <a:blip r:embed="rId2"/>
                <a:stretch>
                  <a:fillRect l="-958" t="-2094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173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 / Deactivation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Interruption window at </a:t>
            </a:r>
            <a:r>
              <a:rPr lang="en-US" dirty="0" err="1"/>
              <a:t>SCell</a:t>
            </a:r>
            <a:r>
              <a:rPr lang="en-US" dirty="0"/>
              <a:t> activation/deactivation</a:t>
            </a:r>
          </a:p>
          <a:p>
            <a:pPr lvl="1" hangingPunct="0"/>
            <a:r>
              <a:rPr lang="en-US" dirty="0"/>
              <a:t>Postpone to RAN4#95</a:t>
            </a:r>
          </a:p>
          <a:p>
            <a:pPr lvl="1" hangingPunct="0"/>
            <a:r>
              <a:rPr lang="en-US" dirty="0"/>
              <a:t>In RAN4#95:</a:t>
            </a:r>
          </a:p>
          <a:p>
            <a:pPr lvl="2" hangingPunct="0"/>
            <a:r>
              <a:rPr lang="en-US" dirty="0"/>
              <a:t>If a change agreed for the related Rel-15 requirements, it needs to be taken into account also in NR-U interruption requirements</a:t>
            </a:r>
          </a:p>
          <a:p>
            <a:pPr lvl="2" hangingPunct="0"/>
            <a:r>
              <a:rPr lang="en-US" dirty="0"/>
              <a:t>Otherwise, proceed based on the latest version of Rel-15 requirements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02540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Active TCI State Switching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sv-SE" dirty="0"/>
              <a:t>UE behaviour</a:t>
            </a:r>
          </a:p>
          <a:p>
            <a:pPr lvl="1" hangingPunct="0"/>
            <a:r>
              <a:rPr lang="sv-SE" dirty="0"/>
              <a:t>RRC-based</a:t>
            </a:r>
          </a:p>
          <a:p>
            <a:pPr lvl="2" hangingPunct="0"/>
            <a:r>
              <a:rPr lang="sv-SE" dirty="0"/>
              <a:t>Known &amp; unknown states:</a:t>
            </a:r>
          </a:p>
          <a:p>
            <a:pPr lvl="3" hangingPunct="0"/>
            <a:r>
              <a:rPr lang="sv-SE" dirty="0">
                <a:solidFill>
                  <a:srgbClr val="0070C0"/>
                </a:solidFill>
              </a:rPr>
              <a:t>Send LS to RAN1 and RAN2</a:t>
            </a:r>
            <a:endParaRPr lang="sv-SE" baseline="-25000" dirty="0">
              <a:solidFill>
                <a:srgbClr val="0070C0"/>
              </a:solidFill>
            </a:endParaRPr>
          </a:p>
          <a:p>
            <a:pPr lvl="1" hangingPunct="0"/>
            <a:r>
              <a:rPr lang="en-US" dirty="0"/>
              <a:t>MAC-CE based </a:t>
            </a:r>
          </a:p>
          <a:p>
            <a:pPr lvl="2" hangingPunct="0"/>
            <a:r>
              <a:rPr lang="en-GB" dirty="0"/>
              <a:t>Alignment with Rel-15 MAC-CE based active TCI state switching requirements</a:t>
            </a:r>
            <a:endParaRPr lang="en-US" dirty="0"/>
          </a:p>
          <a:p>
            <a:pPr lvl="3"/>
            <a:r>
              <a:rPr lang="en-GB" dirty="0">
                <a:solidFill>
                  <a:srgbClr val="0070C0"/>
                </a:solidFill>
              </a:rPr>
              <a:t>In RAN4#94-e-Bis: </a:t>
            </a:r>
            <a:endParaRPr lang="sv-SE" dirty="0">
              <a:solidFill>
                <a:srgbClr val="0070C0"/>
              </a:solidFill>
            </a:endParaRPr>
          </a:p>
          <a:p>
            <a:pPr lvl="4"/>
            <a:r>
              <a:rPr lang="en-GB" dirty="0">
                <a:solidFill>
                  <a:srgbClr val="0070C0"/>
                </a:solidFill>
              </a:rPr>
              <a:t>further wait for further clarifications in Rel-15 (i.e., Option 1)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GB" dirty="0">
                <a:solidFill>
                  <a:srgbClr val="0070C0"/>
                </a:solidFill>
              </a:rPr>
              <a:t>In RAN4#95: </a:t>
            </a:r>
            <a:endParaRPr lang="sv-SE" dirty="0">
              <a:solidFill>
                <a:srgbClr val="0070C0"/>
              </a:solidFill>
            </a:endParaRPr>
          </a:p>
          <a:p>
            <a:pPr lvl="4"/>
            <a:r>
              <a:rPr lang="en-GB" dirty="0">
                <a:solidFill>
                  <a:srgbClr val="0070C0"/>
                </a:solidFill>
              </a:rPr>
              <a:t>proceed with NR-U requirements, based on the current Rel-15 agreements, but update upon the need if Rel-15 requirements changes, if the corresponding proposed by the proponents change to Rel-15 is again not agreed in RAN4#94-e-Bis, or</a:t>
            </a:r>
            <a:endParaRPr lang="sv-SE" dirty="0">
              <a:solidFill>
                <a:srgbClr val="0070C0"/>
              </a:solidFill>
            </a:endParaRPr>
          </a:p>
          <a:p>
            <a:pPr lvl="4"/>
            <a:r>
              <a:rPr lang="en-GB" dirty="0">
                <a:solidFill>
                  <a:srgbClr val="0070C0"/>
                </a:solidFill>
              </a:rPr>
              <a:t>consider the agreed change to Rel-15, if such a change is agreed in RAN4#94-e-Bis</a:t>
            </a:r>
            <a:endParaRPr lang="sv-SE" dirty="0">
              <a:solidFill>
                <a:srgbClr val="0070C0"/>
              </a:solidFill>
            </a:endParaRPr>
          </a:p>
          <a:p>
            <a:pPr lvl="1"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08459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Active TCI State Switching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Definition of </a:t>
            </a:r>
            <a:r>
              <a:rPr lang="sv-SE" altLang="zh-CN" dirty="0">
                <a:ea typeface="Times New Roman" panose="02020603050405020304" pitchFamily="18" charset="0"/>
              </a:rPr>
              <a:t>T</a:t>
            </a:r>
            <a:r>
              <a:rPr lang="sv-SE" altLang="zh-CN" baseline="-25000" dirty="0">
                <a:ea typeface="Times New Roman" panose="02020603050405020304" pitchFamily="18" charset="0"/>
              </a:rPr>
              <a:t>first-SSB</a:t>
            </a:r>
          </a:p>
          <a:p>
            <a:pPr lvl="1" hangingPunct="0"/>
            <a:r>
              <a:rPr lang="en-US" dirty="0"/>
              <a:t>Option 1: </a:t>
            </a:r>
            <a:r>
              <a:rPr lang="en-GB" dirty="0"/>
              <a:t>time to first SSB instance (which may or may not be transmitted)</a:t>
            </a:r>
            <a:endParaRPr lang="sv-SE" dirty="0"/>
          </a:p>
          <a:p>
            <a:pPr lvl="1" hangingPunct="0"/>
            <a:r>
              <a:rPr lang="en-US" dirty="0"/>
              <a:t>Option 2: time to the first </a:t>
            </a:r>
            <a:r>
              <a:rPr lang="en-GB" dirty="0"/>
              <a:t>SSB transmission occasion (“occasion” means the transmission is configured but may or may not come)</a:t>
            </a:r>
            <a:endParaRPr lang="sv-SE" dirty="0"/>
          </a:p>
          <a:p>
            <a:pPr lvl="1"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20101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from the 1st round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70C0"/>
                </a:solidFill>
              </a:rPr>
              <a:t>Agreements from the GTW session</a:t>
            </a:r>
          </a:p>
          <a:p>
            <a:pPr marL="0" indent="0" algn="ctr">
              <a:buNone/>
            </a:pPr>
            <a:r>
              <a:rPr lang="sv-SE" sz="5000" dirty="0"/>
              <a:t>Agreements from the 2nd round</a:t>
            </a:r>
          </a:p>
          <a:p>
            <a:pPr marL="0" indent="0" algn="ctr">
              <a:buNone/>
            </a:pP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Specification Structure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323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00B050"/>
                </a:solidFill>
              </a:rPr>
              <a:t>I</a:t>
            </a:r>
            <a:r>
              <a:rPr lang="en-US" dirty="0">
                <a:solidFill>
                  <a:srgbClr val="00B050"/>
                </a:solidFill>
              </a:rPr>
              <a:t>n RAN4#94-e-Bis, note the CR in R4-2004843. In RAN4#95, further discuss on how to deal with the remaining sections not covered by other technical CRs</a:t>
            </a:r>
          </a:p>
          <a:p>
            <a:endParaRPr lang="sv-SE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82233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General Applicability Rules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70C0"/>
                </a:solidFill>
              </a:rPr>
              <a:t>Assume by default that requirements do not apply to NR-U unless explicitly stated </a:t>
            </a:r>
          </a:p>
          <a:p>
            <a:r>
              <a:rPr lang="en-US" dirty="0"/>
              <a:t>Further focus on </a:t>
            </a:r>
            <a:r>
              <a:rPr lang="en-US" dirty="0">
                <a:solidFill>
                  <a:srgbClr val="0070C0"/>
                </a:solidFill>
              </a:rPr>
              <a:t>Option 2b: no applicability section, exclude the applicability to NR-U by default, unless explicitly stated and: 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the meaning of “for NR-U”/”to NR-U” is clearly defined, e.g. NR-U serving cell, NR-U </a:t>
            </a:r>
            <a:r>
              <a:rPr lang="en-US" dirty="0" err="1">
                <a:solidFill>
                  <a:srgbClr val="0070C0"/>
                </a:solidFill>
              </a:rPr>
              <a:t>neighbour</a:t>
            </a:r>
            <a:r>
              <a:rPr lang="en-US" dirty="0">
                <a:solidFill>
                  <a:srgbClr val="0070C0"/>
                </a:solidFill>
              </a:rPr>
              <a:t> cell, relevance for different NR-U scenarios A-C, etc.</a:t>
            </a: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0234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Terminology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Discuss whether there is a need to clarify:</a:t>
            </a:r>
          </a:p>
          <a:p>
            <a:pPr lvl="1"/>
            <a:r>
              <a:rPr lang="en-US" dirty="0"/>
              <a:t>“SMTC occasion not available at the UE”</a:t>
            </a: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30298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Handover Requirements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GB" dirty="0">
                <a:solidFill>
                  <a:srgbClr val="00B050"/>
                </a:solidFill>
              </a:rPr>
              <a:t>Draft CRs:</a:t>
            </a: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Further discuss the draft CRs to 36.133 and 38.133 provided in RAN4#94-e-Bis, considering the necessary revision</a:t>
            </a:r>
            <a:endParaRPr lang="sv-SE" dirty="0">
              <a:solidFill>
                <a:srgbClr val="00B050"/>
              </a:solidFill>
            </a:endParaRP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Upon receiving a response LS from RAN2, RAN4 can discuss whether further clarification is needed in the HO requirements in 36.133 and 38.133</a:t>
            </a:r>
            <a:r>
              <a:rPr lang="en-GB" dirty="0"/>
              <a:t>, if the RAN2 LS indicates that the requirements are impacted by consistent UL LBT failure detection/recovery</a:t>
            </a:r>
            <a:endParaRPr lang="sv-SE" dirty="0"/>
          </a:p>
          <a:p>
            <a:pPr lvl="1"/>
            <a:endParaRPr lang="sv-SE" dirty="0">
              <a:solidFill>
                <a:srgbClr val="00B0F0"/>
              </a:solidFill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42353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RRC Release with Redirection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GB" dirty="0">
                <a:solidFill>
                  <a:srgbClr val="00B050"/>
                </a:solidFill>
              </a:rPr>
              <a:t>Wait for RAN2 LS reply. No further discussion in RAN4 #94-e-Bis</a:t>
            </a:r>
            <a:endParaRPr lang="sv-SE" dirty="0">
              <a:solidFill>
                <a:srgbClr val="00B050"/>
              </a:solidFill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86293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 / Deactivation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>
                <a:solidFill>
                  <a:srgbClr val="00B050"/>
                </a:solidFill>
              </a:rPr>
              <a:t>Definition of channel access category 1</a:t>
            </a: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Type 2C UL channel access [TS 37.213]</a:t>
            </a:r>
          </a:p>
          <a:p>
            <a:pPr hangingPunct="0"/>
            <a:endParaRPr lang="sv-SE" dirty="0">
              <a:solidFill>
                <a:srgbClr val="00B050"/>
              </a:solidFill>
            </a:endParaRPr>
          </a:p>
          <a:p>
            <a:pPr hangingPunct="0"/>
            <a:r>
              <a:rPr lang="sv-SE" dirty="0">
                <a:solidFill>
                  <a:srgbClr val="00B050"/>
                </a:solidFill>
              </a:rPr>
              <a:t>Definition of T</a:t>
            </a:r>
            <a:r>
              <a:rPr lang="sv-SE" baseline="-25000" dirty="0">
                <a:solidFill>
                  <a:srgbClr val="00B050"/>
                </a:solidFill>
              </a:rPr>
              <a:t>FirstSSB_MAX</a:t>
            </a:r>
          </a:p>
          <a:p>
            <a:pPr lvl="1" hangingPunct="0"/>
            <a:r>
              <a:rPr lang="sv-SE" dirty="0">
                <a:solidFill>
                  <a:srgbClr val="00B050"/>
                </a:solidFill>
              </a:rPr>
              <a:t>Further discuss in RAN4 #95, taking into account the received comments</a:t>
            </a:r>
          </a:p>
          <a:p>
            <a:pPr hangingPunct="0"/>
            <a:r>
              <a:rPr lang="sv-SE" dirty="0">
                <a:solidFill>
                  <a:srgbClr val="00B050"/>
                </a:solidFill>
              </a:rPr>
              <a:t>Definition of L</a:t>
            </a:r>
            <a:r>
              <a:rPr lang="sv-SE" baseline="-25000" dirty="0">
                <a:solidFill>
                  <a:srgbClr val="00B050"/>
                </a:solidFill>
              </a:rPr>
              <a:t>1</a:t>
            </a:r>
          </a:p>
          <a:p>
            <a:pPr lvl="1" hangingPunct="0"/>
            <a:r>
              <a:rPr lang="sv-SE" dirty="0">
                <a:solidFill>
                  <a:srgbClr val="00B050"/>
                </a:solidFill>
              </a:rPr>
              <a:t>Further discuss in RAN4 #95, taking into account the received comments</a:t>
            </a:r>
          </a:p>
          <a:p>
            <a:pPr hangingPunct="0"/>
            <a:r>
              <a:rPr lang="en-US" dirty="0">
                <a:solidFill>
                  <a:srgbClr val="00B050"/>
                </a:solidFill>
              </a:rPr>
              <a:t>Definition of L</a:t>
            </a:r>
            <a:r>
              <a:rPr lang="en-US" baseline="-25000" dirty="0">
                <a:solidFill>
                  <a:srgbClr val="00B050"/>
                </a:solidFill>
              </a:rPr>
              <a:t>2,1</a:t>
            </a:r>
            <a:r>
              <a:rPr lang="en-US" dirty="0">
                <a:solidFill>
                  <a:srgbClr val="00B050"/>
                </a:solidFill>
              </a:rPr>
              <a:t> and L</a:t>
            </a:r>
            <a:r>
              <a:rPr lang="en-US" baseline="-25000" dirty="0">
                <a:solidFill>
                  <a:srgbClr val="00B050"/>
                </a:solidFill>
              </a:rPr>
              <a:t>2,2</a:t>
            </a:r>
          </a:p>
          <a:p>
            <a:pPr lvl="1" hangingPunct="0"/>
            <a:r>
              <a:rPr lang="sv-SE" dirty="0">
                <a:solidFill>
                  <a:srgbClr val="00B050"/>
                </a:solidFill>
              </a:rPr>
              <a:t>Further discuss in RAN4 #95, taking into account the received comments</a:t>
            </a:r>
            <a:endParaRPr lang="en-US" dirty="0">
              <a:solidFill>
                <a:srgbClr val="00B050"/>
              </a:solidFill>
            </a:endParaRPr>
          </a:p>
          <a:p>
            <a:pPr hangingPunct="0"/>
            <a:r>
              <a:rPr lang="en-US" dirty="0">
                <a:solidFill>
                  <a:srgbClr val="00B050"/>
                </a:solidFill>
              </a:rPr>
              <a:t>Definition of L</a:t>
            </a:r>
            <a:r>
              <a:rPr lang="en-US" baseline="-25000" dirty="0">
                <a:solidFill>
                  <a:srgbClr val="00B050"/>
                </a:solidFill>
              </a:rPr>
              <a:t>3,1</a:t>
            </a:r>
            <a:r>
              <a:rPr lang="en-US" dirty="0">
                <a:solidFill>
                  <a:srgbClr val="00B050"/>
                </a:solidFill>
              </a:rPr>
              <a:t> and L</a:t>
            </a:r>
            <a:r>
              <a:rPr lang="en-US" baseline="-25000" dirty="0">
                <a:solidFill>
                  <a:srgbClr val="00B050"/>
                </a:solidFill>
              </a:rPr>
              <a:t>3,2</a:t>
            </a:r>
            <a:endParaRPr lang="sv-SE" baseline="-25000" dirty="0">
              <a:solidFill>
                <a:srgbClr val="00B050"/>
              </a:solidFill>
            </a:endParaRPr>
          </a:p>
          <a:p>
            <a:pPr lvl="1" hangingPunct="0"/>
            <a:r>
              <a:rPr lang="sv-SE" dirty="0">
                <a:solidFill>
                  <a:srgbClr val="00B050"/>
                </a:solidFill>
              </a:rPr>
              <a:t>Further discuss in RAN4 #95, taking into account the received comments</a:t>
            </a: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44341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 / Deactivation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UE behavior and the </a:t>
            </a:r>
            <a:r>
              <a:rPr lang="en-US" dirty="0" err="1"/>
              <a:t>SCell</a:t>
            </a:r>
            <a:r>
              <a:rPr lang="en-US" dirty="0"/>
              <a:t> activation delay extension due to any LBT failures when </a:t>
            </a:r>
            <a:r>
              <a:rPr lang="en-US" dirty="0" err="1"/>
              <a:t>sCellDeactivationTimer</a:t>
            </a:r>
            <a:r>
              <a:rPr lang="en-US" dirty="0"/>
              <a:t> is not configured</a:t>
            </a:r>
          </a:p>
          <a:p>
            <a:pPr lvl="1" hangingPunct="0"/>
            <a:r>
              <a:rPr lang="en-US" dirty="0"/>
              <a:t>Option 1: the </a:t>
            </a:r>
            <a:r>
              <a:rPr lang="en-US" dirty="0" err="1"/>
              <a:t>SCell</a:t>
            </a:r>
            <a:r>
              <a:rPr lang="en-US" dirty="0"/>
              <a:t> activation requirements do not apply when the </a:t>
            </a:r>
            <a:r>
              <a:rPr lang="en-US" dirty="0" err="1"/>
              <a:t>sCellDeactivationTimer</a:t>
            </a:r>
            <a:r>
              <a:rPr lang="en-US" dirty="0"/>
              <a:t> is not configured</a:t>
            </a:r>
          </a:p>
          <a:p>
            <a:pPr lvl="1"/>
            <a:r>
              <a:rPr lang="en-GB" dirty="0"/>
              <a:t>Option 2: If the timer is not configured, the NR-U UE assumes the largest timer value and applies the corresponding behaviour, to avoid being locked down in </a:t>
            </a:r>
            <a:r>
              <a:rPr lang="en-GB" dirty="0" err="1"/>
              <a:t>SCell</a:t>
            </a:r>
            <a:r>
              <a:rPr lang="en-GB" dirty="0"/>
              <a:t> activation for too long</a:t>
            </a:r>
            <a:endParaRPr lang="sv-SE" dirty="0"/>
          </a:p>
          <a:p>
            <a:pPr lvl="1"/>
            <a:r>
              <a:rPr lang="en-GB" dirty="0"/>
              <a:t>Option 3: Do not specify UE behaviour if the timer is not configured, the requirements apply regardless whether </a:t>
            </a:r>
            <a:r>
              <a:rPr lang="en-US" dirty="0" err="1"/>
              <a:t>sCellDeactivationTimer</a:t>
            </a:r>
            <a:r>
              <a:rPr lang="en-US" dirty="0"/>
              <a:t> is configured or not</a:t>
            </a:r>
            <a:endParaRPr lang="sv-SE" dirty="0"/>
          </a:p>
          <a:p>
            <a:pPr lvl="1" hangingPunct="0"/>
            <a:endParaRPr lang="en-US" dirty="0"/>
          </a:p>
          <a:p>
            <a:pPr hangingPunct="0"/>
            <a:r>
              <a:rPr lang="en-US" dirty="0" err="1"/>
              <a:t>SCell</a:t>
            </a:r>
            <a:r>
              <a:rPr lang="en-US" dirty="0"/>
              <a:t> activation delay, condition on HARQ delay</a:t>
            </a:r>
          </a:p>
          <a:p>
            <a:pPr lvl="1" hangingPunct="0"/>
            <a:r>
              <a:rPr lang="en-GB" dirty="0"/>
              <a:t>Option 1: For a known </a:t>
            </a:r>
            <a:r>
              <a:rPr lang="en-GB" dirty="0" err="1"/>
              <a:t>SCell</a:t>
            </a:r>
            <a:r>
              <a:rPr lang="en-GB" dirty="0"/>
              <a:t>:</a:t>
            </a:r>
            <a:endParaRPr lang="sv-SE" dirty="0"/>
          </a:p>
          <a:p>
            <a:pPr lvl="2" hangingPunct="0"/>
            <a:r>
              <a:rPr lang="en-GB" dirty="0" err="1"/>
              <a:t>T</a:t>
            </a:r>
            <a:r>
              <a:rPr lang="en-GB" baseline="-25000" dirty="0" err="1"/>
              <a:t>FirstSSB</a:t>
            </a:r>
            <a:r>
              <a:rPr lang="en-GB" dirty="0"/>
              <a:t>+ </a:t>
            </a:r>
            <a:r>
              <a:rPr lang="en-GB" dirty="0" err="1"/>
              <a:t>T</a:t>
            </a:r>
            <a:r>
              <a:rPr lang="en-GB" baseline="-25000" dirty="0" err="1"/>
              <a:t>rs</a:t>
            </a:r>
            <a:r>
              <a:rPr lang="en-GB" dirty="0"/>
              <a:t> *L1+ 5ms, if the </a:t>
            </a:r>
            <a:r>
              <a:rPr lang="en-GB" dirty="0" err="1"/>
              <a:t>SCell</a:t>
            </a:r>
            <a:r>
              <a:rPr lang="en-GB" dirty="0"/>
              <a:t> measurement cycle is ≤160ms and </a:t>
            </a:r>
            <a:r>
              <a:rPr lang="en-GB" b="1" dirty="0">
                <a:sym typeface="Symbol" panose="05050102010706020507" pitchFamily="18" charset="2"/>
              </a:rPr>
              <a:t></a:t>
            </a:r>
            <a:r>
              <a:rPr lang="en-GB" b="1" baseline="-25000" dirty="0"/>
              <a:t>HARQ</a:t>
            </a:r>
            <a:r>
              <a:rPr lang="en-GB" b="1" dirty="0"/>
              <a:t>≤K ms</a:t>
            </a:r>
            <a:r>
              <a:rPr lang="en-GB" dirty="0"/>
              <a:t>.</a:t>
            </a:r>
            <a:endParaRPr lang="sv-SE" dirty="0"/>
          </a:p>
          <a:p>
            <a:pPr lvl="2" hangingPunct="0"/>
            <a:r>
              <a:rPr lang="en-GB" dirty="0"/>
              <a:t>(T</a:t>
            </a:r>
            <a:r>
              <a:rPr lang="en-GB" baseline="-25000" dirty="0"/>
              <a:t>SMTC_MAX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rs</a:t>
            </a:r>
            <a:r>
              <a:rPr lang="en-GB" dirty="0"/>
              <a:t> )*(1+L2)+ 5ms, if the </a:t>
            </a:r>
            <a:r>
              <a:rPr lang="en-GB" dirty="0" err="1"/>
              <a:t>SCell</a:t>
            </a:r>
            <a:r>
              <a:rPr lang="en-GB" dirty="0"/>
              <a:t> measurement cycle is &gt;160ms or </a:t>
            </a:r>
            <a:r>
              <a:rPr lang="en-GB" sz="2400" b="1" dirty="0">
                <a:sym typeface="Symbol" panose="05050102010706020507" pitchFamily="18" charset="2"/>
              </a:rPr>
              <a:t></a:t>
            </a:r>
            <a:r>
              <a:rPr lang="en-GB" b="1" baseline="-25000" dirty="0"/>
              <a:t>HARQ</a:t>
            </a:r>
            <a:r>
              <a:rPr lang="en-GB" b="1" dirty="0"/>
              <a:t>&gt;K ms</a:t>
            </a:r>
            <a:r>
              <a:rPr lang="en-GB" dirty="0"/>
              <a:t>, </a:t>
            </a:r>
          </a:p>
          <a:p>
            <a:pPr marL="914400" lvl="2" indent="0" hangingPunct="0">
              <a:buNone/>
            </a:pPr>
            <a:r>
              <a:rPr lang="sv-SE" sz="2400" dirty="0"/>
              <a:t>where </a:t>
            </a:r>
            <a:r>
              <a:rPr lang="en-GB" b="1" dirty="0">
                <a:sym typeface="Symbol" panose="05050102010706020507" pitchFamily="18" charset="2"/>
              </a:rPr>
              <a:t></a:t>
            </a:r>
            <a:r>
              <a:rPr lang="en-GB" sz="900" b="1" baseline="-25000" dirty="0"/>
              <a:t>HARQ</a:t>
            </a:r>
            <a:r>
              <a:rPr lang="en-GB" sz="900" b="1" dirty="0"/>
              <a:t> </a:t>
            </a:r>
            <a:r>
              <a:rPr lang="en-GB" dirty="0"/>
              <a:t>is the total time by which T</a:t>
            </a:r>
            <a:r>
              <a:rPr lang="en-GB" baseline="-25000" dirty="0"/>
              <a:t>HARQ</a:t>
            </a:r>
            <a:r>
              <a:rPr lang="en-GB" dirty="0"/>
              <a:t> was extended (with all its HARQ transmissions and retransmissions in the configured UL resources) due to UL LBT failures  according to the agreement in RAN4#94-e, K=TBD</a:t>
            </a:r>
          </a:p>
          <a:p>
            <a:pPr lvl="1" hangingPunct="0"/>
            <a:r>
              <a:rPr lang="en-GB" dirty="0"/>
              <a:t>Option 2: Option 1 without the condition on </a:t>
            </a:r>
            <a:r>
              <a:rPr lang="en-GB" b="1" dirty="0">
                <a:sym typeface="Symbol" panose="05050102010706020507" pitchFamily="18" charset="2"/>
              </a:rPr>
              <a:t></a:t>
            </a:r>
            <a:r>
              <a:rPr lang="en-GB" b="1" baseline="-25000" dirty="0"/>
              <a:t>HARQ</a:t>
            </a:r>
            <a:endParaRPr lang="sv-SE" dirty="0"/>
          </a:p>
          <a:p>
            <a:pPr marL="914400" lvl="2" indent="0" hangingPunct="0">
              <a:buNone/>
            </a:pPr>
            <a:endParaRPr lang="en-US" dirty="0">
              <a:highlight>
                <a:srgbClr val="FFFF00"/>
              </a:highlight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47034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12252</TotalTime>
  <Words>931</Words>
  <Application>Microsoft Office PowerPoint</Application>
  <PresentationFormat>Widescreen</PresentationFormat>
  <Paragraphs>118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Times New Roman</vt:lpstr>
      <vt:lpstr>Office Theme</vt:lpstr>
      <vt:lpstr>WF on NR-U RRM (Part 1)   all agreements in RAN4#94-e-Bis in email thread: [94e Bis][104] NR_unlic_RRM_Core_Part_1</vt:lpstr>
      <vt:lpstr>PowerPoint Presentation</vt:lpstr>
      <vt:lpstr>Specification Structure</vt:lpstr>
      <vt:lpstr>General Applicability Rules</vt:lpstr>
      <vt:lpstr>Terminology</vt:lpstr>
      <vt:lpstr>Handover Requirements</vt:lpstr>
      <vt:lpstr>RRC Release with Redirection</vt:lpstr>
      <vt:lpstr>SCell Activation / Deactivation</vt:lpstr>
      <vt:lpstr>SCell Activation / Deactivation (cont.)</vt:lpstr>
      <vt:lpstr>SCell Activation / Deactivation (cont.)</vt:lpstr>
      <vt:lpstr>SCell Activation / Deactivation (cont.)</vt:lpstr>
      <vt:lpstr>Active TCI State Switching</vt:lpstr>
      <vt:lpstr>Active TCI State Switching (cont.)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Iana Siomina</cp:lastModifiedBy>
  <cp:revision>1993</cp:revision>
  <dcterms:created xsi:type="dcterms:W3CDTF">2016-04-13T15:12:29Z</dcterms:created>
  <dcterms:modified xsi:type="dcterms:W3CDTF">2020-04-29T03:01:40Z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