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4"/>
  </p:sldMasterIdLst>
  <p:notesMasterIdLst>
    <p:notesMasterId r:id="rId16"/>
  </p:notesMasterIdLst>
  <p:sldIdLst>
    <p:sldId id="290" r:id="rId5"/>
    <p:sldId id="319" r:id="rId6"/>
    <p:sldId id="334" r:id="rId7"/>
    <p:sldId id="318" r:id="rId8"/>
    <p:sldId id="335" r:id="rId9"/>
    <p:sldId id="336" r:id="rId10"/>
    <p:sldId id="331" r:id="rId11"/>
    <p:sldId id="321" r:id="rId12"/>
    <p:sldId id="329" r:id="rId13"/>
    <p:sldId id="337" r:id="rId14"/>
    <p:sldId id="338" r:id="rId1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3" userDrawn="1">
          <p15:clr>
            <a:srgbClr val="A4A3A4"/>
          </p15:clr>
        </p15:guide>
        <p15:guide id="2" pos="388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53E3F36-829B-47C4-85C7-8F7C0A8FD96F}" v="2" dt="2020-04-28T22:11:16.68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818" autoAdjust="0"/>
    <p:restoredTop sz="88978" autoAdjust="0"/>
  </p:normalViewPr>
  <p:slideViewPr>
    <p:cSldViewPr>
      <p:cViewPr varScale="1">
        <p:scale>
          <a:sx n="98" d="100"/>
          <a:sy n="98" d="100"/>
        </p:scale>
        <p:origin x="78" y="222"/>
      </p:cViewPr>
      <p:guideLst>
        <p:guide orient="horz" pos="2133"/>
        <p:guide pos="388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u-Hsiang Huang" userId="543a1667-cf7d-4263-9c3a-2bbd98271c62" providerId="ADAL" clId="{D8F6EB39-00F7-4320-9AAB-6442E31E5909}"/>
    <pc:docChg chg="custSel modSld">
      <pc:chgData name="Chu-Hsiang Huang" userId="543a1667-cf7d-4263-9c3a-2bbd98271c62" providerId="ADAL" clId="{D8F6EB39-00F7-4320-9AAB-6442E31E5909}" dt="2020-04-28T22:11:16.687" v="159" actId="207"/>
      <pc:docMkLst>
        <pc:docMk/>
      </pc:docMkLst>
      <pc:sldChg chg="modSp">
        <pc:chgData name="Chu-Hsiang Huang" userId="543a1667-cf7d-4263-9c3a-2bbd98271c62" providerId="ADAL" clId="{D8F6EB39-00F7-4320-9AAB-6442E31E5909}" dt="2020-04-28T22:11:16.687" v="159" actId="207"/>
        <pc:sldMkLst>
          <pc:docMk/>
          <pc:sldMk cId="4266411734" sldId="336"/>
        </pc:sldMkLst>
        <pc:spChg chg="mod">
          <ac:chgData name="Chu-Hsiang Huang" userId="543a1667-cf7d-4263-9c3a-2bbd98271c62" providerId="ADAL" clId="{D8F6EB39-00F7-4320-9AAB-6442E31E5909}" dt="2020-04-28T22:11:16.687" v="159" actId="207"/>
          <ac:spMkLst>
            <pc:docMk/>
            <pc:sldMk cId="4266411734" sldId="336"/>
            <ac:spMk id="5" creationId="{00000000-0000-0000-0000-000000000000}"/>
          </ac:spMkLst>
        </pc:spChg>
      </pc:sldChg>
      <pc:sldChg chg="modSp">
        <pc:chgData name="Chu-Hsiang Huang" userId="543a1667-cf7d-4263-9c3a-2bbd98271c62" providerId="ADAL" clId="{D8F6EB39-00F7-4320-9AAB-6442E31E5909}" dt="2020-04-28T22:06:47.592" v="5" actId="207"/>
        <pc:sldMkLst>
          <pc:docMk/>
          <pc:sldMk cId="864615075" sldId="337"/>
        </pc:sldMkLst>
        <pc:spChg chg="mod">
          <ac:chgData name="Chu-Hsiang Huang" userId="543a1667-cf7d-4263-9c3a-2bbd98271c62" providerId="ADAL" clId="{D8F6EB39-00F7-4320-9AAB-6442E31E5909}" dt="2020-04-28T22:06:47.592" v="5" actId="207"/>
          <ac:spMkLst>
            <pc:docMk/>
            <pc:sldMk cId="864615075" sldId="337"/>
            <ac:spMk id="5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2020/4/29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8531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5AC724-7819-442F-BD1E-76C4EAD63087}" type="datetimeFigureOut">
              <a:rPr lang="zh-CN" altLang="en-US" smtClean="0"/>
              <a:t>2020/4/29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9CD2-D266-496F-A23B-65DDCBC48B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97025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5AC724-7819-442F-BD1E-76C4EAD63087}" type="datetimeFigureOut">
              <a:rPr lang="zh-CN" altLang="en-US" smtClean="0"/>
              <a:t>2020/4/29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9CD2-D266-496F-A23B-65DDCBC48B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29626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5AC724-7819-442F-BD1E-76C4EAD63087}" type="datetimeFigureOut">
              <a:rPr lang="zh-CN" altLang="en-US" smtClean="0"/>
              <a:t>2020/4/29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9CD2-D266-496F-A23B-65DDCBC48B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98580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5AC724-7819-442F-BD1E-76C4EAD63087}" type="datetimeFigureOut">
              <a:rPr lang="zh-CN" altLang="en-US" smtClean="0"/>
              <a:t>2020/4/29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9CD2-D266-496F-A23B-65DDCBC48B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41791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5AC724-7819-442F-BD1E-76C4EAD63087}" type="datetimeFigureOut">
              <a:rPr lang="zh-CN" altLang="en-US" smtClean="0"/>
              <a:t>2020/4/29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9CD2-D266-496F-A23B-65DDCBC48B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32723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5AC724-7819-442F-BD1E-76C4EAD63087}" type="datetimeFigureOut">
              <a:rPr lang="zh-CN" altLang="en-US" smtClean="0"/>
              <a:t>2020/4/29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9CD2-D266-496F-A23B-65DDCBC48B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7797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5AC724-7819-442F-BD1E-76C4EAD63087}" type="datetimeFigureOut">
              <a:rPr lang="zh-CN" altLang="en-US" smtClean="0"/>
              <a:t>2020/4/29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9CD2-D266-496F-A23B-65DDCBC48B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45847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5AC724-7819-442F-BD1E-76C4EAD63087}" type="datetimeFigureOut">
              <a:rPr lang="zh-CN" altLang="en-US" smtClean="0"/>
              <a:t>2020/4/29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9CD2-D266-496F-A23B-65DDCBC48B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34189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5AC724-7819-442F-BD1E-76C4EAD63087}" type="datetimeFigureOut">
              <a:rPr lang="zh-CN" altLang="en-US" smtClean="0"/>
              <a:t>2020/4/29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9CD2-D266-496F-A23B-65DDCBC48B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72562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5AC724-7819-442F-BD1E-76C4EAD63087}" type="datetimeFigureOut">
              <a:rPr lang="zh-CN" altLang="en-US" smtClean="0"/>
              <a:t>2020/4/29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9CD2-D266-496F-A23B-65DDCBC48B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10832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5AC724-7819-442F-BD1E-76C4EAD63087}" type="datetimeFigureOut">
              <a:rPr lang="zh-CN" altLang="en-US" smtClean="0"/>
              <a:t>2020/4/29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9CD2-D266-496F-A23B-65DDCBC48B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23359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 smtClean="0"/>
              <a:t>2020/4/29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7E9CD2-D266-496F-A23B-65DDCBC48B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21435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sz="40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WF on NR V2X RRM requirements</a:t>
            </a:r>
            <a:endParaRPr lang="ja-JP" altLang="en-US" sz="40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  <p:sp>
        <p:nvSpPr>
          <p:cNvPr id="4099" name="サブタイトル 2"/>
          <p:cNvSpPr>
            <a:spLocks noGrp="1"/>
          </p:cNvSpPr>
          <p:nvPr>
            <p:ph type="subTitle" idx="1"/>
          </p:nvPr>
        </p:nvSpPr>
        <p:spPr>
          <a:xfrm>
            <a:off x="2567608" y="3886200"/>
            <a:ext cx="7056784" cy="1752600"/>
          </a:xfrm>
        </p:spPr>
        <p:txBody>
          <a:bodyPr rtlCol="0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lang="en-US" altLang="ja-JP" dirty="0">
                <a:solidFill>
                  <a:schemeClr val="tx1"/>
                </a:solidFill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LG </a:t>
            </a:r>
            <a:r>
              <a:rPr lang="en-US" altLang="ja-JP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Electronics, </a:t>
            </a:r>
            <a:r>
              <a:rPr lang="en-US" altLang="ja-JP" dirty="0" err="1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MediaTek</a:t>
            </a:r>
            <a:endParaRPr lang="en-US" altLang="ja-JP" dirty="0">
              <a:solidFill>
                <a:schemeClr val="tx1"/>
              </a:solidFill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  <p:sp>
        <p:nvSpPr>
          <p:cNvPr id="5124" name="テキスト ボックス 1"/>
          <p:cNvSpPr txBox="1">
            <a:spLocks noChangeArrowheads="1"/>
          </p:cNvSpPr>
          <p:nvPr/>
        </p:nvSpPr>
        <p:spPr bwMode="auto">
          <a:xfrm>
            <a:off x="335361" y="188913"/>
            <a:ext cx="1144927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3GPP TSG-RAN WG4 #94e-bis				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Electronic Meeting, Apr.20th – Apr.30th 2020</a:t>
            </a:r>
            <a:endParaRPr lang="ja-JP" altLang="en-US" sz="24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  <p:sp>
        <p:nvSpPr>
          <p:cNvPr id="5125" name="テキスト ボックス 4"/>
          <p:cNvSpPr txBox="1">
            <a:spLocks noChangeArrowheads="1"/>
          </p:cNvSpPr>
          <p:nvPr/>
        </p:nvSpPr>
        <p:spPr bwMode="auto">
          <a:xfrm>
            <a:off x="9120336" y="188913"/>
            <a:ext cx="25005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R4-2005310</a:t>
            </a:r>
            <a:endParaRPr lang="en-US" altLang="ja-JP" sz="2400" dirty="0">
              <a:solidFill>
                <a:srgbClr val="FF0000"/>
              </a:solidFill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6036130"/>
      </p:ext>
    </p:extLst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908720"/>
            <a:ext cx="12192000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hangingPunct="0">
              <a:buFont typeface="Arial" panose="020B0604020202020204" pitchFamily="34" charset="0"/>
              <a:buChar char="•"/>
            </a:pPr>
            <a:r>
              <a:rPr lang="en-US" sz="2000" dirty="0"/>
              <a:t>S-RSSI measurement</a:t>
            </a:r>
          </a:p>
          <a:p>
            <a:pPr marL="800100" lvl="1" indent="-342900" hangingPunct="0">
              <a:buFont typeface="Arial" panose="020B0604020202020204" pitchFamily="34" charset="0"/>
              <a:buChar char="•"/>
            </a:pPr>
            <a:r>
              <a:rPr lang="en-US" dirty="0"/>
              <a:t>Reuse S-RSSI measurement accuracy in LTE-V2X.</a:t>
            </a:r>
            <a:endParaRPr lang="en-US" altLang="ko-KR" dirty="0">
              <a:solidFill>
                <a:schemeClr val="bg2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S-SSB RSRP side condition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dirty="0"/>
              <a:t>Determine NR V2X measurement side conditions on S-SSB RSRP based on both </a:t>
            </a:r>
            <a:r>
              <a:rPr lang="en-US" dirty="0" smtClean="0"/>
              <a:t>NR V2X S-RSRP </a:t>
            </a:r>
            <a:r>
              <a:rPr lang="en-US" dirty="0" err="1" smtClean="0"/>
              <a:t>Es</a:t>
            </a:r>
            <a:r>
              <a:rPr lang="en-US" dirty="0" smtClean="0"/>
              <a:t>/</a:t>
            </a:r>
            <a:r>
              <a:rPr lang="en-US" dirty="0" err="1" smtClean="0"/>
              <a:t>Iot</a:t>
            </a:r>
            <a:r>
              <a:rPr lang="en-US" dirty="0" smtClean="0"/>
              <a:t> and </a:t>
            </a:r>
            <a:r>
              <a:rPr lang="en-US" dirty="0"/>
              <a:t>the agreed receiver sensitivity requirement per band group in RF session.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51384" y="126416"/>
            <a:ext cx="110892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dirty="0"/>
              <a:t>Measurement requirements(2)</a:t>
            </a:r>
            <a:endParaRPr lang="ko-KR" altLang="en-US" sz="3200" dirty="0"/>
          </a:p>
        </p:txBody>
      </p:sp>
    </p:spTree>
    <p:extLst>
      <p:ext uri="{BB962C8B-B14F-4D97-AF65-F5344CB8AC3E}">
        <p14:creationId xmlns:p14="http://schemas.microsoft.com/office/powerpoint/2010/main" val="8646150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4680" y="908720"/>
            <a:ext cx="12192000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hangingPunct="0">
              <a:buFont typeface="Arial" panose="020B0604020202020204" pitchFamily="34" charset="0"/>
              <a:buChar char="•"/>
            </a:pPr>
            <a:r>
              <a:rPr lang="en-US" sz="2000" dirty="0" smtClean="0"/>
              <a:t>Core requirements (based on work-split in last year)</a:t>
            </a:r>
            <a:endParaRPr lang="en-US" sz="2000" dirty="0"/>
          </a:p>
          <a:p>
            <a:pPr marL="800100" lvl="1" indent="-342900" hangingPunct="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800100" lvl="1" indent="-342900" hangingPunct="0">
              <a:buFont typeface="Arial" panose="020B0604020202020204" pitchFamily="34" charset="0"/>
              <a:buChar char="•"/>
            </a:pPr>
            <a:endParaRPr lang="en-US" dirty="0"/>
          </a:p>
          <a:p>
            <a:pPr marL="800100" lvl="1" indent="-342900" hangingPunct="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800100" lvl="1" indent="-342900" hangingPunct="0">
              <a:buFont typeface="Arial" panose="020B0604020202020204" pitchFamily="34" charset="0"/>
              <a:buChar char="•"/>
            </a:pPr>
            <a:endParaRPr lang="en-US" dirty="0"/>
          </a:p>
          <a:p>
            <a:pPr marL="800100" lvl="1" indent="-342900" hangingPunct="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800100" lvl="1" indent="-342900" hangingPunct="0">
              <a:buFont typeface="Arial" panose="020B0604020202020204" pitchFamily="34" charset="0"/>
              <a:buChar char="•"/>
            </a:pPr>
            <a:endParaRPr lang="en-US" dirty="0"/>
          </a:p>
          <a:p>
            <a:pPr marL="800100" lvl="1" indent="-342900" hangingPunct="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Measurement accuracy requirements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ko-KR" sz="2000" dirty="0" smtClean="0"/>
              <a:t>Annex B.4</a:t>
            </a:r>
            <a:endParaRPr lang="en-US" altLang="ko-KR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/>
          </a:p>
        </p:txBody>
      </p:sp>
      <p:sp>
        <p:nvSpPr>
          <p:cNvPr id="2" name="TextBox 1"/>
          <p:cNvSpPr txBox="1"/>
          <p:nvPr/>
        </p:nvSpPr>
        <p:spPr>
          <a:xfrm>
            <a:off x="551384" y="126416"/>
            <a:ext cx="110892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dirty="0" smtClean="0"/>
              <a:t>CR work-split for RAN4#95-e meeting</a:t>
            </a:r>
            <a:endParaRPr lang="ko-KR" altLang="en-US" sz="3200" dirty="0"/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4275948"/>
              </p:ext>
            </p:extLst>
          </p:nvPr>
        </p:nvGraphicFramePr>
        <p:xfrm>
          <a:off x="551384" y="1475873"/>
          <a:ext cx="7560840" cy="1439682"/>
        </p:xfrm>
        <a:graphic>
          <a:graphicData uri="http://schemas.openxmlformats.org/drawingml/2006/table">
            <a:tbl>
              <a:tblPr firstRow="1" firstCol="1" bandRow="1"/>
              <a:tblGrid>
                <a:gridCol w="6048672"/>
                <a:gridCol w="1512168"/>
              </a:tblGrid>
              <a:tr h="268113">
                <a:tc>
                  <a:txBody>
                    <a:bodyPr/>
                    <a:lstStyle/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</a:rPr>
                        <a:t> Section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l" latinLnBrk="1"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</a:rPr>
                        <a:t> Company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2423">
                <a:tc>
                  <a:txBody>
                    <a:bodyPr/>
                    <a:lstStyle/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</a:rPr>
                        <a:t> 12.1 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</a:rPr>
                        <a:t>~ 12.8 : Editorial Change 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l" latinLnBrk="1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</a:rPr>
                        <a:t> LG 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</a:rPr>
                        <a:t>Electronics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7747">
                <a:tc>
                  <a:txBody>
                    <a:bodyPr/>
                    <a:lstStyle/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</a:rPr>
                        <a:t> 12.5 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</a:rPr>
                        <a:t>L1 SL-RSRP measurements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l" latinLnBrk="1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</a:rPr>
                        <a:t> Qualcomm 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502">
                <a:tc>
                  <a:txBody>
                    <a:bodyPr/>
                    <a:lstStyle/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</a:rPr>
                        <a:t> 12.7 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</a:rPr>
                        <a:t>Interruption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l" latinLnBrk="1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</a:rPr>
                        <a:t> CATT 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5897">
                <a:tc>
                  <a:txBody>
                    <a:bodyPr/>
                    <a:lstStyle/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</a:rPr>
                        <a:t> 3.5.2 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</a:rPr>
                        <a:t>NR operating bands in FR1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l" latinLnBrk="1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</a:rPr>
                        <a:t> LG 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</a:rPr>
                        <a:t>Electronics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1703830" y="1485261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377372"/>
              </p:ext>
            </p:extLst>
          </p:nvPr>
        </p:nvGraphicFramePr>
        <p:xfrm>
          <a:off x="551384" y="3599266"/>
          <a:ext cx="7560840" cy="1201563"/>
        </p:xfrm>
        <a:graphic>
          <a:graphicData uri="http://schemas.openxmlformats.org/drawingml/2006/table">
            <a:tbl>
              <a:tblPr firstRow="1" firstCol="1" bandRow="1"/>
              <a:tblGrid>
                <a:gridCol w="6048672"/>
                <a:gridCol w="1512168"/>
              </a:tblGrid>
              <a:tr h="268113">
                <a:tc>
                  <a:txBody>
                    <a:bodyPr/>
                    <a:lstStyle/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</a:rPr>
                        <a:t> Section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l" latinLnBrk="1"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</a:rPr>
                        <a:t> Company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2423">
                <a:tc>
                  <a:txBody>
                    <a:bodyPr/>
                    <a:lstStyle/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</a:rPr>
                        <a:t> 10.4 V2X Measurements</a:t>
                      </a:r>
                    </a:p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</a:rPr>
                        <a:t> 10.4.1 Introduction</a:t>
                      </a:r>
                    </a:p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</a:rPr>
                        <a:t> 10.4.2 Intra-Frequency PSBCH-RSRP Measurement Accuracy Requirements for FR1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l" latinLnBrk="1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</a:rPr>
                        <a:t> Huawei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7747">
                <a:tc>
                  <a:txBody>
                    <a:bodyPr/>
                    <a:lstStyle/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rgbClr val="00B0F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</a:rPr>
                        <a:t>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</a:rPr>
                        <a:t>10.4.3 Intra-Frequency SL-RSSI Measurement Accuracy Requirements for FR1</a:t>
                      </a:r>
                    </a:p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</a:rPr>
                        <a:t> 10.4.4 Intra-Frequency L1 SL-RSRP Measurement Accuracy Requirements for FR1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l" latinLnBrk="1">
                        <a:spcAft>
                          <a:spcPts val="0"/>
                        </a:spcAft>
                      </a:pP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</a:rPr>
                        <a:t>LG Electronics</a:t>
                      </a:r>
                      <a:endParaRPr lang="ko-KR" altLang="ko-KR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표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4566831"/>
              </p:ext>
            </p:extLst>
          </p:nvPr>
        </p:nvGraphicFramePr>
        <p:xfrm>
          <a:off x="551384" y="5455871"/>
          <a:ext cx="7632848" cy="1192038"/>
        </p:xfrm>
        <a:graphic>
          <a:graphicData uri="http://schemas.openxmlformats.org/drawingml/2006/table">
            <a:tbl>
              <a:tblPr firstRow="1" firstCol="1" bandRow="1"/>
              <a:tblGrid>
                <a:gridCol w="6048672"/>
                <a:gridCol w="1584176"/>
              </a:tblGrid>
              <a:tr h="268113">
                <a:tc>
                  <a:txBody>
                    <a:bodyPr/>
                    <a:lstStyle/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</a:rPr>
                        <a:t> Section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l" latinLnBrk="1"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</a:rPr>
                        <a:t> Company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2423">
                <a:tc>
                  <a:txBody>
                    <a:bodyPr/>
                    <a:lstStyle/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</a:rPr>
                        <a:t> B.4 Conditions for V2X </a:t>
                      </a:r>
                    </a:p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</a:rPr>
                        <a:t> B.4.1 Test parameters for GNSS signals</a:t>
                      </a:r>
                    </a:p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</a:rPr>
                        <a:t> B.4.2 Conditions for PSBCH-RSRP Accuracy Requirements</a:t>
                      </a:r>
                    </a:p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</a:rPr>
                        <a:t> B.4.3 Conditions for Selection/Reselection to Intra-frequency SyncRef UE</a:t>
                      </a:r>
                    </a:p>
                    <a:p>
                      <a:pPr algn="just" latinLnBrk="1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</a:rPr>
                        <a:t> B.4.4 [Conditions for PSCCH-RSRP Accuracy Requirements]</a:t>
                      </a:r>
                      <a:endParaRPr lang="ko-KR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l" latinLnBrk="1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</a:rPr>
                        <a:t> LG Electronics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433723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368" y="2924944"/>
            <a:ext cx="110892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4000" dirty="0"/>
              <a:t>NR V2X RRM part 1</a:t>
            </a:r>
            <a:endParaRPr lang="ko-KR" altLang="en-US" sz="4000" dirty="0"/>
          </a:p>
        </p:txBody>
      </p:sp>
    </p:spTree>
    <p:extLst>
      <p:ext uri="{BB962C8B-B14F-4D97-AF65-F5344CB8AC3E}">
        <p14:creationId xmlns:p14="http://schemas.microsoft.com/office/powerpoint/2010/main" val="17801418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671691"/>
            <a:ext cx="12192000" cy="6678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ko-KR" sz="1600" dirty="0"/>
              <a:t>Issue 2-1: Rx Dropping Rate for selection/reselection of NR V2X synchronization reference source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ko-KR" sz="1400" dirty="0"/>
              <a:t>Keep the current Rx dropping rate requirement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ko-KR" sz="16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ko-KR" sz="1600" dirty="0"/>
              <a:t>Issue 2-2: Simulation assumptions for PSBCH-RSRP measurements evaluation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ko-KR" sz="1400" dirty="0"/>
              <a:t>Add TDL-C with 30ns, 1400Hz in propagation condition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altLang="ko-KR" sz="1400" dirty="0"/>
          </a:p>
          <a:p>
            <a:pPr marL="342900" indent="-342900" hangingPunct="0">
              <a:buFont typeface="Arial" panose="020B0604020202020204" pitchFamily="34" charset="0"/>
              <a:buChar char="•"/>
            </a:pPr>
            <a:r>
              <a:rPr lang="en-GB" altLang="ko-KR" sz="1600" dirty="0"/>
              <a:t>Define interruption requirement of 1ms for sync source change as followings</a:t>
            </a:r>
          </a:p>
          <a:p>
            <a:pPr marL="800100" lvl="1" indent="-342900" hangingPunct="0">
              <a:buFont typeface="Arial" panose="020B0604020202020204" pitchFamily="34" charset="0"/>
              <a:buChar char="•"/>
            </a:pPr>
            <a:r>
              <a:rPr lang="en-GB" altLang="ko-KR" sz="1400" dirty="0"/>
              <a:t>Issue 3-1-2: Interruption for sync source change between GNSS and a </a:t>
            </a:r>
            <a:r>
              <a:rPr lang="en-GB" altLang="ko-KR" sz="1400" dirty="0" err="1"/>
              <a:t>syncRef</a:t>
            </a:r>
            <a:r>
              <a:rPr lang="en-GB" altLang="ko-KR" sz="1400" dirty="0"/>
              <a:t> UE that is synchronized to </a:t>
            </a:r>
            <a:r>
              <a:rPr lang="en-GB" altLang="ko-KR" sz="1400" dirty="0" err="1"/>
              <a:t>gNB</a:t>
            </a:r>
            <a:r>
              <a:rPr lang="en-GB" altLang="ko-KR" sz="1400" dirty="0"/>
              <a:t>/</a:t>
            </a:r>
            <a:r>
              <a:rPr lang="en-GB" altLang="ko-KR" sz="1400" dirty="0" err="1"/>
              <a:t>eNB</a:t>
            </a:r>
            <a:r>
              <a:rPr lang="en-GB" altLang="ko-KR" sz="1400" dirty="0"/>
              <a:t> directly or in-directly</a:t>
            </a:r>
            <a:endParaRPr lang="ko-KR" altLang="ko-KR" sz="1400" dirty="0"/>
          </a:p>
          <a:p>
            <a:pPr marL="800100" lvl="1" indent="-342900" hangingPunct="0">
              <a:buFont typeface="Arial" panose="020B0604020202020204" pitchFamily="34" charset="0"/>
              <a:buChar char="•"/>
            </a:pPr>
            <a:r>
              <a:rPr lang="en-GB" altLang="ko-KR" sz="1400" dirty="0"/>
              <a:t>Issue 3-1-3: Interruption for sync source change between GNSS and a </a:t>
            </a:r>
            <a:r>
              <a:rPr lang="en-GB" altLang="ko-KR" sz="1400" dirty="0" err="1"/>
              <a:t>syncRef</a:t>
            </a:r>
            <a:r>
              <a:rPr lang="en-GB" altLang="ko-KR" sz="1400" dirty="0"/>
              <a:t> UE that has the lowest priority</a:t>
            </a:r>
            <a:endParaRPr lang="ko-KR" altLang="ko-KR" sz="1400" dirty="0"/>
          </a:p>
          <a:p>
            <a:pPr marL="800100" lvl="1" indent="-342900" hangingPunct="0">
              <a:buFont typeface="Arial" panose="020B0604020202020204" pitchFamily="34" charset="0"/>
              <a:buChar char="•"/>
            </a:pPr>
            <a:r>
              <a:rPr lang="en-GB" altLang="ko-KR" sz="1400" dirty="0"/>
              <a:t>Issue 3-1-4: Interruption for sync source change between GNSS and </a:t>
            </a:r>
            <a:r>
              <a:rPr lang="en-GB" altLang="ko-KR" sz="1400" dirty="0" err="1"/>
              <a:t>gNB</a:t>
            </a:r>
            <a:r>
              <a:rPr lang="en-GB" altLang="ko-KR" sz="1400" dirty="0"/>
              <a:t>/</a:t>
            </a:r>
            <a:r>
              <a:rPr lang="en-GB" altLang="ko-KR" sz="1400" dirty="0" err="1"/>
              <a:t>eNB</a:t>
            </a:r>
            <a:endParaRPr lang="ko-KR" altLang="ko-KR" sz="1400" dirty="0"/>
          </a:p>
          <a:p>
            <a:pPr marL="800100" lvl="1" indent="-342900" hangingPunct="0">
              <a:buFont typeface="Arial" panose="020B0604020202020204" pitchFamily="34" charset="0"/>
              <a:buChar char="•"/>
            </a:pPr>
            <a:r>
              <a:rPr lang="en-GB" altLang="ko-KR" sz="1400" dirty="0"/>
              <a:t>Issue 3-1-5: Interruption for sync source change between </a:t>
            </a:r>
            <a:r>
              <a:rPr lang="en-GB" altLang="ko-KR" sz="1400" dirty="0" err="1"/>
              <a:t>gNB</a:t>
            </a:r>
            <a:r>
              <a:rPr lang="en-GB" altLang="ko-KR" sz="1400" dirty="0"/>
              <a:t>/</a:t>
            </a:r>
            <a:r>
              <a:rPr lang="en-GB" altLang="ko-KR" sz="1400" dirty="0" err="1"/>
              <a:t>eNB</a:t>
            </a:r>
            <a:r>
              <a:rPr lang="en-GB" altLang="ko-KR" sz="1400" dirty="0"/>
              <a:t> and a </a:t>
            </a:r>
            <a:r>
              <a:rPr lang="en-GB" altLang="ko-KR" sz="1400" dirty="0" err="1"/>
              <a:t>syncRef</a:t>
            </a:r>
            <a:r>
              <a:rPr lang="en-GB" altLang="ko-KR" sz="1400" dirty="0"/>
              <a:t> UE that is synchronized to GNSS directly or in-directly</a:t>
            </a:r>
            <a:endParaRPr lang="ko-KR" altLang="ko-KR" sz="1400" dirty="0"/>
          </a:p>
          <a:p>
            <a:pPr marL="800100" lvl="1" indent="-342900" hangingPunct="0">
              <a:buFont typeface="Arial" panose="020B0604020202020204" pitchFamily="34" charset="0"/>
              <a:buChar char="•"/>
            </a:pPr>
            <a:r>
              <a:rPr lang="en-GB" altLang="ko-KR" sz="1400" dirty="0"/>
              <a:t>Issue 3-1-6: Interruption for sync source change between </a:t>
            </a:r>
            <a:r>
              <a:rPr lang="en-GB" altLang="ko-KR" sz="1400" dirty="0" err="1"/>
              <a:t>gNB</a:t>
            </a:r>
            <a:r>
              <a:rPr lang="en-GB" altLang="ko-KR" sz="1400" dirty="0"/>
              <a:t>/</a:t>
            </a:r>
            <a:r>
              <a:rPr lang="en-GB" altLang="ko-KR" sz="1400" dirty="0" err="1"/>
              <a:t>eNB</a:t>
            </a:r>
            <a:r>
              <a:rPr lang="en-GB" altLang="ko-KR" sz="1400" dirty="0"/>
              <a:t> and a </a:t>
            </a:r>
            <a:r>
              <a:rPr lang="en-GB" altLang="ko-KR" sz="1400" dirty="0" err="1"/>
              <a:t>syncRef</a:t>
            </a:r>
            <a:r>
              <a:rPr lang="en-GB" altLang="ko-KR" sz="1400" dirty="0"/>
              <a:t> UE that is synchronized to </a:t>
            </a:r>
            <a:r>
              <a:rPr lang="en-GB" altLang="ko-KR" sz="1400" dirty="0" err="1"/>
              <a:t>gNB</a:t>
            </a:r>
            <a:r>
              <a:rPr lang="en-GB" altLang="ko-KR" sz="1400" dirty="0"/>
              <a:t>/</a:t>
            </a:r>
            <a:r>
              <a:rPr lang="en-GB" altLang="ko-KR" sz="1400" dirty="0" err="1"/>
              <a:t>eNB</a:t>
            </a:r>
            <a:r>
              <a:rPr lang="en-GB" altLang="ko-KR" sz="1400" dirty="0"/>
              <a:t> directly or in-directly</a:t>
            </a:r>
            <a:endParaRPr lang="ko-KR" altLang="ko-KR" sz="1400" dirty="0"/>
          </a:p>
          <a:p>
            <a:pPr marL="800100" lvl="1" indent="-342900" hangingPunct="0">
              <a:buFont typeface="Arial" panose="020B0604020202020204" pitchFamily="34" charset="0"/>
              <a:buChar char="•"/>
            </a:pPr>
            <a:r>
              <a:rPr lang="en-GB" altLang="ko-KR" sz="1400" dirty="0"/>
              <a:t>Issue 3-1-7: Interruption for sync source change between </a:t>
            </a:r>
            <a:r>
              <a:rPr lang="en-GB" altLang="ko-KR" sz="1400" dirty="0" err="1"/>
              <a:t>gNB</a:t>
            </a:r>
            <a:r>
              <a:rPr lang="en-GB" altLang="ko-KR" sz="1400" dirty="0"/>
              <a:t>/</a:t>
            </a:r>
            <a:r>
              <a:rPr lang="en-GB" altLang="ko-KR" sz="1400" dirty="0" err="1"/>
              <a:t>eNB</a:t>
            </a:r>
            <a:r>
              <a:rPr lang="en-GB" altLang="ko-KR" sz="1400" dirty="0"/>
              <a:t> and a </a:t>
            </a:r>
            <a:r>
              <a:rPr lang="en-GB" altLang="ko-KR" sz="1400" dirty="0" err="1"/>
              <a:t>syncRef</a:t>
            </a:r>
            <a:r>
              <a:rPr lang="en-GB" altLang="ko-KR" sz="1400" dirty="0"/>
              <a:t> UE that has the lowest priority</a:t>
            </a:r>
            <a:endParaRPr lang="ko-KR" altLang="ko-KR" sz="1400" dirty="0"/>
          </a:p>
          <a:p>
            <a:pPr marL="800100" lvl="1" indent="-342900" hangingPunct="0">
              <a:buFont typeface="Arial" panose="020B0604020202020204" pitchFamily="34" charset="0"/>
              <a:buChar char="•"/>
            </a:pPr>
            <a:r>
              <a:rPr lang="en-GB" altLang="ko-KR" sz="1400" dirty="0"/>
              <a:t>Issue 3-1-9: Interruption for sync source change between a </a:t>
            </a:r>
            <a:r>
              <a:rPr lang="en-GB" altLang="ko-KR" sz="1400" dirty="0" err="1"/>
              <a:t>syncRef</a:t>
            </a:r>
            <a:r>
              <a:rPr lang="en-GB" altLang="ko-KR" sz="1400" dirty="0"/>
              <a:t> UE that is synchronized to GNSS directly or in-directly and another </a:t>
            </a:r>
            <a:r>
              <a:rPr lang="en-GB" altLang="ko-KR" sz="1400" dirty="0" err="1"/>
              <a:t>syncRef</a:t>
            </a:r>
            <a:r>
              <a:rPr lang="en-GB" altLang="ko-KR" sz="1400" dirty="0"/>
              <a:t> UE that is synchronized to </a:t>
            </a:r>
            <a:r>
              <a:rPr lang="en-GB" altLang="ko-KR" sz="1400" dirty="0" err="1"/>
              <a:t>gNB</a:t>
            </a:r>
            <a:r>
              <a:rPr lang="en-GB" altLang="ko-KR" sz="1400" dirty="0"/>
              <a:t>/</a:t>
            </a:r>
            <a:r>
              <a:rPr lang="en-GB" altLang="ko-KR" sz="1400" dirty="0" err="1"/>
              <a:t>eNB</a:t>
            </a:r>
            <a:r>
              <a:rPr lang="en-GB" altLang="ko-KR" sz="1400" dirty="0"/>
              <a:t> directly or in-directly</a:t>
            </a:r>
            <a:endParaRPr lang="ko-KR" altLang="ko-KR" sz="1400" dirty="0"/>
          </a:p>
          <a:p>
            <a:pPr marL="800100" lvl="1" indent="-342900" hangingPunct="0">
              <a:buFont typeface="Arial" panose="020B0604020202020204" pitchFamily="34" charset="0"/>
              <a:buChar char="•"/>
            </a:pPr>
            <a:r>
              <a:rPr lang="en-GB" altLang="ko-KR" sz="1400" dirty="0"/>
              <a:t>Issue 3-1-10: Interruption for sync source change between a </a:t>
            </a:r>
            <a:r>
              <a:rPr lang="en-GB" altLang="ko-KR" sz="1400" dirty="0" err="1"/>
              <a:t>syncRef</a:t>
            </a:r>
            <a:r>
              <a:rPr lang="en-GB" altLang="ko-KR" sz="1400" dirty="0"/>
              <a:t> UE that is synchronized to GNSS directly or in-directly and another </a:t>
            </a:r>
            <a:r>
              <a:rPr lang="en-GB" altLang="ko-KR" sz="1400" dirty="0" err="1"/>
              <a:t>syncRef</a:t>
            </a:r>
            <a:r>
              <a:rPr lang="en-GB" altLang="ko-KR" sz="1400" dirty="0"/>
              <a:t> UE that has the lowest priority</a:t>
            </a:r>
            <a:endParaRPr lang="ko-KR" altLang="ko-KR" sz="1400" dirty="0"/>
          </a:p>
          <a:p>
            <a:pPr marL="800100" lvl="1" indent="-342900" hangingPunct="0">
              <a:buFont typeface="Arial" panose="020B0604020202020204" pitchFamily="34" charset="0"/>
              <a:buChar char="•"/>
            </a:pPr>
            <a:r>
              <a:rPr lang="en-GB" altLang="ko-KR" sz="1400" dirty="0"/>
              <a:t>Issue 3-1-12: Interruption for sync source change between a </a:t>
            </a:r>
            <a:r>
              <a:rPr lang="en-GB" altLang="ko-KR" sz="1400" dirty="0" err="1"/>
              <a:t>syncRef</a:t>
            </a:r>
            <a:r>
              <a:rPr lang="en-GB" altLang="ko-KR" sz="1400" dirty="0"/>
              <a:t> UE that is synchronized to </a:t>
            </a:r>
            <a:r>
              <a:rPr lang="en-GB" altLang="ko-KR" sz="1400" dirty="0" err="1"/>
              <a:t>gNB</a:t>
            </a:r>
            <a:r>
              <a:rPr lang="en-GB" altLang="ko-KR" sz="1400" dirty="0"/>
              <a:t>/</a:t>
            </a:r>
            <a:r>
              <a:rPr lang="en-GB" altLang="ko-KR" sz="1400" dirty="0" err="1"/>
              <a:t>eNB</a:t>
            </a:r>
            <a:r>
              <a:rPr lang="en-GB" altLang="ko-KR" sz="1400" dirty="0"/>
              <a:t> directly or in-directly and another SyncRef UE that has the lowest priority</a:t>
            </a:r>
          </a:p>
          <a:p>
            <a:pPr marL="800100" lvl="1" indent="-342900" hangingPunct="0">
              <a:buFont typeface="Arial" panose="020B0604020202020204" pitchFamily="34" charset="0"/>
              <a:buChar char="•"/>
            </a:pPr>
            <a:endParaRPr lang="en-GB" altLang="ko-KR" sz="1400" dirty="0"/>
          </a:p>
          <a:p>
            <a:pPr marL="342900" indent="-342900" hangingPunct="0">
              <a:buFont typeface="Arial" panose="020B0604020202020204" pitchFamily="34" charset="0"/>
              <a:buChar char="•"/>
            </a:pPr>
            <a:r>
              <a:rPr lang="en-GB" altLang="ko-KR" sz="1600" dirty="0"/>
              <a:t>Issue 3-3: Whether to define RRM requirement related to concurrent operation with </a:t>
            </a:r>
            <a:r>
              <a:rPr lang="en-GB" altLang="ko-KR" sz="1600" dirty="0" err="1"/>
              <a:t>Uu</a:t>
            </a:r>
            <a:r>
              <a:rPr lang="en-GB" altLang="ko-KR" sz="1600" dirty="0"/>
              <a:t> and SL</a:t>
            </a:r>
            <a:endParaRPr lang="ko-KR" altLang="ko-KR" sz="1600" dirty="0"/>
          </a:p>
          <a:p>
            <a:pPr marL="800100" lvl="1" indent="-342900" hangingPunct="0">
              <a:buFont typeface="Arial" panose="020B0604020202020204" pitchFamily="34" charset="0"/>
              <a:buChar char="•"/>
            </a:pPr>
            <a:r>
              <a:rPr lang="en-GB" altLang="ko-KR" sz="1400" dirty="0"/>
              <a:t>Do not define RRM requirement related to concurrent operation with </a:t>
            </a:r>
            <a:r>
              <a:rPr lang="en-GB" altLang="ko-KR" sz="1400" dirty="0" err="1"/>
              <a:t>Uu</a:t>
            </a:r>
            <a:r>
              <a:rPr lang="en-GB" altLang="ko-KR" sz="1400" dirty="0"/>
              <a:t> and SL</a:t>
            </a:r>
            <a:endParaRPr lang="ko-KR" altLang="ko-KR" sz="1400" dirty="0"/>
          </a:p>
          <a:p>
            <a:pPr marL="342900" indent="-342900" hangingPunct="0">
              <a:buFont typeface="Arial" panose="020B0604020202020204" pitchFamily="34" charset="0"/>
              <a:buChar char="•"/>
            </a:pPr>
            <a:endParaRPr lang="en-GB" altLang="ko-KR" sz="1600" dirty="0"/>
          </a:p>
          <a:p>
            <a:pPr marL="342900" indent="-342900" hangingPunct="0">
              <a:buFont typeface="Arial" panose="020B0604020202020204" pitchFamily="34" charset="0"/>
              <a:buChar char="•"/>
            </a:pPr>
            <a:r>
              <a:rPr lang="en-GB" altLang="ko-KR" sz="1600" dirty="0"/>
              <a:t>Issue 4-1: Whether to define SL RLM requirement </a:t>
            </a:r>
            <a:endParaRPr lang="ko-KR" altLang="ko-KR" sz="1600" dirty="0"/>
          </a:p>
          <a:p>
            <a:pPr marL="800100" lvl="1" indent="-342900" hangingPunct="0">
              <a:buFont typeface="Arial" panose="020B0604020202020204" pitchFamily="34" charset="0"/>
              <a:buChar char="•"/>
            </a:pPr>
            <a:r>
              <a:rPr lang="en-GB" altLang="ko-KR" sz="1400" dirty="0"/>
              <a:t>Do not define SL RLM requirements</a:t>
            </a:r>
            <a:endParaRPr lang="ko-KR" altLang="ko-KR" sz="1400" dirty="0"/>
          </a:p>
          <a:p>
            <a:pPr marL="342900" indent="-342900" hangingPunct="0">
              <a:buFont typeface="Arial" panose="020B0604020202020204" pitchFamily="34" charset="0"/>
              <a:buChar char="•"/>
            </a:pPr>
            <a:endParaRPr lang="en-US" altLang="ko-KR" sz="1400" dirty="0"/>
          </a:p>
          <a:p>
            <a:pPr marL="342900" indent="-342900" hangingPunct="0">
              <a:buFont typeface="Arial" panose="020B0604020202020204" pitchFamily="34" charset="0"/>
              <a:buChar char="•"/>
            </a:pPr>
            <a:r>
              <a:rPr lang="en-GB" altLang="ko-KR" sz="1600" dirty="0"/>
              <a:t>Issue 5-1-1: Terminology V2X vs </a:t>
            </a:r>
            <a:r>
              <a:rPr lang="en-GB" altLang="ko-KR" sz="1600" dirty="0" err="1"/>
              <a:t>SideLink</a:t>
            </a:r>
            <a:r>
              <a:rPr lang="en-GB" altLang="ko-KR" sz="1600" dirty="0"/>
              <a:t> in Rel-16</a:t>
            </a:r>
            <a:endParaRPr lang="ko-KR" altLang="ko-KR" sz="1600" dirty="0"/>
          </a:p>
          <a:p>
            <a:pPr marL="800100" lvl="1" indent="-342900" hangingPunct="0">
              <a:buFont typeface="Arial" panose="020B0604020202020204" pitchFamily="34" charset="0"/>
              <a:buChar char="•"/>
            </a:pPr>
            <a:r>
              <a:rPr lang="en-GB" altLang="ko-KR" sz="1400" dirty="0"/>
              <a:t>Use ‘V2X’ terminology for RAN4 specification</a:t>
            </a:r>
            <a:endParaRPr lang="ko-KR" altLang="ko-KR" sz="1400" dirty="0"/>
          </a:p>
          <a:p>
            <a:pPr marL="342900" indent="-342900" hangingPunct="0">
              <a:buFont typeface="Arial" panose="020B0604020202020204" pitchFamily="34" charset="0"/>
              <a:buChar char="•"/>
            </a:pPr>
            <a:endParaRPr lang="ko-KR" altLang="ko-KR" sz="1400" dirty="0">
              <a:solidFill>
                <a:srgbClr val="00B05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51384" y="126416"/>
            <a:ext cx="110892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dirty="0"/>
              <a:t>Information on 1</a:t>
            </a:r>
            <a:r>
              <a:rPr lang="en-US" altLang="ko-KR" sz="3200" baseline="30000" dirty="0"/>
              <a:t>st</a:t>
            </a:r>
            <a:r>
              <a:rPr lang="en-US" altLang="ko-KR" sz="3200" dirty="0"/>
              <a:t> round agreements</a:t>
            </a:r>
            <a:endParaRPr lang="ko-KR" altLang="en-US" sz="3200" dirty="0"/>
          </a:p>
        </p:txBody>
      </p:sp>
    </p:spTree>
    <p:extLst>
      <p:ext uri="{BB962C8B-B14F-4D97-AF65-F5344CB8AC3E}">
        <p14:creationId xmlns:p14="http://schemas.microsoft.com/office/powerpoint/2010/main" val="9166041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671691"/>
            <a:ext cx="12192000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ko-KR" sz="2000" dirty="0"/>
              <a:t>Issue 2-2 : Simulation assumptions for PSBCH-RSRP measurements evaluation</a:t>
            </a:r>
            <a:endParaRPr lang="ko-KR" altLang="ko-KR" sz="200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ko-KR" dirty="0"/>
              <a:t>Clarify how many PSBCH symbols are used </a:t>
            </a:r>
            <a:endParaRPr lang="en-GB" altLang="ko-KR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altLang="ko-KR" dirty="0"/>
              <a:t>Encourage companies to provide simulation results in RAN4#95-e meeting based on R4-2005311</a:t>
            </a:r>
            <a:endParaRPr lang="ko-KR" altLang="ko-KR"/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GB" altLang="ko-KR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ko-KR" sz="2000" dirty="0"/>
              <a:t>Issue 3-1-x : Interruption due to source change between GNSS and </a:t>
            </a:r>
            <a:r>
              <a:rPr lang="en-US" altLang="ko-KR" sz="2000" dirty="0" err="1"/>
              <a:t>gNB</a:t>
            </a:r>
            <a:r>
              <a:rPr lang="en-US" altLang="ko-KR" sz="2000" dirty="0"/>
              <a:t>/</a:t>
            </a:r>
            <a:r>
              <a:rPr lang="en-US" altLang="ko-KR" sz="2000" dirty="0" err="1"/>
              <a:t>eNB</a:t>
            </a:r>
            <a:r>
              <a:rPr lang="en-US" altLang="ko-KR" sz="2000" dirty="0"/>
              <a:t>, or GNSS and </a:t>
            </a:r>
            <a:r>
              <a:rPr lang="en-US" altLang="ko-KR" sz="2000" dirty="0" err="1"/>
              <a:t>SyncRefUE</a:t>
            </a:r>
            <a:r>
              <a:rPr lang="en-US" altLang="ko-KR" sz="2000" dirty="0"/>
              <a:t>, or </a:t>
            </a:r>
            <a:r>
              <a:rPr lang="en-US" altLang="ko-KR" sz="2000" dirty="0" err="1"/>
              <a:t>gNB</a:t>
            </a:r>
            <a:r>
              <a:rPr lang="en-US" altLang="ko-KR" sz="2000" dirty="0"/>
              <a:t>/</a:t>
            </a:r>
            <a:r>
              <a:rPr lang="en-US" altLang="ko-KR" sz="2000" dirty="0" err="1"/>
              <a:t>eNB</a:t>
            </a:r>
            <a:r>
              <a:rPr lang="en-US" altLang="ko-KR" sz="2000" dirty="0"/>
              <a:t> and </a:t>
            </a:r>
            <a:r>
              <a:rPr lang="en-US" altLang="ko-KR" sz="2000" dirty="0" err="1"/>
              <a:t>SyncRefUE</a:t>
            </a:r>
            <a:r>
              <a:rPr lang="en-US" altLang="ko-KR" sz="2000" dirty="0"/>
              <a:t>, or </a:t>
            </a:r>
            <a:r>
              <a:rPr lang="en-US" altLang="ko-KR" sz="2000" dirty="0" err="1"/>
              <a:t>SyncRefUE</a:t>
            </a:r>
            <a:r>
              <a:rPr lang="en-US" altLang="ko-KR" sz="2000" dirty="0"/>
              <a:t> and </a:t>
            </a:r>
            <a:r>
              <a:rPr lang="en-US" altLang="ko-KR" sz="2000" dirty="0" err="1"/>
              <a:t>SyncRefUE</a:t>
            </a:r>
            <a:endParaRPr lang="en-US" altLang="ko-KR" sz="2000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ko-KR" dirty="0"/>
              <a:t>Interruption requirement 1ms applies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altLang="ko-KR" dirty="0"/>
              <a:t>when the two synchronization sources that UE switches between are not synchronized or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altLang="ko-KR" dirty="0"/>
              <a:t>when the two synchronization sources that UE switches between are synchronized and they are from different type of sources listed below, </a:t>
            </a:r>
          </a:p>
          <a:p>
            <a:pPr marL="1714500" lvl="3" indent="-342900">
              <a:buFont typeface="Arial" panose="020B0604020202020204" pitchFamily="34" charset="0"/>
              <a:buChar char="•"/>
            </a:pPr>
            <a:r>
              <a:rPr lang="en-US" altLang="ko-KR" dirty="0"/>
              <a:t>GNSS and </a:t>
            </a:r>
            <a:r>
              <a:rPr lang="en-US" altLang="ko-KR" dirty="0" err="1"/>
              <a:t>gNB</a:t>
            </a:r>
            <a:r>
              <a:rPr lang="en-US" altLang="ko-KR" dirty="0"/>
              <a:t>/</a:t>
            </a:r>
            <a:r>
              <a:rPr lang="en-US" altLang="ko-KR" dirty="0" err="1"/>
              <a:t>eNB</a:t>
            </a:r>
            <a:r>
              <a:rPr lang="en-US" altLang="ko-KR" dirty="0"/>
              <a:t> or</a:t>
            </a:r>
          </a:p>
          <a:p>
            <a:pPr marL="1714500" lvl="3" indent="-342900">
              <a:buFont typeface="Arial" panose="020B0604020202020204" pitchFamily="34" charset="0"/>
              <a:buChar char="•"/>
            </a:pPr>
            <a:r>
              <a:rPr lang="en-US" altLang="ko-KR" dirty="0"/>
              <a:t>GNSS and </a:t>
            </a:r>
            <a:r>
              <a:rPr lang="en-US" altLang="ko-KR" dirty="0" err="1"/>
              <a:t>SyncRefUE</a:t>
            </a:r>
            <a:r>
              <a:rPr lang="en-US" altLang="ko-KR" dirty="0"/>
              <a:t> or </a:t>
            </a:r>
          </a:p>
          <a:p>
            <a:pPr marL="1714500" lvl="3" indent="-342900">
              <a:buFont typeface="Arial" panose="020B0604020202020204" pitchFamily="34" charset="0"/>
              <a:buChar char="•"/>
            </a:pPr>
            <a:r>
              <a:rPr lang="en-US" altLang="ko-KR" dirty="0" err="1"/>
              <a:t>gNB</a:t>
            </a:r>
            <a:r>
              <a:rPr lang="en-US" altLang="ko-KR" dirty="0"/>
              <a:t>/</a:t>
            </a:r>
            <a:r>
              <a:rPr lang="en-US" altLang="ko-KR" dirty="0" err="1"/>
              <a:t>eNB</a:t>
            </a:r>
            <a:r>
              <a:rPr lang="en-US" altLang="ko-KR" dirty="0"/>
              <a:t> and </a:t>
            </a:r>
            <a:r>
              <a:rPr lang="en-US" altLang="ko-KR" dirty="0" err="1"/>
              <a:t>SyncRefUE</a:t>
            </a:r>
            <a:endParaRPr lang="en-US" altLang="ko-KR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ko-KR" dirty="0"/>
          </a:p>
        </p:txBody>
      </p:sp>
      <p:sp>
        <p:nvSpPr>
          <p:cNvPr id="2" name="TextBox 1"/>
          <p:cNvSpPr txBox="1"/>
          <p:nvPr/>
        </p:nvSpPr>
        <p:spPr>
          <a:xfrm>
            <a:off x="551384" y="126416"/>
            <a:ext cx="110892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dirty="0"/>
              <a:t>WF</a:t>
            </a:r>
            <a:endParaRPr lang="ko-KR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0235874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671691"/>
            <a:ext cx="12192000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ko-KR" sz="2000" dirty="0"/>
              <a:t>Issue 3-1-1: Interruption for sync source change between GNSS and a </a:t>
            </a:r>
            <a:r>
              <a:rPr lang="en-US" altLang="ko-KR" sz="2000" dirty="0" err="1"/>
              <a:t>syncRef</a:t>
            </a:r>
            <a:r>
              <a:rPr lang="en-US" altLang="ko-KR" sz="2000" dirty="0"/>
              <a:t> UE that is synchronized to GNSS directly or in-directly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ko-KR" sz="2000" dirty="0"/>
              <a:t>Follow Issue 3-1-x’s agreement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altLang="ko-KR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altLang="ko-KR" sz="2000" dirty="0"/>
              <a:t>Issue 3-1-8: Interruption for sync source change between a </a:t>
            </a:r>
            <a:r>
              <a:rPr lang="en-GB" altLang="ko-KR" sz="2000" dirty="0" err="1"/>
              <a:t>syncRef</a:t>
            </a:r>
            <a:r>
              <a:rPr lang="en-GB" altLang="ko-KR" sz="2000" dirty="0"/>
              <a:t> UE that is synchronized to GNSS directly or in-directly and another </a:t>
            </a:r>
            <a:r>
              <a:rPr lang="en-GB" altLang="ko-KR" sz="2000" dirty="0" err="1"/>
              <a:t>syncRef</a:t>
            </a:r>
            <a:r>
              <a:rPr lang="en-GB" altLang="ko-KR" sz="2000" dirty="0"/>
              <a:t> UE that is synchronized to GNSS directly or in-directly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ko-KR" sz="2000" dirty="0"/>
              <a:t>Follow Issue 3-1-x’s agreement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ko-KR" altLang="ko-KR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altLang="ko-KR" sz="2000" dirty="0"/>
              <a:t>Issue 3-1-11: Interruption for sync source change between a </a:t>
            </a:r>
            <a:r>
              <a:rPr lang="en-GB" altLang="ko-KR" sz="2000" dirty="0" err="1"/>
              <a:t>syncRef</a:t>
            </a:r>
            <a:r>
              <a:rPr lang="en-GB" altLang="ko-KR" sz="2000" dirty="0"/>
              <a:t> UE that is synchronized to </a:t>
            </a:r>
            <a:r>
              <a:rPr lang="en-GB" altLang="ko-KR" sz="2000" dirty="0" err="1"/>
              <a:t>gNB</a:t>
            </a:r>
            <a:r>
              <a:rPr lang="en-GB" altLang="ko-KR" sz="2000" dirty="0"/>
              <a:t>/</a:t>
            </a:r>
            <a:r>
              <a:rPr lang="en-GB" altLang="ko-KR" sz="2000" dirty="0" err="1"/>
              <a:t>eNB</a:t>
            </a:r>
            <a:r>
              <a:rPr lang="en-GB" altLang="ko-KR" sz="2000" dirty="0"/>
              <a:t> directly or in-directly and another SyncRef UE that is synchronized to </a:t>
            </a:r>
            <a:r>
              <a:rPr lang="en-GB" altLang="ko-KR" sz="2000" dirty="0" err="1"/>
              <a:t>gNB</a:t>
            </a:r>
            <a:r>
              <a:rPr lang="en-GB" altLang="ko-KR" sz="2000" dirty="0"/>
              <a:t>/</a:t>
            </a:r>
            <a:r>
              <a:rPr lang="en-GB" altLang="ko-KR" sz="2000" dirty="0" err="1"/>
              <a:t>eNB</a:t>
            </a:r>
            <a:r>
              <a:rPr lang="en-GB" altLang="ko-KR" sz="2000" dirty="0"/>
              <a:t> directly or in-directly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ko-KR" sz="2000" dirty="0"/>
              <a:t>Follow Issue 3-1-x’s agreement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ko-KR" altLang="ko-KR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altLang="ko-KR" sz="2000" dirty="0"/>
              <a:t>Issue 3-1-13: Interruption for sync source change between a </a:t>
            </a:r>
            <a:r>
              <a:rPr lang="en-GB" altLang="ko-KR" sz="2000" dirty="0" err="1"/>
              <a:t>syncRef</a:t>
            </a:r>
            <a:r>
              <a:rPr lang="en-GB" altLang="ko-KR" sz="2000" dirty="0"/>
              <a:t> UE that has the lowest priority and another SyncRef UE that has the lowest priority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ko-KR" sz="2000" dirty="0"/>
              <a:t>Follow Issue 3-1-x’s agreement</a:t>
            </a:r>
            <a:endParaRPr lang="ko-KR" altLang="ko-KR" sz="200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ko-KR" sz="2000" dirty="0"/>
          </a:p>
        </p:txBody>
      </p:sp>
      <p:sp>
        <p:nvSpPr>
          <p:cNvPr id="2" name="TextBox 1"/>
          <p:cNvSpPr txBox="1"/>
          <p:nvPr/>
        </p:nvSpPr>
        <p:spPr>
          <a:xfrm>
            <a:off x="551384" y="126416"/>
            <a:ext cx="110892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dirty="0"/>
              <a:t>WF</a:t>
            </a:r>
            <a:endParaRPr lang="ko-KR" altLang="en-US" sz="3200" dirty="0"/>
          </a:p>
        </p:txBody>
      </p:sp>
    </p:spTree>
    <p:extLst>
      <p:ext uri="{BB962C8B-B14F-4D97-AF65-F5344CB8AC3E}">
        <p14:creationId xmlns:p14="http://schemas.microsoft.com/office/powerpoint/2010/main" val="42510793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671691"/>
            <a:ext cx="1219200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ko-KR" sz="2000" dirty="0"/>
              <a:t>Issue 3-1-14 : Interruption due to source change between </a:t>
            </a:r>
            <a:r>
              <a:rPr lang="en-US" altLang="ko-KR" sz="2000" dirty="0" err="1"/>
              <a:t>gNB</a:t>
            </a:r>
            <a:r>
              <a:rPr lang="en-US" altLang="ko-KR" sz="2000" dirty="0"/>
              <a:t> and </a:t>
            </a:r>
            <a:r>
              <a:rPr lang="en-US" altLang="ko-KR" sz="2000" dirty="0" err="1"/>
              <a:t>eNB</a:t>
            </a:r>
            <a:endParaRPr lang="en-US" altLang="ko-KR" sz="2000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ko-KR" dirty="0"/>
              <a:t>Option 1: follow Issue 3-1-x’s agreement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ko-KR" dirty="0"/>
              <a:t>Option 2: not define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altLang="ko-KR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ko-KR" sz="2000" dirty="0"/>
              <a:t>Issue 3-2 : Interruption for switching between LTE SL and NR SL</a:t>
            </a:r>
            <a:endParaRPr lang="en-US" altLang="ko-KR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ko-KR" dirty="0"/>
              <a:t>RRM session can discuss the interruption requirement based on the switching time requirement agreed in RF session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ko-KR" dirty="0"/>
              <a:t>Rapporteur decides which session (RF or RRM) to discuss the starting point of switching for next meeting to avoid duplicated discussion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51384" y="126416"/>
            <a:ext cx="110892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dirty="0"/>
              <a:t>WF</a:t>
            </a:r>
            <a:endParaRPr lang="ko-KR" altLang="en-US" sz="3200" dirty="0"/>
          </a:p>
        </p:txBody>
      </p:sp>
    </p:spTree>
    <p:extLst>
      <p:ext uri="{BB962C8B-B14F-4D97-AF65-F5344CB8AC3E}">
        <p14:creationId xmlns:p14="http://schemas.microsoft.com/office/powerpoint/2010/main" val="42664117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671691"/>
            <a:ext cx="12192000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ko-KR" sz="2000" dirty="0"/>
              <a:t>Terminology ‘S-RSRP’ vs ‘PSBCH-RSRP’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ko-KR" dirty="0"/>
              <a:t>Use PSBCH-RSRP based on current RAN1 spec.(38.215)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ko-KR" dirty="0"/>
              <a:t>Revisit if RAN1 has agreement to define S-RSRP other than PSBCH-RSRP</a:t>
            </a:r>
            <a:endParaRPr lang="en-GB" altLang="ko-KR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GB" altLang="ko-KR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ko-KR" sz="2000" dirty="0"/>
              <a:t>Band grouping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ko-KR" dirty="0"/>
              <a:t>Specify based on REFSENS in RF session.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ko-KR" dirty="0"/>
              <a:t>Add square bracket in RRM specification before the RF session’s conclusion </a:t>
            </a:r>
            <a:endParaRPr lang="en-GB" altLang="ko-KR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GB" altLang="ko-KR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ko-KR" sz="2000" dirty="0"/>
              <a:t>Side condition of received signal level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ko-KR" dirty="0" err="1"/>
              <a:t>dBm</a:t>
            </a:r>
            <a:r>
              <a:rPr lang="en-US" altLang="ko-KR" dirty="0"/>
              <a:t> numbers and band groups in square bracket are pending REFSENS discussion in RF session. Come back to revise the numbers after RF session reaches agreement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ko-KR" dirty="0"/>
              <a:t>Changes are needed for B.6.4(TS36.133) to maintain consistent NR and LTE side conditions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GB" altLang="ko-KR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GB" altLang="ko-KR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altLang="ko-KR" dirty="0"/>
          </a:p>
        </p:txBody>
      </p:sp>
      <p:sp>
        <p:nvSpPr>
          <p:cNvPr id="2" name="TextBox 1"/>
          <p:cNvSpPr txBox="1"/>
          <p:nvPr/>
        </p:nvSpPr>
        <p:spPr>
          <a:xfrm>
            <a:off x="551384" y="126416"/>
            <a:ext cx="110892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dirty="0"/>
              <a:t>WF</a:t>
            </a:r>
            <a:endParaRPr lang="ko-KR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7920453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368" y="2924944"/>
            <a:ext cx="110892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4000" dirty="0"/>
              <a:t>NR V2X RRM part 2</a:t>
            </a:r>
            <a:endParaRPr lang="ko-KR" altLang="en-US" sz="4000" dirty="0"/>
          </a:p>
        </p:txBody>
      </p:sp>
    </p:spTree>
    <p:extLst>
      <p:ext uri="{BB962C8B-B14F-4D97-AF65-F5344CB8AC3E}">
        <p14:creationId xmlns:p14="http://schemas.microsoft.com/office/powerpoint/2010/main" val="15758553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908720"/>
            <a:ext cx="12192000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en-US" sz="2000" dirty="0"/>
              <a:t>L1 SL-RSRP measurement</a:t>
            </a:r>
          </a:p>
          <a:p>
            <a:pPr hangingPunct="0"/>
            <a:r>
              <a:rPr lang="en-US" sz="2000" dirty="0"/>
              <a:t>Agreement: </a:t>
            </a:r>
          </a:p>
          <a:p>
            <a:pPr marL="342900" indent="-342900" hangingPunct="0">
              <a:buFont typeface="Arial" panose="020B0604020202020204" pitchFamily="34" charset="0"/>
              <a:buChar char="•"/>
            </a:pPr>
            <a:r>
              <a:rPr lang="en-US" sz="2000" dirty="0"/>
              <a:t>Refer on the RAN1/2 section to avoid detail procedure description for L1 SL-RSRP measurement in RAN4. </a:t>
            </a:r>
          </a:p>
          <a:p>
            <a:pPr marL="342900" indent="-342900" hangingPunct="0">
              <a:buFont typeface="Arial" panose="020B0604020202020204" pitchFamily="34" charset="0"/>
              <a:buChar char="•"/>
            </a:pPr>
            <a:r>
              <a:rPr lang="en-US" sz="2000" dirty="0"/>
              <a:t>Define side condition for both PSCCH-RSRP and PSSCH-RSRP measurement accuracy with SNR ≥ 0dB.</a:t>
            </a:r>
          </a:p>
          <a:p>
            <a:pPr marL="342900" indent="-342900" hangingPunct="0">
              <a:buFont typeface="Arial" panose="020B0604020202020204" pitchFamily="34" charset="0"/>
              <a:buChar char="•"/>
            </a:pPr>
            <a:r>
              <a:rPr lang="en-US" sz="2000" dirty="0"/>
              <a:t>Define the same requirements for both PSSCH-RSRP and PSCCH-RSRP.</a:t>
            </a:r>
          </a:p>
          <a:p>
            <a:pPr marL="342900" indent="-342900" hangingPunct="0">
              <a:buFont typeface="Arial" panose="020B0604020202020204" pitchFamily="34" charset="0"/>
              <a:buChar char="•"/>
            </a:pPr>
            <a:r>
              <a:rPr lang="en-US" sz="2000" dirty="0"/>
              <a:t>If power boosting on DMRS multiple port is not applied, the PSSCH-RSRP shall be calculated by the sum of all transmission antenna ports.</a:t>
            </a:r>
          </a:p>
          <a:p>
            <a:pPr marL="342900" indent="-342900" hangingPunct="0">
              <a:buFont typeface="Arial" panose="020B0604020202020204" pitchFamily="34" charset="0"/>
              <a:buChar char="•"/>
            </a:pPr>
            <a:r>
              <a:rPr lang="en-US" sz="2000" dirty="0"/>
              <a:t>Postpone discussion on the test case to the Perf part.</a:t>
            </a:r>
          </a:p>
          <a:p>
            <a:pPr marL="342900" indent="-342900" hangingPunct="0">
              <a:buFont typeface="Arial" panose="020B0604020202020204" pitchFamily="34" charset="0"/>
              <a:buChar char="•"/>
            </a:pPr>
            <a:endParaRPr lang="en-US" sz="2000" dirty="0"/>
          </a:p>
          <a:p>
            <a:pPr hangingPunct="0"/>
            <a:r>
              <a:rPr lang="en-US" sz="2000" dirty="0"/>
              <a:t>Open issues</a:t>
            </a:r>
          </a:p>
          <a:p>
            <a:pPr marL="342900" indent="-342900" hangingPunct="0">
              <a:buFont typeface="Arial" panose="020B0604020202020204" pitchFamily="34" charset="0"/>
              <a:buChar char="•"/>
            </a:pPr>
            <a:r>
              <a:rPr lang="en-US" sz="2000" dirty="0"/>
              <a:t>Whether to have a general description of re-evaluation to introduce the usage of L1 SL-RSRP as legacy LTE V2X?</a:t>
            </a:r>
          </a:p>
          <a:p>
            <a:pPr marL="800100" lvl="1" indent="-342900" hangingPunct="0">
              <a:buFont typeface="Arial" panose="020B0604020202020204" pitchFamily="34" charset="0"/>
              <a:buChar char="•"/>
            </a:pPr>
            <a:r>
              <a:rPr lang="en-US" dirty="0"/>
              <a:t>Option 1: Yes</a:t>
            </a:r>
          </a:p>
          <a:p>
            <a:pPr marL="800100" lvl="1" indent="-342900" hangingPunct="0">
              <a:buFont typeface="Arial" panose="020B0604020202020204" pitchFamily="34" charset="0"/>
              <a:buChar char="•"/>
            </a:pPr>
            <a:r>
              <a:rPr lang="en-US" dirty="0"/>
              <a:t>Option 2: No</a:t>
            </a:r>
          </a:p>
          <a:p>
            <a:pPr marL="342900" indent="-342900" hangingPunct="0">
              <a:buFont typeface="Arial" panose="020B0604020202020204" pitchFamily="34" charset="0"/>
              <a:buChar char="•"/>
            </a:pPr>
            <a:r>
              <a:rPr lang="en-US" sz="2000" dirty="0"/>
              <a:t>Absolute accuracy of L1 SL-RSRP measurement</a:t>
            </a:r>
          </a:p>
          <a:p>
            <a:pPr marL="800100" lvl="2" indent="-342900" hangingPunct="0">
              <a:buFont typeface="Arial" panose="020B0604020202020204" pitchFamily="34" charset="0"/>
              <a:buChar char="•"/>
            </a:pPr>
            <a:r>
              <a:rPr lang="en-US" dirty="0"/>
              <a:t>Option 1: ±4.5dB at SNR=0dB </a:t>
            </a:r>
          </a:p>
          <a:p>
            <a:pPr marL="800100" lvl="2" indent="-342900" hangingPunct="0">
              <a:buFont typeface="Arial" panose="020B0604020202020204" pitchFamily="34" charset="0"/>
              <a:buChar char="•"/>
            </a:pPr>
            <a:r>
              <a:rPr lang="en-US" dirty="0"/>
              <a:t>Option 2: ±5dB at SNR=0dB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51384" y="126416"/>
            <a:ext cx="110892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dirty="0"/>
              <a:t>Measurement requirements(1)</a:t>
            </a:r>
            <a:endParaRPr lang="ko-KR" altLang="en-US" sz="3200" dirty="0"/>
          </a:p>
        </p:txBody>
      </p:sp>
    </p:spTree>
    <p:extLst>
      <p:ext uri="{BB962C8B-B14F-4D97-AF65-F5344CB8AC3E}">
        <p14:creationId xmlns:p14="http://schemas.microsoft.com/office/powerpoint/2010/main" val="6499069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257954231A76C44B0D04C9AEE4292A8" ma:contentTypeVersion="10" ma:contentTypeDescription="Create a new document." ma:contentTypeScope="" ma:versionID="791e68c0de53161679f77c63159342ab">
  <xsd:schema xmlns:xsd="http://www.w3.org/2001/XMLSchema" xmlns:xs="http://www.w3.org/2001/XMLSchema" xmlns:p="http://schemas.microsoft.com/office/2006/metadata/properties" xmlns:ns3="bcc01d59-85de-4ef9-881e-76d8b6a6f841" targetNamespace="http://schemas.microsoft.com/office/2006/metadata/properties" ma:root="true" ma:fieldsID="f9cdb990b152105a2d398cfd05e0b64e" ns3:_="">
    <xsd:import namespace="bcc01d59-85de-4ef9-881e-76d8b6a6f841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c01d59-85de-4ef9-881e-76d8b6a6f84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A1F775F-FBE4-4F33-A9E2-E380E0E6E65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cc01d59-85de-4ef9-881e-76d8b6a6f84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9752FF3-4EE6-413D-90B5-8E2961A1F1C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9FDC7FD-A4EA-478E-AED3-CA1706B628A8}">
  <ds:schemaRefs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2006/documentManagement/types"/>
    <ds:schemaRef ds:uri="http://www.w3.org/XML/1998/namespace"/>
    <ds:schemaRef ds:uri="bcc01d59-85de-4ef9-881e-76d8b6a6f841"/>
    <ds:schemaRef ds:uri="http://schemas.microsoft.com/office/infopath/2007/PartnerControl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19501</TotalTime>
  <Words>1082</Words>
  <Application>Microsoft Office PowerPoint</Application>
  <PresentationFormat>와이드스크린</PresentationFormat>
  <Paragraphs>143</Paragraphs>
  <Slides>11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11</vt:i4>
      </vt:variant>
    </vt:vector>
  </HeadingPairs>
  <TitlesOfParts>
    <vt:vector size="20" baseType="lpstr">
      <vt:lpstr>Meiryo UI</vt:lpstr>
      <vt:lpstr>SimSun</vt:lpstr>
      <vt:lpstr>굴림</vt:lpstr>
      <vt:lpstr>맑은 고딕</vt:lpstr>
      <vt:lpstr>Arial</vt:lpstr>
      <vt:lpstr>Calibri</vt:lpstr>
      <vt:lpstr>Calibri Light</vt:lpstr>
      <vt:lpstr>Times New Roman</vt:lpstr>
      <vt:lpstr>Office 主题</vt:lpstr>
      <vt:lpstr>WF on NR V2X RRM requirements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RAN4</dc:title>
  <dc:creator>Wubin,Zhou, ZTE</dc:creator>
  <cp:lastModifiedBy>yoonoh-b</cp:lastModifiedBy>
  <cp:revision>538</cp:revision>
  <dcterms:created xsi:type="dcterms:W3CDTF">2016-01-12T08:39:00Z</dcterms:created>
  <dcterms:modified xsi:type="dcterms:W3CDTF">2020-04-29T15:44:47Z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(3)fNMoUHtv8KgDhPgdkuuEXuKzJdSFkx4XCcyQjX+5bjxRH+lAbVnSRU+QL+SogrPBnqCOKMFC
UhYVbcpPRK30LRzSaFnySEnAPj7nOgU92cRdCsbphOXiEmcmMujWUe67nuI4p0Ej2DCAQhZl
Q+btQFJBIt+YFyrXU7zKOY/xuLif/f7kVkMSDXhznYww4gJ5wT0HEUyaF6x14Bo1M949wCco
OgFV7ceo6HqyD2O0gM</vt:lpwstr>
  </property>
  <property fmtid="{D5CDD505-2E9C-101B-9397-08002B2CF9AE}" pid="3" name="_2015_ms_pID_7253431">
    <vt:lpwstr>QnCXaZ4iJ95hJiTMmmmKvOM0LvOxFHPWFbEtnRXsgUZJB0hw2OHPZU
BezHIkDBoXc88zTbtzkx96mYfU6I3ZnGsojpv4K34p/LEPYsitMT8J1U4/5XOSWBYmDwO7fO
Td8KWI+0l9bCWGwWj3tVqz/0ytbWbgAAji0qr3Hu3tvVt5sNYvKZXgZf9e1UFFYZk8fjKLd0
kiFV/hp9YEVVSF1cFuxte6Jn0OfNxPh3dZ/r</vt:lpwstr>
  </property>
  <property fmtid="{D5CDD505-2E9C-101B-9397-08002B2CF9AE}" pid="4" name="_2015_ms_pID_7253432">
    <vt:lpwstr>PL7MSKrVZUNflBSg72euQYcE1XmHa+ALaEPv
kaJxsrOzr3gXyVJ0GXUtXsy9X0j2KpW89zsecR/rCh7r1tx9Fb8=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1533929405</vt:lpwstr>
  </property>
  <property fmtid="{D5CDD505-2E9C-101B-9397-08002B2CF9AE}" pid="9" name="KSOProductBuildVer">
    <vt:lpwstr>2052-10.8.2.7027</vt:lpwstr>
  </property>
  <property fmtid="{D5CDD505-2E9C-101B-9397-08002B2CF9AE}" pid="10" name="ContentTypeId">
    <vt:lpwstr>0x0101004257954231A76C44B0D04C9AEE4292A8</vt:lpwstr>
  </property>
</Properties>
</file>