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14"/>
  </p:notesMasterIdLst>
  <p:sldIdLst>
    <p:sldId id="256" r:id="rId5"/>
    <p:sldId id="267" r:id="rId6"/>
    <p:sldId id="281" r:id="rId7"/>
    <p:sldId id="290" r:id="rId8"/>
    <p:sldId id="286" r:id="rId9"/>
    <p:sldId id="289" r:id="rId10"/>
    <p:sldId id="287" r:id="rId11"/>
    <p:sldId id="288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5" autoAdjust="0"/>
    <p:restoredTop sz="89505" autoAdjust="0"/>
  </p:normalViewPr>
  <p:slideViewPr>
    <p:cSldViewPr snapToGrid="0">
      <p:cViewPr varScale="1">
        <p:scale>
          <a:sx n="53" d="100"/>
          <a:sy n="53" d="100"/>
        </p:scale>
        <p:origin x="436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4/30/2020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4_eBis/Docs/R4-2004199.zip" TargetMode="External"/><Relationship Id="rId3" Type="http://schemas.openxmlformats.org/officeDocument/2006/relationships/hyperlink" Target="http://www.3gpp.org/ftp/TSG_RAN/WG4_Radio/TSGR4_94_eBis/Docs/R4-2003433.zip" TargetMode="External"/><Relationship Id="rId7" Type="http://schemas.openxmlformats.org/officeDocument/2006/relationships/hyperlink" Target="http://www.3gpp.org/ftp/TSG_RAN/WG4_Radio/TSGR4_94_eBis/Docs/R4-2004198.zip" TargetMode="External"/><Relationship Id="rId2" Type="http://schemas.openxmlformats.org/officeDocument/2006/relationships/hyperlink" Target="http://www.3gpp.org/ftp/TSG_RAN/WG4_Radio/TSGR4_94_eBis/Docs/R4-200323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4_eBis/Docs/R4-2003840.zip" TargetMode="External"/><Relationship Id="rId5" Type="http://schemas.openxmlformats.org/officeDocument/2006/relationships/hyperlink" Target="http://www.3gpp.org/ftp/TSG_RAN/WG4_Radio/TSGR4_94_eBis/Docs/R4-2003438.zip" TargetMode="External"/><Relationship Id="rId10" Type="http://schemas.openxmlformats.org/officeDocument/2006/relationships/hyperlink" Target="http://www.3gpp.org/ftp/TSG_RAN/WG4_Radio/TSGR4_94_eBis/Docs/R4-2004206.zip" TargetMode="External"/><Relationship Id="rId4" Type="http://schemas.openxmlformats.org/officeDocument/2006/relationships/hyperlink" Target="http://www.3gpp.org/ftp/TSG_RAN/WG4_Radio/TSGR4_94_eBis/Docs/R4-2003436.zip" TargetMode="External"/><Relationship Id="rId9" Type="http://schemas.openxmlformats.org/officeDocument/2006/relationships/hyperlink" Target="http://www.3gpp.org/ftp/TSG_RAN/WG4_Radio/TSGR4_94_eBis/Docs/R4-200420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sz="4800" dirty="0"/>
              <a:t>on</a:t>
            </a:r>
            <a:r>
              <a:rPr lang="en-GB" altLang="zh-CN" sz="4800" dirty="0"/>
              <a:t> </a:t>
            </a:r>
            <a:r>
              <a:rPr lang="en-US" altLang="zh-CN" sz="4800" dirty="0" smtClean="0"/>
              <a:t>MPR/A-MPR requirements for PSSCH/PSCCH transmission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LG Electronics, 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 smtClean="0"/>
              <a:t>4-e-Bis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Meeting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  R4-2005223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20 – 30 </a:t>
            </a:r>
            <a:r>
              <a:rPr lang="en-US" altLang="zh-CN" sz="2400" b="1" dirty="0" smtClean="0"/>
              <a:t>April, </a:t>
            </a:r>
            <a:r>
              <a:rPr lang="en-US" altLang="zh-CN" sz="2400" b="1" dirty="0"/>
              <a:t>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690689"/>
            <a:ext cx="11281474" cy="4494354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In this meeting, RAN4 discuss the MPR/A-MPR requirements for PSSCH/PSCCH for NR V2X UE as follow.</a:t>
            </a:r>
          </a:p>
          <a:p>
            <a:pPr lvl="1"/>
            <a:endParaRPr lang="en-GB" altLang="zh-CN" dirty="0"/>
          </a:p>
          <a:p>
            <a:r>
              <a:rPr lang="en-GB" altLang="ko-KR" sz="2600" b="1" u="sng" dirty="0" smtClean="0"/>
              <a:t>Issue </a:t>
            </a:r>
            <a:r>
              <a:rPr lang="en-GB" altLang="ko-KR" sz="2600" b="1" u="sng" dirty="0"/>
              <a:t>1-1-1: </a:t>
            </a:r>
            <a:r>
              <a:rPr lang="en-US" altLang="ko-KR" sz="2600" b="1" i="1" dirty="0"/>
              <a:t>MPR for </a:t>
            </a:r>
            <a:r>
              <a:rPr lang="en-GB" altLang="ko-KR" sz="2600" b="1" i="1" dirty="0"/>
              <a:t>PSSCH/PSCCH transmission</a:t>
            </a:r>
            <a:endParaRPr lang="ko-KR" altLang="ko-KR" sz="2600"/>
          </a:p>
          <a:p>
            <a:pPr lvl="1"/>
            <a:r>
              <a:rPr lang="en-GB" altLang="ko-KR" dirty="0" smtClean="0"/>
              <a:t>Candidate options</a:t>
            </a:r>
            <a:endParaRPr lang="ko-KR" altLang="ko-KR"/>
          </a:p>
          <a:p>
            <a:pPr lvl="2"/>
            <a:r>
              <a:rPr lang="en-GB" altLang="ko-KR" dirty="0"/>
              <a:t>Option 1: Define MPR requirements to reuse inner\outer method according to modulation order  </a:t>
            </a:r>
            <a:endParaRPr lang="ko-KR" altLang="ko-KR"/>
          </a:p>
          <a:p>
            <a:pPr lvl="2"/>
            <a:r>
              <a:rPr lang="en-GB" altLang="ko-KR" dirty="0"/>
              <a:t>Option 2: Define MPR requirements to reuse inner\outer method according to CBW &amp; SCS</a:t>
            </a:r>
            <a:endParaRPr lang="ko-KR" altLang="ko-KR"/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 smtClean="0"/>
              <a:t>Recommended </a:t>
            </a:r>
            <a:r>
              <a:rPr lang="en-GB" altLang="ko-KR" dirty="0"/>
              <a:t>WF</a:t>
            </a:r>
            <a:endParaRPr lang="ko-KR" altLang="ko-KR"/>
          </a:p>
          <a:p>
            <a:pPr lvl="2"/>
            <a:r>
              <a:rPr lang="en-GB" altLang="ko-KR" dirty="0"/>
              <a:t> RAN4 need further discuss based on the WF on MPR/A-MPR requirements for PSSCH/PSCCH transmission at 2</a:t>
            </a:r>
            <a:r>
              <a:rPr lang="en-GB" altLang="ko-KR" baseline="30000" dirty="0"/>
              <a:t>nd</a:t>
            </a:r>
            <a:r>
              <a:rPr lang="en-GB" altLang="ko-KR" dirty="0"/>
              <a:t> round.</a:t>
            </a:r>
            <a:endParaRPr lang="ko-KR" altLang="ko-KR"/>
          </a:p>
          <a:p>
            <a:pPr lvl="1"/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/>
          <a:lstStyle/>
          <a:p>
            <a:pPr algn="ctr"/>
            <a:r>
              <a:rPr lang="en-US" dirty="0" smtClean="0"/>
              <a:t>WF1 on MPR for PC3 NR V2X UE at n47</a:t>
            </a:r>
            <a:endParaRPr lang="en-US" dirty="0"/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7936283"/>
              </p:ext>
            </p:extLst>
          </p:nvPr>
        </p:nvGraphicFramePr>
        <p:xfrm>
          <a:off x="2692302" y="1628311"/>
          <a:ext cx="6174298" cy="153335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73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36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134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34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01586">
                <a:tc rowSpan="2"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Modulation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MPR (dB)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6555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Outer RB allocations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Inner RB allocations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1586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CP-OFDM 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QPSK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[≤ </a:t>
                      </a: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4.5]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[≤</a:t>
                      </a:r>
                      <a:r>
                        <a:rPr lang="en-CA" sz="140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 2.0]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15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16 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[≤ 4.5]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[≤ </a:t>
                      </a: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2.0]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15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64 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[≤ </a:t>
                      </a: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4.5]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15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256 QAM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[≤ </a:t>
                      </a:r>
                      <a:r>
                        <a:rPr lang="en-GB" sz="1400" dirty="0" smtClean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7.0]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943972" y="1131094"/>
            <a:ext cx="80714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Option1. Maximum power reduction (MPR) for p</a:t>
            </a:r>
            <a:r>
              <a:rPr kumimoji="0" lang="en-GB" altLang="ko-KR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ower class 3 NR V2X UE</a:t>
            </a:r>
            <a:endParaRPr kumimoji="0" lang="en-GB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041485"/>
              </p:ext>
            </p:extLst>
          </p:nvPr>
        </p:nvGraphicFramePr>
        <p:xfrm>
          <a:off x="2384083" y="3750081"/>
          <a:ext cx="6749649" cy="2137024"/>
        </p:xfrm>
        <a:graphic>
          <a:graphicData uri="http://schemas.openxmlformats.org/drawingml/2006/table">
            <a:tbl>
              <a:tblPr firstRow="1" firstCol="1" bandRow="1"/>
              <a:tblGrid>
                <a:gridCol w="12488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68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68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168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680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1680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6290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MPR (dB)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SCS = 15 kHz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MPR (dB)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SCS = 30 kHz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MPR (dB)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SCS = 60 kHz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290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Channel BW (MHz)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Inner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Outer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Inner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Outer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Inner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Outer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83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1.5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4.8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na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4.8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na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4.8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223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1.5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na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223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30, 40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2.5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sz="1400" u="sng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1.5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2905">
                <a:tc gridSpan="7">
                  <a:txBody>
                    <a:bodyPr/>
                    <a:lstStyle/>
                    <a:p>
                      <a:pPr algn="just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Note 1: MPR is the maximum of the value in this table and the values in Table 6.2.2-1</a:t>
                      </a:r>
                      <a:endParaRPr lang="ko-KR" sz="1400" kern="1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940204" y="3305917"/>
            <a:ext cx="80714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Option2. Maximum power reduction (MPR) for p</a:t>
            </a:r>
            <a:r>
              <a:rPr kumimoji="0" lang="en-GB" altLang="ko-KR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ower class 3 NR V2X UE</a:t>
            </a:r>
            <a:endParaRPr kumimoji="0" lang="en-GB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25625" y="6089186"/>
            <a:ext cx="10023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FF0000"/>
                </a:solidFill>
              </a:rPr>
              <a:t>Conclusion: MPR of option1 will be covered the option2 MPR requirements. </a:t>
            </a:r>
          </a:p>
          <a:p>
            <a:r>
              <a:rPr lang="en-US" altLang="ko-KR" sz="2000" dirty="0">
                <a:solidFill>
                  <a:srgbClr val="FF0000"/>
                </a:solidFill>
              </a:rPr>
              <a:t> </a:t>
            </a:r>
            <a:r>
              <a:rPr lang="en-US" altLang="ko-KR" sz="2000" dirty="0" smtClean="0">
                <a:solidFill>
                  <a:srgbClr val="FF0000"/>
                </a:solidFill>
              </a:rPr>
              <a:t>                      So Option1 will be specified for MPR requirements for PSSCH/PSCCH of NR V2X </a:t>
            </a:r>
            <a:endParaRPr lang="ko-KR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WF2-1 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243174"/>
            <a:ext cx="10515600" cy="521927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For ETSI regulation at 10MHz with NS_33</a:t>
            </a:r>
          </a:p>
          <a:p>
            <a:pPr marL="822960" lvl="1" indent="-365760"/>
            <a:r>
              <a:rPr lang="en-US" altLang="zh-CN" dirty="0" smtClean="0">
                <a:solidFill>
                  <a:srgbClr val="FF0000"/>
                </a:solidFill>
              </a:rPr>
              <a:t>At Fc=5860</a:t>
            </a:r>
            <a:endParaRPr lang="en-US" altLang="zh-CN" dirty="0">
              <a:solidFill>
                <a:srgbClr val="FF0000"/>
              </a:solidFill>
            </a:endParaRPr>
          </a:p>
          <a:p>
            <a:pPr marL="365760" indent="-365760"/>
            <a:endParaRPr lang="en-US" altLang="zh-CN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/>
          </p:nvPr>
        </p:nvGraphicFramePr>
        <p:xfrm>
          <a:off x="3339790" y="1822169"/>
          <a:ext cx="5647803" cy="47004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69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03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34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84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358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9282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453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Carrier frequency(MHz)</a:t>
                      </a:r>
                      <a:endParaRPr lang="ko-KR" sz="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Resources Blocks (</a:t>
                      </a:r>
                      <a:r>
                        <a:rPr lang="en-GB" sz="800" b="1" i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800" b="1" baseline="-25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GB" sz="800" b="1" baseline="30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endParaRPr lang="ko-KR" sz="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Start Resource</a:t>
                      </a:r>
                      <a:endParaRPr lang="ko-KR" sz="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Block</a:t>
                      </a:r>
                      <a:endParaRPr lang="ko-KR" sz="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A-MPR (dB)</a:t>
                      </a:r>
                      <a:endParaRPr lang="ko-KR" sz="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92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QPSK/16QAM</a:t>
                      </a:r>
                      <a:endParaRPr lang="ko-KR" sz="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64QAM</a:t>
                      </a:r>
                      <a:endParaRPr lang="ko-KR" sz="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256QAM</a:t>
                      </a:r>
                      <a:endParaRPr lang="ko-KR" sz="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3117">
                <a:tc rowSpan="1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5860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33117">
                <a:tc row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5860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3311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5860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331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8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ko-KR" sz="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8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FFS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394" marR="573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953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WF2-1.1 </a:t>
            </a:r>
            <a:r>
              <a:rPr lang="en-US" dirty="0" smtClean="0"/>
              <a:t>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243174"/>
            <a:ext cx="10515600" cy="521927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FFS how to study A-MPR with </a:t>
            </a:r>
            <a:r>
              <a:rPr lang="en-US" altLang="zh-CN" dirty="0" err="1" smtClean="0"/>
              <a:t>new_NS</a:t>
            </a:r>
            <a:r>
              <a:rPr lang="en-US" altLang="zh-CN" dirty="0" smtClean="0"/>
              <a:t> for the updated ETSI regulations</a:t>
            </a:r>
            <a:endParaRPr lang="en-US" altLang="zh-CN" dirty="0" smtClean="0"/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68872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WF2-2 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243174"/>
            <a:ext cx="10515600" cy="5219272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For ETSI regulation at 10MHz with NS_33</a:t>
            </a:r>
          </a:p>
          <a:p>
            <a:pPr marL="822960" lvl="1" indent="-365760"/>
            <a:r>
              <a:rPr lang="en-US" altLang="zh-CN" dirty="0" smtClean="0">
                <a:solidFill>
                  <a:srgbClr val="FF0000"/>
                </a:solidFill>
              </a:rPr>
              <a:t>At Fc=5870, 5880, 5890, 5900, 5910,5920</a:t>
            </a:r>
            <a:endParaRPr lang="en-US" altLang="zh-CN" dirty="0">
              <a:solidFill>
                <a:srgbClr val="FF0000"/>
              </a:solidFill>
            </a:endParaRPr>
          </a:p>
          <a:p>
            <a:pPr marL="365760" indent="-365760"/>
            <a:endParaRPr lang="en-US" altLang="zh-CN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129537"/>
              </p:ext>
            </p:extLst>
          </p:nvPr>
        </p:nvGraphicFramePr>
        <p:xfrm>
          <a:off x="2846810" y="2354269"/>
          <a:ext cx="7331909" cy="1784591"/>
        </p:xfrm>
        <a:graphic>
          <a:graphicData uri="http://schemas.openxmlformats.org/drawingml/2006/table">
            <a:tbl>
              <a:tblPr firstRow="1" firstCol="1" bandRow="1"/>
              <a:tblGrid>
                <a:gridCol w="17935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79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37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6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44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6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36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Carrier frequency(MHz)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RB allocations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QPSK 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64QAM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256QAM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401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5870, 5880, 5890, 5900, 5910, 5920 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Inner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altLang="ko-KR" sz="140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FFS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FFS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40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Outer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FFS</a:t>
                      </a:r>
                      <a:endParaRPr lang="ko-KR" alt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739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WF2-3 on A-MPR for PC3 NR V2X UE at n47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25366"/>
            <a:ext cx="10515600" cy="5219272"/>
          </a:xfrm>
        </p:spPr>
        <p:txBody>
          <a:bodyPr>
            <a:normAutofit/>
          </a:bodyPr>
          <a:lstStyle/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For FCC regulation at 40MHz with NS_48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zh-CN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RAN4 need further discussion how to specify the A-MPR requirements at 40MHz to comply FCC </a:t>
            </a:r>
            <a:r>
              <a:rPr lang="en-GB" altLang="zh-CN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regulations based on the merged A-MPR requirements from interested companies</a:t>
            </a:r>
            <a:endParaRPr lang="en-US" altLang="zh-CN" dirty="0">
              <a:solidFill>
                <a:srgbClr val="FF0000"/>
              </a:solidFill>
            </a:endParaRPr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56749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160" y="428145"/>
            <a:ext cx="11250203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WF2-4 on NS_signaling according to diff. power class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25366"/>
            <a:ext cx="10515600" cy="3222571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In LTE, RAN4 specified the A-MPR requirements for NS_33 and NS_34 according to PC3 and PC2 respectively.</a:t>
            </a:r>
          </a:p>
          <a:p>
            <a:pPr marL="365760" indent="-365760"/>
            <a:r>
              <a:rPr lang="en-US" altLang="zh-CN" dirty="0" smtClean="0">
                <a:solidFill>
                  <a:srgbClr val="FF0000"/>
                </a:solidFill>
              </a:rPr>
              <a:t>But, there was no cases with different NS signaling in specification based on UE the Power class.</a:t>
            </a:r>
          </a:p>
          <a:p>
            <a:pPr marL="365760" indent="-365760"/>
            <a:endParaRPr lang="en-US" altLang="zh-CN" dirty="0" smtClean="0">
              <a:solidFill>
                <a:srgbClr val="FF0000"/>
              </a:solidFill>
            </a:endParaRPr>
          </a:p>
          <a:p>
            <a:pPr marL="365760" indent="-365760"/>
            <a:r>
              <a:rPr lang="en-US" altLang="zh-CN" dirty="0" smtClean="0">
                <a:solidFill>
                  <a:srgbClr val="FF0000"/>
                </a:solidFill>
              </a:rPr>
              <a:t>This issue will be addressed when RAN4 study the A-MPR requirements for PC2 NR V2X UE at n47</a:t>
            </a:r>
            <a:endParaRPr lang="en-US" altLang="zh-CN" dirty="0">
              <a:solidFill>
                <a:srgbClr val="FF0000"/>
              </a:solidFill>
            </a:endParaRPr>
          </a:p>
          <a:p>
            <a:pPr marL="365760" indent="-36576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778359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9029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781427"/>
              </p:ext>
            </p:extLst>
          </p:nvPr>
        </p:nvGraphicFramePr>
        <p:xfrm>
          <a:off x="790073" y="962526"/>
          <a:ext cx="10603831" cy="5560911"/>
        </p:xfrm>
        <a:graphic>
          <a:graphicData uri="http://schemas.openxmlformats.org/drawingml/2006/table">
            <a:tbl>
              <a:tblPr firstRow="1" firstCol="1" bandRow="1"/>
              <a:tblGrid>
                <a:gridCol w="4440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67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506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213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284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8816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47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</a:t>
                      </a:r>
                      <a:r>
                        <a:rPr lang="ko-KR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Agenda item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2"/>
                        </a:rPr>
                        <a:t>R4-2003239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TP on NR V2X A-MPR (NS_33) and updated simulation results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 Inc.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3"/>
                        </a:rPr>
                        <a:t>R4-2003433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MPR for NR V2X PSSCH PSCCH transmission all channel bandwidths TP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Incorporated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4"/>
                        </a:rPr>
                        <a:t>R4-2003436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A-MPR for 40MHz V2X PSSCH PSCCH transmission TP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Incorporated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5"/>
                        </a:rPr>
                        <a:t>R4-2003438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A-MPR for 10MHz V2X PSSCH PSCCH transmission TP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Incorporated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6"/>
                        </a:rPr>
                        <a:t>R4-2003840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Updated CR on introducing RF requirements for 5G V2X service in TS38.101-1 in rel-16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 France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draftCR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7"/>
                        </a:rPr>
                        <a:t>R4-2004198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MPR simulation results and discussion for PC3 PSSCH\PSCCH NR V2X in band n47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HiSilicon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8"/>
                        </a:rPr>
                        <a:t>R4-2004199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AMPR simulation results and discussion for PC3 PSSCH\PSCCH NR V2X in band n47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HiSilicon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9"/>
                        </a:rPr>
                        <a:t>R4-2004205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TP for TR38.886 to update MPR\AMPR requirements for both PC3 and PC2 NR V2X in band n47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HiSilicon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10"/>
                        </a:rPr>
                        <a:t>R4-2004206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DraftCR for 38.101-1 to specify MPR\AMPR requirements for PC3 NR V2X in band n47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HiSilicon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draftCR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6.4.4.1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890521-FF2A-4C09-BE8E-6D0D576D3702}">
  <ds:schemaRefs>
    <ds:schemaRef ds:uri="http://purl.org/dc/terms/"/>
    <ds:schemaRef ds:uri="http://schemas.microsoft.com/office/2006/documentManagement/types"/>
    <ds:schemaRef ds:uri="http://purl.org/dc/elements/1.1/"/>
    <ds:schemaRef ds:uri="cc9c437c-ae0c-4066-8d90-a0f7de786127"/>
    <ds:schemaRef ds:uri="http://schemas.microsoft.com/office/infopath/2007/PartnerControls"/>
    <ds:schemaRef ds:uri="http://schemas.openxmlformats.org/package/2006/metadata/core-properties"/>
    <ds:schemaRef ds:uri="ba37140e-f4c5-4a6c-a9b4-20a691ce6c8a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B3268F8-267B-4DC1-832A-6C4C978396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27FE3B-8884-4F9D-8189-510ECA3BDC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11721</TotalTime>
  <Words>799</Words>
  <Application>Microsoft Office PowerPoint</Application>
  <PresentationFormat>와이드스크린</PresentationFormat>
  <Paragraphs>241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0" baseType="lpstr">
      <vt:lpstr>MS Mincho</vt:lpstr>
      <vt:lpstr>宋体</vt:lpstr>
      <vt:lpstr>宋体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WF on MPR/A-MPR requirements for PSSCH/PSCCH transmission</vt:lpstr>
      <vt:lpstr>Background</vt:lpstr>
      <vt:lpstr>WF1 on MPR for PC3 NR V2X UE at n47</vt:lpstr>
      <vt:lpstr>WF2-1 on A-MPR for PC3 NR V2X UE at n47</vt:lpstr>
      <vt:lpstr>WF2-1.1 on A-MPR for PC3 NR V2X UE at n47</vt:lpstr>
      <vt:lpstr>WF2-2 on A-MPR for PC3 NR V2X UE at n47</vt:lpstr>
      <vt:lpstr>WF2-3 on A-MPR for PC3 NR V2X UE at n47</vt:lpstr>
      <vt:lpstr>WF2-4 on NS_signaling according to diff. power class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Suhwan Lim</dc:creator>
  <cp:lastModifiedBy>Suhwan Lim</cp:lastModifiedBy>
  <cp:revision>280</cp:revision>
  <dcterms:created xsi:type="dcterms:W3CDTF">2017-01-18T06:26:21Z</dcterms:created>
  <dcterms:modified xsi:type="dcterms:W3CDTF">2020-04-29T17:20:16Z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0x010100EB28163D68FE8E4D9361964FDD814FC4</vt:lpwstr>
  </property>
</Properties>
</file>