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sldIdLst>
    <p:sldId id="280" r:id="rId2"/>
    <p:sldId id="282" r:id="rId3"/>
    <p:sldId id="287" r:id="rId4"/>
    <p:sldId id="288" r:id="rId5"/>
    <p:sldId id="285" r:id="rId6"/>
    <p:sldId id="289" r:id="rId7"/>
    <p:sldId id="290" r:id="rId8"/>
    <p:sldId id="284" r:id="rId9"/>
    <p:sldId id="286" r:id="rId10"/>
    <p:sldId id="293" r:id="rId11"/>
    <p:sldId id="291" r:id="rId12"/>
    <p:sldId id="29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65" autoAdjust="0"/>
    <p:restoredTop sz="90157" autoAdjust="0"/>
  </p:normalViewPr>
  <p:slideViewPr>
    <p:cSldViewPr snapToGrid="0">
      <p:cViewPr>
        <p:scale>
          <a:sx n="100" d="100"/>
          <a:sy n="100" d="100"/>
        </p:scale>
        <p:origin x="380"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4/29/2020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B52189-F625-4389-8581-FC4FE6283C09}" type="slidenum">
              <a:rPr lang="en-US" smtClean="0"/>
              <a:t>1</a:t>
            </a:fld>
            <a:endParaRPr lang="en-US"/>
          </a:p>
        </p:txBody>
      </p:sp>
    </p:spTree>
    <p:extLst>
      <p:ext uri="{BB962C8B-B14F-4D97-AF65-F5344CB8AC3E}">
        <p14:creationId xmlns:p14="http://schemas.microsoft.com/office/powerpoint/2010/main" val="1034424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974DF5F-7967-42E2-8FEF-35C7828E384E}" type="datetime1">
              <a:rPr lang="en-US" smtClean="0"/>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ACDEB26-4FB6-411A-BA88-17BDF16451CD}" type="datetime1">
              <a:rPr lang="en-US" smtClean="0"/>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77D009-0294-45D9-B401-0AB92FED3F40}" type="datetime1">
              <a:rPr lang="en-US" smtClean="0"/>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02CD7F-CD55-4427-A811-8E63084DB7C2}" type="datetime1">
              <a:rPr lang="en-US" smtClean="0"/>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2F4A4B6-D4CE-4EE6-826F-7E0750C08AC8}" type="datetime1">
              <a:rPr lang="en-US" smtClean="0"/>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C86EF0C-8D7F-4AC3-B4FD-AA45171EEB83}" type="datetime1">
              <a:rPr lang="en-US" smtClean="0"/>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BF0BF7-6617-4CDD-AD5E-3387B48DB2FF}" type="datetime1">
              <a:rPr lang="en-US" smtClean="0"/>
              <a:t>4/29/2020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FCD477D-FB1A-4083-9445-1D226CBB05FE}" type="datetime1">
              <a:rPr lang="en-US" smtClean="0"/>
              <a:t>4/29/2020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EBFDEE-A74F-41B9-B3DA-FE611F37F79C}" type="datetime1">
              <a:rPr lang="en-US" smtClean="0"/>
              <a:t>4/29/2020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0B30567-F64F-4B75-9C08-EA507EA8D28E}" type="datetime1">
              <a:rPr lang="en-US" smtClean="0"/>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A40BEEC-660B-4175-BB24-E09FC9B1EDAE}" type="datetime1">
              <a:rPr lang="en-US" smtClean="0"/>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9F8899-3495-4D3A-A620-490C49D905C0}" type="datetime1">
              <a:rPr lang="en-US" smtClean="0"/>
              <a:t>4/29/2020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2227217"/>
            <a:ext cx="11386457" cy="1282746"/>
          </a:xfrm>
        </p:spPr>
        <p:txBody>
          <a:bodyPr>
            <a:normAutofit/>
          </a:bodyPr>
          <a:lstStyle/>
          <a:p>
            <a:r>
              <a:rPr lang="en-US" sz="4000" dirty="0" smtClean="0"/>
              <a:t>WF on aligning ACLR MBW definition </a:t>
            </a:r>
            <a:br>
              <a:rPr lang="en-US" sz="4000" dirty="0" smtClean="0"/>
            </a:br>
            <a:r>
              <a:rPr lang="en-US" sz="4000" dirty="0" smtClean="0"/>
              <a:t>between FR1 and FR2</a:t>
            </a:r>
            <a:endParaRPr lang="en-US" sz="4400" dirty="0"/>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smtClean="0"/>
              <a:t>Anritsu, Skyworks</a:t>
            </a:r>
            <a:endParaRPr lang="en-US" sz="2800" dirty="0">
              <a:solidFill>
                <a:srgbClr val="FF0000"/>
              </a:solidFill>
            </a:endParaRPr>
          </a:p>
        </p:txBody>
      </p:sp>
      <p:sp>
        <p:nvSpPr>
          <p:cNvPr id="4" name="TextBox 3"/>
          <p:cNvSpPr txBox="1"/>
          <p:nvPr/>
        </p:nvSpPr>
        <p:spPr>
          <a:xfrm>
            <a:off x="9937103" y="218661"/>
            <a:ext cx="2019672" cy="523220"/>
          </a:xfrm>
          <a:prstGeom prst="rect">
            <a:avLst/>
          </a:prstGeom>
          <a:noFill/>
        </p:spPr>
        <p:txBody>
          <a:bodyPr wrap="square" rtlCol="0">
            <a:spAutoFit/>
          </a:bodyPr>
          <a:lstStyle/>
          <a:p>
            <a:r>
              <a:rPr lang="en-US" sz="2800" b="1" dirty="0" smtClean="0"/>
              <a:t>R4-2005213</a:t>
            </a:r>
            <a:endParaRPr lang="en-US" sz="2800" b="1" dirty="0"/>
          </a:p>
        </p:txBody>
      </p:sp>
      <p:sp>
        <p:nvSpPr>
          <p:cNvPr id="5" name="テキスト ボックス 3"/>
          <p:cNvSpPr txBox="1"/>
          <p:nvPr/>
        </p:nvSpPr>
        <p:spPr>
          <a:xfrm>
            <a:off x="107503" y="180688"/>
            <a:ext cx="5966726" cy="1754326"/>
          </a:xfrm>
          <a:prstGeom prst="rect">
            <a:avLst/>
          </a:prstGeom>
          <a:noFill/>
        </p:spPr>
        <p:txBody>
          <a:bodyPr wrap="square" rtlCol="0">
            <a:spAutoFit/>
          </a:bodyPr>
          <a:lstStyle/>
          <a:p>
            <a:r>
              <a:rPr lang="en-US" b="1" dirty="0"/>
              <a:t>3GPP TSG-RAN </a:t>
            </a:r>
            <a:r>
              <a:rPr lang="en-US" b="1" dirty="0" smtClean="0"/>
              <a:t>WG4 </a:t>
            </a:r>
            <a:r>
              <a:rPr lang="en-US" b="1" dirty="0"/>
              <a:t>Meeting </a:t>
            </a:r>
            <a:r>
              <a:rPr lang="en-US" b="1" dirty="0" smtClean="0"/>
              <a:t>#94-e-bis</a:t>
            </a:r>
            <a:endParaRPr lang="en-US" b="1" dirty="0"/>
          </a:p>
          <a:p>
            <a:r>
              <a:rPr lang="en-US" b="1" dirty="0" smtClean="0"/>
              <a:t>Online, 20</a:t>
            </a:r>
            <a:r>
              <a:rPr lang="en-US" b="1" baseline="30000" dirty="0" smtClean="0"/>
              <a:t>th</a:t>
            </a:r>
            <a:r>
              <a:rPr lang="en-US" b="1" dirty="0" smtClean="0"/>
              <a:t> Apr – 30</a:t>
            </a:r>
            <a:r>
              <a:rPr lang="en-US" b="1" baseline="30000" dirty="0" smtClean="0"/>
              <a:t>th</a:t>
            </a:r>
            <a:r>
              <a:rPr lang="en-US" b="1" dirty="0" smtClean="0"/>
              <a:t> Apr 2020</a:t>
            </a:r>
            <a:endParaRPr lang="en-US" dirty="0"/>
          </a:p>
          <a:p>
            <a:r>
              <a:rPr lang="en-US" b="1" dirty="0"/>
              <a:t>Agenda: </a:t>
            </a:r>
            <a:r>
              <a:rPr lang="en-US" b="1" dirty="0" smtClean="0"/>
              <a:t>4.4</a:t>
            </a:r>
          </a:p>
          <a:p>
            <a:r>
              <a:rPr lang="en-US" b="1" dirty="0" smtClean="0"/>
              <a:t>E-mail title</a:t>
            </a:r>
            <a:r>
              <a:rPr lang="en-US" b="1" dirty="0"/>
              <a:t>: [94e </a:t>
            </a:r>
            <a:r>
              <a:rPr lang="en-US" b="1" dirty="0" err="1"/>
              <a:t>Bis</a:t>
            </a:r>
            <a:r>
              <a:rPr lang="en-US" b="1" dirty="0"/>
              <a:t>][2] NR_NewRAT_UE_RF_Part_1</a:t>
            </a:r>
            <a:endParaRPr lang="en-US" b="1" dirty="0" smtClean="0"/>
          </a:p>
          <a:p>
            <a:r>
              <a:rPr lang="en-US" altLang="ja-JP" b="1" dirty="0" smtClean="0"/>
              <a:t>Sub-topic: 10-1</a:t>
            </a:r>
            <a:endParaRPr lang="en-US" b="1" dirty="0" smtClean="0"/>
          </a:p>
          <a:p>
            <a:r>
              <a:rPr lang="en-US" b="1" dirty="0"/>
              <a:t>WI: </a:t>
            </a:r>
            <a:r>
              <a:rPr lang="en-US" b="1" dirty="0" err="1"/>
              <a:t>NR_newRAT</a:t>
            </a:r>
            <a:r>
              <a:rPr lang="en-US" b="1" dirty="0"/>
              <a:t>-Core</a:t>
            </a:r>
          </a:p>
        </p:txBody>
      </p:sp>
    </p:spTree>
    <p:extLst>
      <p:ext uri="{BB962C8B-B14F-4D97-AF65-F5344CB8AC3E}">
        <p14:creationId xmlns:p14="http://schemas.microsoft.com/office/powerpoint/2010/main" val="2072106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FC3CB6-6546-4BC0-9F58-BFD5B5D3C1F9}"/>
              </a:ext>
            </a:extLst>
          </p:cNvPr>
          <p:cNvSpPr>
            <a:spLocks noGrp="1"/>
          </p:cNvSpPr>
          <p:nvPr>
            <p:ph type="title"/>
          </p:nvPr>
        </p:nvSpPr>
        <p:spPr>
          <a:xfrm>
            <a:off x="361950" y="365125"/>
            <a:ext cx="11696700" cy="735255"/>
          </a:xfrm>
        </p:spPr>
        <p:txBody>
          <a:bodyPr>
            <a:normAutofit/>
          </a:bodyPr>
          <a:lstStyle/>
          <a:p>
            <a:r>
              <a:rPr lang="en-US" sz="3600" b="1" dirty="0" smtClean="0"/>
              <a:t>Appendix A: Relation of ACLR MBW (CBW 100MHz, SCS 120kHz)</a:t>
            </a:r>
            <a:endParaRPr lang="en-US" sz="3600" b="1" dirty="0">
              <a:solidFill>
                <a:srgbClr val="7030A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10</a:t>
            </a:fld>
            <a:endParaRPr lang="en-US"/>
          </a:p>
        </p:txBody>
      </p:sp>
      <p:graphicFrame>
        <p:nvGraphicFramePr>
          <p:cNvPr id="5" name="表 4"/>
          <p:cNvGraphicFramePr>
            <a:graphicFrameLocks noGrp="1"/>
          </p:cNvGraphicFramePr>
          <p:nvPr>
            <p:extLst>
              <p:ext uri="{D42A27DB-BD31-4B8C-83A1-F6EECF244321}">
                <p14:modId xmlns:p14="http://schemas.microsoft.com/office/powerpoint/2010/main" val="2513045137"/>
              </p:ext>
            </p:extLst>
          </p:nvPr>
        </p:nvGraphicFramePr>
        <p:xfrm>
          <a:off x="1364804" y="1384300"/>
          <a:ext cx="8928992" cy="3549611"/>
        </p:xfrm>
        <a:graphic>
          <a:graphicData uri="http://schemas.openxmlformats.org/drawingml/2006/table">
            <a:tbl>
              <a:tblPr firstRow="1" bandRow="1">
                <a:tableStyleId>{5C22544A-7EE6-4342-B048-85BDC9FD1C3A}</a:tableStyleId>
              </a:tblPr>
              <a:tblGrid>
                <a:gridCol w="2232248"/>
                <a:gridCol w="2232248"/>
                <a:gridCol w="2232248"/>
                <a:gridCol w="2232248"/>
              </a:tblGrid>
              <a:tr h="806411">
                <a:tc>
                  <a:txBody>
                    <a:bodyPr/>
                    <a:lstStyle/>
                    <a:p>
                      <a:pPr algn="ctr"/>
                      <a:r>
                        <a:rPr kumimoji="1" lang="en-US" altLang="ja-JP" dirty="0" smtClean="0"/>
                        <a:t>Option</a:t>
                      </a:r>
                      <a:endParaRPr kumimoji="1" lang="ja-JP" altLang="en-US" dirty="0"/>
                    </a:p>
                  </a:txBody>
                  <a:tcPr anchor="ctr"/>
                </a:tc>
                <a:tc>
                  <a:txBody>
                    <a:bodyPr/>
                    <a:lstStyle/>
                    <a:p>
                      <a:pPr algn="ctr"/>
                      <a:r>
                        <a:rPr kumimoji="1" lang="en-US" altLang="ja-JP" dirty="0" smtClean="0"/>
                        <a:t>Meas. BW</a:t>
                      </a:r>
                      <a:endParaRPr kumimoji="1" lang="ja-JP" altLang="en-US" dirty="0"/>
                    </a:p>
                  </a:txBody>
                  <a:tcPr anchor="ctr"/>
                </a:tc>
                <a:tc>
                  <a:txBody>
                    <a:bodyPr/>
                    <a:lstStyle/>
                    <a:p>
                      <a:pPr algn="ctr"/>
                      <a:r>
                        <a:rPr kumimoji="1" lang="en-US" altLang="ja-JP" dirty="0" smtClean="0"/>
                        <a:t>Center of Meas. BW</a:t>
                      </a:r>
                      <a:endParaRPr kumimoji="1" lang="ja-JP" altLang="en-US" dirty="0"/>
                    </a:p>
                  </a:txBody>
                  <a:tcPr anchor="ctr"/>
                </a:tc>
                <a:tc>
                  <a:txBody>
                    <a:bodyPr/>
                    <a:lstStyle/>
                    <a:p>
                      <a:pPr algn="ctr"/>
                      <a:r>
                        <a:rPr kumimoji="1" lang="en-US" altLang="ja-JP" dirty="0" smtClean="0"/>
                        <a:t>Remarks</a:t>
                      </a:r>
                      <a:endParaRPr kumimoji="1" lang="ja-JP" altLang="en-US" dirty="0"/>
                    </a:p>
                  </a:txBody>
                  <a:tcPr anchor="ctr"/>
                </a:tc>
              </a:tr>
              <a:tr h="518457">
                <a:tc>
                  <a:txBody>
                    <a:bodyPr/>
                    <a:lstStyle/>
                    <a:p>
                      <a:pPr algn="ctr"/>
                      <a:r>
                        <a:rPr kumimoji="1" lang="en-US" altLang="ja-JP" dirty="0" smtClean="0"/>
                        <a:t>Current</a:t>
                      </a:r>
                      <a:endParaRPr kumimoji="1" lang="ja-JP" altLang="en-US" dirty="0"/>
                    </a:p>
                  </a:txBody>
                  <a:tcPr anchor="ctr"/>
                </a:tc>
                <a:tc>
                  <a:txBody>
                    <a:bodyPr/>
                    <a:lstStyle/>
                    <a:p>
                      <a:pPr algn="ctr"/>
                      <a:r>
                        <a:rPr kumimoji="1" lang="en-US" altLang="ja-JP" dirty="0" err="1" smtClean="0"/>
                        <a:t>fullRB</a:t>
                      </a:r>
                      <a:r>
                        <a:rPr kumimoji="1" lang="en-US" altLang="ja-JP" baseline="0" dirty="0" smtClean="0"/>
                        <a:t> * 12 * SCS</a:t>
                      </a:r>
                    </a:p>
                    <a:p>
                      <a:pPr algn="ctr"/>
                      <a:r>
                        <a:rPr kumimoji="1" lang="en-US" altLang="ja-JP" baseline="0" dirty="0" smtClean="0"/>
                        <a:t>(same as </a:t>
                      </a:r>
                      <a:r>
                        <a:rPr kumimoji="1" lang="en-US" altLang="ja-JP" baseline="0" dirty="0" err="1" smtClean="0"/>
                        <a:t>Tx</a:t>
                      </a:r>
                      <a:r>
                        <a:rPr kumimoji="1" lang="en-US" altLang="ja-JP" baseline="0" dirty="0" smtClean="0"/>
                        <a:t> BW)</a:t>
                      </a:r>
                      <a:endParaRPr kumimoji="1" lang="ja-JP" altLang="en-US" dirty="0" smtClean="0"/>
                    </a:p>
                    <a:p>
                      <a:pPr algn="ctr"/>
                      <a:endParaRPr kumimoji="1" lang="ja-JP" altLang="en-US" dirty="0"/>
                    </a:p>
                  </a:txBody>
                  <a:tcPr anchor="ctr"/>
                </a:tc>
                <a:tc>
                  <a:txBody>
                    <a:bodyPr/>
                    <a:lstStyle/>
                    <a:p>
                      <a:pPr algn="ctr"/>
                      <a:r>
                        <a:rPr kumimoji="1" lang="en-US" altLang="ja-JP" dirty="0" smtClean="0"/>
                        <a:t>Fc</a:t>
                      </a:r>
                      <a:endParaRPr kumimoji="1" lang="ja-JP" altLang="en-US" dirty="0"/>
                    </a:p>
                  </a:txBody>
                  <a:tcPr anchor="ctr"/>
                </a:tc>
                <a:tc>
                  <a:txBody>
                    <a:bodyPr/>
                    <a:lstStyle/>
                    <a:p>
                      <a:pPr algn="ctr"/>
                      <a:r>
                        <a:rPr kumimoji="1" lang="en-US" altLang="ja-JP" dirty="0" smtClean="0"/>
                        <a:t>Meas</a:t>
                      </a:r>
                      <a:r>
                        <a:rPr kumimoji="1" lang="en-US" altLang="ja-JP" baseline="0" dirty="0" smtClean="0"/>
                        <a:t>. BW l</a:t>
                      </a:r>
                      <a:r>
                        <a:rPr kumimoji="1" lang="en-US" altLang="ja-JP" dirty="0" smtClean="0"/>
                        <a:t>acks half</a:t>
                      </a:r>
                      <a:r>
                        <a:rPr kumimoji="1" lang="en-US" altLang="ja-JP" baseline="0" dirty="0" smtClean="0"/>
                        <a:t> subcarrier width at the left side spectrum</a:t>
                      </a:r>
                      <a:endParaRPr kumimoji="1" lang="ja-JP" altLang="en-US" dirty="0"/>
                    </a:p>
                  </a:txBody>
                  <a:tcPr anchor="ctr"/>
                </a:tc>
              </a:tr>
              <a:tr h="826034">
                <a:tc>
                  <a:txBody>
                    <a:bodyPr/>
                    <a:lstStyle/>
                    <a:p>
                      <a:pPr algn="ctr"/>
                      <a:r>
                        <a:rPr kumimoji="1" lang="en-US" altLang="ja-JP" dirty="0" smtClean="0"/>
                        <a:t>1</a:t>
                      </a:r>
                      <a:endParaRPr kumimoji="1" lang="ja-JP" alt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t>(</a:t>
                      </a:r>
                      <a:r>
                        <a:rPr kumimoji="1" lang="en-US" altLang="ja-JP" dirty="0" err="1" smtClean="0"/>
                        <a:t>fullRB</a:t>
                      </a:r>
                      <a:r>
                        <a:rPr kumimoji="1" lang="en-US" altLang="ja-JP" dirty="0" smtClean="0"/>
                        <a:t> * 12 + 1)</a:t>
                      </a:r>
                      <a:r>
                        <a:rPr kumimoji="1" lang="en-US" altLang="ja-JP" baseline="0" dirty="0" smtClean="0"/>
                        <a:t> * SCS</a:t>
                      </a:r>
                    </a:p>
                  </a:txBody>
                  <a:tcPr anchor="ctr"/>
                </a:tc>
                <a:tc>
                  <a:txBody>
                    <a:bodyPr/>
                    <a:lstStyle/>
                    <a:p>
                      <a:pPr algn="ctr"/>
                      <a:r>
                        <a:rPr kumimoji="1" lang="en-US" altLang="ja-JP" dirty="0" smtClean="0"/>
                        <a:t>Fc</a:t>
                      </a:r>
                      <a:endParaRPr kumimoji="1" lang="ja-JP" altLang="en-US" dirty="0"/>
                    </a:p>
                  </a:txBody>
                  <a:tcPr anchor="ctr"/>
                </a:tc>
                <a:tc>
                  <a:txBody>
                    <a:bodyPr/>
                    <a:lstStyle/>
                    <a:p>
                      <a:pPr algn="ctr"/>
                      <a:r>
                        <a:rPr kumimoji="1" lang="en-US" altLang="ja-JP" dirty="0" smtClean="0"/>
                        <a:t>Meas. BW is wider than </a:t>
                      </a:r>
                      <a:r>
                        <a:rPr kumimoji="1" lang="en-US" altLang="ja-JP" dirty="0" err="1" smtClean="0"/>
                        <a:t>Tx</a:t>
                      </a:r>
                      <a:r>
                        <a:rPr kumimoji="1" lang="en-US" altLang="ja-JP" dirty="0" smtClean="0"/>
                        <a:t> BW by one</a:t>
                      </a:r>
                      <a:r>
                        <a:rPr kumimoji="1" lang="en-US" altLang="ja-JP" baseline="0" dirty="0" smtClean="0"/>
                        <a:t> subcarrier width</a:t>
                      </a:r>
                      <a:endParaRPr kumimoji="1" lang="ja-JP" altLang="en-US" dirty="0"/>
                    </a:p>
                  </a:txBody>
                  <a:tcPr anchor="ctr"/>
                </a:tc>
              </a:tr>
              <a:tr h="826034">
                <a:tc>
                  <a:txBody>
                    <a:bodyPr/>
                    <a:lstStyle/>
                    <a:p>
                      <a:pPr algn="ctr"/>
                      <a:r>
                        <a:rPr kumimoji="1" lang="en-US" altLang="ja-JP" dirty="0" smtClean="0"/>
                        <a:t>2</a:t>
                      </a:r>
                      <a:endParaRPr kumimoji="1" lang="ja-JP" altLang="en-US" dirty="0"/>
                    </a:p>
                  </a:txBody>
                  <a:tcPr anchor="ctr"/>
                </a:tc>
                <a:tc>
                  <a:txBody>
                    <a:bodyPr/>
                    <a:lstStyle/>
                    <a:p>
                      <a:pPr algn="ctr"/>
                      <a:r>
                        <a:rPr kumimoji="1" lang="en-US" altLang="ja-JP" dirty="0" err="1" smtClean="0"/>
                        <a:t>fullRB</a:t>
                      </a:r>
                      <a:r>
                        <a:rPr kumimoji="1" lang="en-US" altLang="ja-JP" baseline="0" dirty="0" smtClean="0"/>
                        <a:t> * 12 * SCS</a:t>
                      </a:r>
                    </a:p>
                    <a:p>
                      <a:pPr algn="ctr"/>
                      <a:r>
                        <a:rPr kumimoji="1" lang="en-US" altLang="ja-JP" baseline="0" dirty="0" smtClean="0"/>
                        <a:t>(same as </a:t>
                      </a:r>
                      <a:r>
                        <a:rPr kumimoji="1" lang="en-US" altLang="ja-JP" baseline="0" dirty="0" err="1" smtClean="0"/>
                        <a:t>Tx</a:t>
                      </a:r>
                      <a:r>
                        <a:rPr kumimoji="1" lang="en-US" altLang="ja-JP" baseline="0" dirty="0" smtClean="0"/>
                        <a:t> BW)</a:t>
                      </a:r>
                      <a:endParaRPr kumimoji="1" lang="ja-JP" altLang="en-US" dirty="0" smtClean="0"/>
                    </a:p>
                  </a:txBody>
                  <a:tcPr anchor="ctr"/>
                </a:tc>
                <a:tc>
                  <a:txBody>
                    <a:bodyPr/>
                    <a:lstStyle/>
                    <a:p>
                      <a:pPr algn="ctr"/>
                      <a:r>
                        <a:rPr kumimoji="1" lang="en-US" altLang="ja-JP" dirty="0" smtClean="0"/>
                        <a:t>Fc – SCS/2</a:t>
                      </a:r>
                      <a:endParaRPr kumimoji="1" lang="ja-JP" altLang="en-US" dirty="0"/>
                    </a:p>
                  </a:txBody>
                  <a:tcPr anchor="ctr"/>
                </a:tc>
                <a:tc>
                  <a:txBody>
                    <a:bodyPr/>
                    <a:lstStyle/>
                    <a:p>
                      <a:pPr algn="ctr"/>
                      <a:r>
                        <a:rPr kumimoji="1" lang="en-US" altLang="ja-JP" dirty="0" smtClean="0"/>
                        <a:t>Center of Meas. BW is shifted to the left by half subcarrier</a:t>
                      </a:r>
                      <a:endParaRPr kumimoji="1" lang="ja-JP" altLang="en-US" dirty="0"/>
                    </a:p>
                  </a:txBody>
                  <a:tcPr anchor="ctr"/>
                </a:tc>
              </a:tr>
            </a:tbl>
          </a:graphicData>
        </a:graphic>
      </p:graphicFrame>
    </p:spTree>
    <p:extLst>
      <p:ext uri="{BB962C8B-B14F-4D97-AF65-F5344CB8AC3E}">
        <p14:creationId xmlns:p14="http://schemas.microsoft.com/office/powerpoint/2010/main" val="3501726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FC3CB6-6546-4BC0-9F58-BFD5B5D3C1F9}"/>
              </a:ext>
            </a:extLst>
          </p:cNvPr>
          <p:cNvSpPr>
            <a:spLocks noGrp="1"/>
          </p:cNvSpPr>
          <p:nvPr>
            <p:ph type="title"/>
          </p:nvPr>
        </p:nvSpPr>
        <p:spPr>
          <a:xfrm>
            <a:off x="838199" y="365125"/>
            <a:ext cx="11123951" cy="735255"/>
          </a:xfrm>
        </p:spPr>
        <p:txBody>
          <a:bodyPr>
            <a:normAutofit/>
          </a:bodyPr>
          <a:lstStyle/>
          <a:p>
            <a:r>
              <a:rPr lang="en-US" sz="3600" b="1" dirty="0" smtClean="0"/>
              <a:t>Appendix B: Comparison b/w 3GPP and Japanese regulation</a:t>
            </a:r>
            <a:endParaRPr lang="en-US" sz="3600" b="1" dirty="0">
              <a:solidFill>
                <a:srgbClr val="7030A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11</a:t>
            </a:fld>
            <a:endParaRPr lang="en-US"/>
          </a:p>
        </p:txBody>
      </p:sp>
      <p:sp>
        <p:nvSpPr>
          <p:cNvPr id="3" name="テキスト ボックス 2"/>
          <p:cNvSpPr txBox="1"/>
          <p:nvPr/>
        </p:nvSpPr>
        <p:spPr>
          <a:xfrm>
            <a:off x="936885" y="1094284"/>
            <a:ext cx="10695482" cy="461665"/>
          </a:xfrm>
          <a:prstGeom prst="rect">
            <a:avLst/>
          </a:prstGeom>
          <a:noFill/>
        </p:spPr>
        <p:txBody>
          <a:bodyPr wrap="square" rtlCol="0">
            <a:spAutoFit/>
          </a:bodyPr>
          <a:lstStyle/>
          <a:p>
            <a:r>
              <a:rPr lang="en-GB" altLang="ja-JP" sz="2400" dirty="0"/>
              <a:t>Comparison of </a:t>
            </a:r>
            <a:r>
              <a:rPr lang="en-US" altLang="ja-JP" sz="2400" dirty="0"/>
              <a:t>3GPP and Japanese regulation for ACLR with modification option </a:t>
            </a:r>
            <a:r>
              <a:rPr lang="en-US" altLang="ja-JP" sz="2400" dirty="0" smtClean="0"/>
              <a:t>1 [3]</a:t>
            </a:r>
            <a:endParaRPr kumimoji="1" lang="ja-JP" altLang="en-US" sz="2400" dirty="0"/>
          </a:p>
        </p:txBody>
      </p:sp>
      <p:graphicFrame>
        <p:nvGraphicFramePr>
          <p:cNvPr id="7" name="表 6"/>
          <p:cNvGraphicFramePr>
            <a:graphicFrameLocks noGrp="1"/>
          </p:cNvGraphicFramePr>
          <p:nvPr>
            <p:extLst>
              <p:ext uri="{D42A27DB-BD31-4B8C-83A1-F6EECF244321}">
                <p14:modId xmlns:p14="http://schemas.microsoft.com/office/powerpoint/2010/main" val="3655416230"/>
              </p:ext>
            </p:extLst>
          </p:nvPr>
        </p:nvGraphicFramePr>
        <p:xfrm>
          <a:off x="524657" y="1658328"/>
          <a:ext cx="11205146" cy="4351335"/>
        </p:xfrm>
        <a:graphic>
          <a:graphicData uri="http://schemas.openxmlformats.org/drawingml/2006/table">
            <a:tbl>
              <a:tblPr firstRow="1" firstCol="1" bandRow="1"/>
              <a:tblGrid>
                <a:gridCol w="734517"/>
                <a:gridCol w="1686393"/>
                <a:gridCol w="6453266"/>
                <a:gridCol w="2330970"/>
              </a:tblGrid>
              <a:tr h="644483">
                <a:tc rowSpan="2">
                  <a:txBody>
                    <a:bodyPr/>
                    <a:lstStyle/>
                    <a:p>
                      <a:pPr>
                        <a:spcBef>
                          <a:spcPts val="600"/>
                        </a:spcBef>
                        <a:spcAft>
                          <a:spcPts val="600"/>
                        </a:spcAft>
                      </a:pPr>
                      <a:r>
                        <a:rPr lang="en-US" sz="1400" dirty="0">
                          <a:effectLst/>
                          <a:latin typeface="Times New Roman"/>
                          <a:ea typeface="ＭＳ ゴシック"/>
                        </a:rPr>
                        <a:t>FR1</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dirty="0">
                          <a:effectLst/>
                          <a:latin typeface="Times New Roman"/>
                          <a:ea typeface="ＭＳ ゴシック"/>
                        </a:rPr>
                        <a:t>3GPP spec</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dirty="0">
                          <a:effectLst/>
                          <a:latin typeface="Times New Roman"/>
                          <a:ea typeface="ＭＳ ゴシック"/>
                        </a:rPr>
                        <a:t>Center frequency of Measurement BW = Center frequency of Channel </a:t>
                      </a:r>
                      <a:r>
                        <a:rPr lang="en-US" sz="1400" dirty="0" smtClean="0">
                          <a:effectLst/>
                          <a:latin typeface="Times New Roman"/>
                          <a:ea typeface="ＭＳ ゴシック"/>
                        </a:rPr>
                        <a:t>BW</a:t>
                      </a:r>
                      <a:br>
                        <a:rPr lang="en-US" sz="1400" dirty="0" smtClean="0">
                          <a:effectLst/>
                          <a:latin typeface="Times New Roman"/>
                          <a:ea typeface="ＭＳ ゴシック"/>
                        </a:rPr>
                      </a:br>
                      <a:r>
                        <a:rPr lang="en-US" sz="1400" dirty="0" smtClean="0">
                          <a:effectLst/>
                          <a:latin typeface="Times New Roman"/>
                          <a:ea typeface="ＭＳ ゴシック"/>
                        </a:rPr>
                        <a:t>Measurement </a:t>
                      </a:r>
                      <a:r>
                        <a:rPr lang="en-US" sz="1400" dirty="0">
                          <a:effectLst/>
                          <a:latin typeface="Times New Roman"/>
                          <a:ea typeface="ＭＳ ゴシック"/>
                        </a:rPr>
                        <a:t>BW = Maximum transmission bandwidth configuration</a:t>
                      </a:r>
                      <a:r>
                        <a:rPr lang="en-US" sz="1400" b="1" dirty="0">
                          <a:effectLst/>
                          <a:latin typeface="Times New Roman"/>
                          <a:ea typeface="ＭＳ ゴシック"/>
                        </a:rPr>
                        <a:t> </a:t>
                      </a:r>
                      <a:r>
                        <a:rPr lang="en-US" sz="1400" dirty="0">
                          <a:effectLst/>
                          <a:latin typeface="Times New Roman"/>
                          <a:ea typeface="ＭＳ ゴシック"/>
                        </a:rPr>
                        <a:t>+ 1 SCS</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Bef>
                          <a:spcPts val="600"/>
                        </a:spcBef>
                        <a:spcAft>
                          <a:spcPts val="600"/>
                        </a:spcAft>
                      </a:pPr>
                      <a:r>
                        <a:rPr lang="en-US" sz="1400" dirty="0">
                          <a:effectLst/>
                          <a:latin typeface="Times New Roman"/>
                          <a:ea typeface="ＭＳ ゴシック"/>
                        </a:rPr>
                        <a:t>Measurement condition is technically correct.</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643">
                <a:tc vMerge="1">
                  <a:txBody>
                    <a:bodyPr/>
                    <a:lstStyle/>
                    <a:p>
                      <a:endParaRPr kumimoji="1" lang="ja-JP" altLang="en-US"/>
                    </a:p>
                  </a:txBody>
                  <a:tcPr/>
                </a:tc>
                <a:tc>
                  <a:txBody>
                    <a:bodyPr/>
                    <a:lstStyle/>
                    <a:p>
                      <a:pPr>
                        <a:spcBef>
                          <a:spcPts val="600"/>
                        </a:spcBef>
                        <a:spcAft>
                          <a:spcPts val="600"/>
                        </a:spcAft>
                      </a:pPr>
                      <a:r>
                        <a:rPr lang="en-US" sz="1400" dirty="0">
                          <a:effectLst/>
                          <a:latin typeface="Times New Roman"/>
                          <a:ea typeface="ＭＳ ゴシック"/>
                        </a:rPr>
                        <a:t>Japanese regulation</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a:effectLst/>
                          <a:latin typeface="Times New Roman"/>
                          <a:ea typeface="ＭＳ ゴシック"/>
                        </a:rPr>
                        <a:t>Same as 3GPP.</a:t>
                      </a:r>
                      <a:endParaRPr lang="ja-JP" sz="140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r>
              <a:tr h="644483">
                <a:tc rowSpan="2">
                  <a:txBody>
                    <a:bodyPr/>
                    <a:lstStyle/>
                    <a:p>
                      <a:pPr>
                        <a:spcBef>
                          <a:spcPts val="600"/>
                        </a:spcBef>
                        <a:spcAft>
                          <a:spcPts val="600"/>
                        </a:spcAft>
                      </a:pPr>
                      <a:r>
                        <a:rPr lang="en-US" sz="1400" dirty="0">
                          <a:effectLst/>
                          <a:latin typeface="Times New Roman"/>
                          <a:ea typeface="ＭＳ ゴシック"/>
                        </a:rPr>
                        <a:t>FR2</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dirty="0">
                          <a:effectLst/>
                          <a:latin typeface="Times New Roman"/>
                          <a:ea typeface="ＭＳ ゴシック"/>
                        </a:rPr>
                        <a:t>3GPP spec</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dirty="0">
                          <a:effectLst/>
                          <a:latin typeface="Times New Roman"/>
                          <a:ea typeface="ＭＳ ゴシック"/>
                        </a:rPr>
                        <a:t>Center frequency of Measurement BW = Center frequency of Channel </a:t>
                      </a:r>
                      <a:r>
                        <a:rPr lang="en-US" sz="1400" dirty="0" smtClean="0">
                          <a:effectLst/>
                          <a:latin typeface="Times New Roman"/>
                          <a:ea typeface="ＭＳ ゴシック"/>
                        </a:rPr>
                        <a:t>BW</a:t>
                      </a:r>
                      <a:br>
                        <a:rPr lang="en-US" sz="1400" dirty="0" smtClean="0">
                          <a:effectLst/>
                          <a:latin typeface="Times New Roman"/>
                          <a:ea typeface="ＭＳ ゴシック"/>
                        </a:rPr>
                      </a:br>
                      <a:r>
                        <a:rPr lang="en-US" sz="1400" dirty="0" smtClean="0">
                          <a:effectLst/>
                          <a:latin typeface="Times New Roman"/>
                          <a:ea typeface="ＭＳ ゴシック"/>
                        </a:rPr>
                        <a:t>Measurement </a:t>
                      </a:r>
                      <a:r>
                        <a:rPr lang="en-US" sz="1400" dirty="0">
                          <a:effectLst/>
                          <a:latin typeface="Times New Roman"/>
                          <a:ea typeface="ＭＳ ゴシック"/>
                        </a:rPr>
                        <a:t>BW = Maximum transmission bandwidth configuration </a:t>
                      </a:r>
                      <a:r>
                        <a:rPr lang="en-US" sz="1400" b="1" dirty="0">
                          <a:solidFill>
                            <a:srgbClr val="FF0000"/>
                          </a:solidFill>
                          <a:effectLst/>
                          <a:latin typeface="Times New Roman"/>
                          <a:ea typeface="ＭＳ ゴシック"/>
                        </a:rPr>
                        <a:t>+ 1 SCS</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a:solidFill>
                            <a:srgbClr val="FF0000"/>
                          </a:solidFill>
                          <a:effectLst/>
                          <a:latin typeface="Times New Roman"/>
                          <a:ea typeface="ＭＳ ゴシック"/>
                        </a:rPr>
                        <a:t>Measurement condition becomes correct.</a:t>
                      </a:r>
                      <a:endParaRPr lang="ja-JP" sz="140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4483">
                <a:tc vMerge="1">
                  <a:txBody>
                    <a:bodyPr/>
                    <a:lstStyle/>
                    <a:p>
                      <a:endParaRPr kumimoji="1" lang="ja-JP" altLang="en-US"/>
                    </a:p>
                  </a:txBody>
                  <a:tcPr/>
                </a:tc>
                <a:tc>
                  <a:txBody>
                    <a:bodyPr/>
                    <a:lstStyle/>
                    <a:p>
                      <a:pPr>
                        <a:spcBef>
                          <a:spcPts val="600"/>
                        </a:spcBef>
                        <a:spcAft>
                          <a:spcPts val="600"/>
                        </a:spcAft>
                      </a:pPr>
                      <a:r>
                        <a:rPr lang="en-US" sz="1400" dirty="0">
                          <a:effectLst/>
                          <a:latin typeface="Times New Roman"/>
                          <a:ea typeface="ＭＳ ゴシック"/>
                        </a:rPr>
                        <a:t>Japanese regulation</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dirty="0">
                          <a:solidFill>
                            <a:srgbClr val="FF0000"/>
                          </a:solidFill>
                          <a:effectLst/>
                          <a:latin typeface="Times New Roman"/>
                          <a:ea typeface="ＭＳ ゴシック"/>
                        </a:rPr>
                        <a:t>Aligned with 3GPP if the correction of MBW duration is allowed.</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dirty="0">
                          <a:solidFill>
                            <a:srgbClr val="FF0000"/>
                          </a:solidFill>
                          <a:effectLst/>
                          <a:latin typeface="Times New Roman"/>
                          <a:ea typeface="ＭＳ ゴシック"/>
                        </a:rPr>
                        <a:t>Measurement condition becomes correct if the change is allowed.</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4483">
                <a:tc gridSpan="4">
                  <a:txBody>
                    <a:bodyPr/>
                    <a:lstStyle/>
                    <a:p>
                      <a:pPr>
                        <a:spcBef>
                          <a:spcPts val="600"/>
                        </a:spcBef>
                        <a:spcAft>
                          <a:spcPts val="600"/>
                        </a:spcAft>
                      </a:pPr>
                      <a:r>
                        <a:rPr lang="en-US" sz="1400" dirty="0">
                          <a:effectLst/>
                          <a:latin typeface="Times New Roman"/>
                          <a:ea typeface="ＭＳ ゴシック"/>
                        </a:rPr>
                        <a:t>Alignment of definitions between FR1 and </a:t>
                      </a:r>
                      <a:r>
                        <a:rPr lang="en-US" sz="1400" dirty="0" smtClean="0">
                          <a:effectLst/>
                          <a:latin typeface="Times New Roman"/>
                          <a:ea typeface="ＭＳ ゴシック"/>
                        </a:rPr>
                        <a:t>FR2:</a:t>
                      </a:r>
                      <a:br>
                        <a:rPr lang="en-US" sz="1400" dirty="0" smtClean="0">
                          <a:effectLst/>
                          <a:latin typeface="Times New Roman"/>
                          <a:ea typeface="ＭＳ ゴシック"/>
                        </a:rPr>
                      </a:br>
                      <a:r>
                        <a:rPr lang="en-US" sz="1400" dirty="0" smtClean="0">
                          <a:effectLst/>
                          <a:latin typeface="Times New Roman"/>
                          <a:ea typeface="ＭＳ ゴシック"/>
                        </a:rPr>
                        <a:t>3GPP</a:t>
                      </a:r>
                      <a:r>
                        <a:rPr lang="en-US" sz="1400" dirty="0">
                          <a:effectLst/>
                          <a:latin typeface="Times New Roman"/>
                          <a:ea typeface="ＭＳ ゴシック"/>
                        </a:rPr>
                        <a:t>: </a:t>
                      </a:r>
                      <a:r>
                        <a:rPr lang="en-US" sz="1400" dirty="0" smtClean="0">
                          <a:solidFill>
                            <a:srgbClr val="FF0000"/>
                          </a:solidFill>
                          <a:effectLst/>
                          <a:latin typeface="Times New Roman"/>
                          <a:ea typeface="ＭＳ ゴシック"/>
                        </a:rPr>
                        <a:t>Aligned</a:t>
                      </a:r>
                      <a:br>
                        <a:rPr lang="en-US" sz="1400" dirty="0" smtClean="0">
                          <a:solidFill>
                            <a:srgbClr val="FF0000"/>
                          </a:solidFill>
                          <a:effectLst/>
                          <a:latin typeface="Times New Roman"/>
                          <a:ea typeface="ＭＳ ゴシック"/>
                        </a:rPr>
                      </a:br>
                      <a:r>
                        <a:rPr lang="en-US" sz="1400" dirty="0" smtClean="0">
                          <a:effectLst/>
                          <a:latin typeface="Times New Roman"/>
                          <a:ea typeface="ＭＳ ゴシック"/>
                        </a:rPr>
                        <a:t>Japanese </a:t>
                      </a:r>
                      <a:r>
                        <a:rPr lang="en-US" sz="1400" dirty="0">
                          <a:effectLst/>
                          <a:latin typeface="Times New Roman"/>
                          <a:ea typeface="ＭＳ ゴシック"/>
                        </a:rPr>
                        <a:t>regulation: </a:t>
                      </a:r>
                      <a:r>
                        <a:rPr lang="en-US" sz="1400" dirty="0">
                          <a:solidFill>
                            <a:srgbClr val="FF0000"/>
                          </a:solidFill>
                          <a:effectLst/>
                          <a:latin typeface="Times New Roman"/>
                          <a:ea typeface="ＭＳ ゴシック"/>
                        </a:rPr>
                        <a:t>Aligned if the definition of measurement bandwidth can be corrected.</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644483">
                <a:tc gridSpan="4">
                  <a:txBody>
                    <a:bodyPr/>
                    <a:lstStyle/>
                    <a:p>
                      <a:pPr>
                        <a:spcBef>
                          <a:spcPts val="600"/>
                        </a:spcBef>
                        <a:spcAft>
                          <a:spcPts val="600"/>
                        </a:spcAft>
                      </a:pPr>
                      <a:r>
                        <a:rPr lang="en-US" sz="1400" dirty="0">
                          <a:effectLst/>
                          <a:latin typeface="Times New Roman"/>
                          <a:ea typeface="ＭＳ ゴシック"/>
                        </a:rPr>
                        <a:t>Alignment of definitions between 3GPP and Japanese </a:t>
                      </a:r>
                      <a:r>
                        <a:rPr lang="en-US" sz="1400" dirty="0" smtClean="0">
                          <a:effectLst/>
                          <a:latin typeface="Times New Roman"/>
                          <a:ea typeface="ＭＳ ゴシック"/>
                        </a:rPr>
                        <a:t>regulation:</a:t>
                      </a:r>
                      <a:br>
                        <a:rPr lang="en-US" sz="1400" dirty="0" smtClean="0">
                          <a:effectLst/>
                          <a:latin typeface="Times New Roman"/>
                          <a:ea typeface="ＭＳ ゴシック"/>
                        </a:rPr>
                      </a:br>
                      <a:r>
                        <a:rPr lang="en-US" sz="1400" dirty="0" smtClean="0">
                          <a:solidFill>
                            <a:srgbClr val="FF0000"/>
                          </a:solidFill>
                          <a:effectLst/>
                          <a:latin typeface="Times New Roman"/>
                          <a:ea typeface="ＭＳ ゴシック"/>
                        </a:rPr>
                        <a:t>Aligned </a:t>
                      </a:r>
                      <a:r>
                        <a:rPr lang="en-US" sz="1400" dirty="0">
                          <a:solidFill>
                            <a:srgbClr val="FF0000"/>
                          </a:solidFill>
                          <a:effectLst/>
                          <a:latin typeface="Times New Roman"/>
                          <a:ea typeface="ＭＳ ゴシック"/>
                        </a:rPr>
                        <a:t>on condition that the correction of measurement bandwidth definition is allowed in Japanese regulation. </a:t>
                      </a:r>
                      <a:r>
                        <a:rPr lang="en-US" sz="1400" dirty="0" smtClean="0">
                          <a:solidFill>
                            <a:srgbClr val="FF0000"/>
                          </a:solidFill>
                          <a:effectLst/>
                          <a:latin typeface="Times New Roman"/>
                          <a:ea typeface="ＭＳ ゴシック"/>
                        </a:rPr>
                        <a:t/>
                      </a:r>
                      <a:br>
                        <a:rPr lang="en-US" sz="1400" dirty="0" smtClean="0">
                          <a:solidFill>
                            <a:srgbClr val="FF0000"/>
                          </a:solidFill>
                          <a:effectLst/>
                          <a:latin typeface="Times New Roman"/>
                          <a:ea typeface="ＭＳ ゴシック"/>
                        </a:rPr>
                      </a:br>
                      <a:r>
                        <a:rPr lang="en-US" sz="1400" dirty="0" smtClean="0">
                          <a:solidFill>
                            <a:srgbClr val="FF0000"/>
                          </a:solidFill>
                          <a:effectLst/>
                          <a:latin typeface="Times New Roman"/>
                          <a:ea typeface="ＭＳ ゴシック"/>
                        </a:rPr>
                        <a:t>(</a:t>
                      </a:r>
                      <a:r>
                        <a:rPr lang="en-US" sz="1400" dirty="0">
                          <a:solidFill>
                            <a:srgbClr val="FF0000"/>
                          </a:solidFill>
                          <a:effectLst/>
                          <a:latin typeface="Times New Roman"/>
                          <a:ea typeface="ＭＳ ゴシック"/>
                        </a:rPr>
                        <a:t>Most recommended situation in which all the conditions are aligned between frequency ranges and also between 3GPP and Japanese regulation.)</a:t>
                      </a:r>
                      <a:endParaRPr lang="ja-JP" sz="1400" dirty="0">
                        <a:effectLst/>
                        <a:latin typeface="Times New Roman"/>
                        <a:ea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902277">
                <a:tc gridSpan="4">
                  <a:txBody>
                    <a:bodyPr/>
                    <a:lstStyle/>
                    <a:p>
                      <a:pPr algn="l">
                        <a:spcBef>
                          <a:spcPts val="600"/>
                        </a:spcBef>
                        <a:spcAft>
                          <a:spcPts val="600"/>
                        </a:spcAft>
                      </a:pPr>
                      <a:r>
                        <a:rPr lang="en-US" sz="1400" dirty="0">
                          <a:solidFill>
                            <a:srgbClr val="FF0000"/>
                          </a:solidFill>
                          <a:effectLst/>
                          <a:latin typeface="Times New Roman"/>
                          <a:ea typeface="ＭＳ ゴシック"/>
                        </a:rPr>
                        <a:t>Considerable impact to Japanese </a:t>
                      </a:r>
                      <a:r>
                        <a:rPr lang="en-US" sz="1400" dirty="0" smtClean="0">
                          <a:solidFill>
                            <a:srgbClr val="FF0000"/>
                          </a:solidFill>
                          <a:effectLst/>
                          <a:latin typeface="Times New Roman"/>
                          <a:ea typeface="ＭＳ ゴシック"/>
                        </a:rPr>
                        <a:t>regulation:</a:t>
                      </a:r>
                      <a:br>
                        <a:rPr lang="en-US" sz="1400" dirty="0" smtClean="0">
                          <a:solidFill>
                            <a:srgbClr val="FF0000"/>
                          </a:solidFill>
                          <a:effectLst/>
                          <a:latin typeface="Times New Roman"/>
                          <a:ea typeface="ＭＳ ゴシック"/>
                        </a:rPr>
                      </a:br>
                      <a:r>
                        <a:rPr lang="en-US" sz="1400" dirty="0" smtClean="0">
                          <a:solidFill>
                            <a:srgbClr val="FF0000"/>
                          </a:solidFill>
                          <a:effectLst/>
                          <a:latin typeface="Times New Roman"/>
                          <a:ea typeface="ＭＳ ゴシック"/>
                        </a:rPr>
                        <a:t>FR1</a:t>
                      </a:r>
                      <a:r>
                        <a:rPr lang="en-US" sz="1400" dirty="0">
                          <a:solidFill>
                            <a:srgbClr val="FF0000"/>
                          </a:solidFill>
                          <a:effectLst/>
                          <a:latin typeface="Times New Roman"/>
                          <a:ea typeface="ＭＳ ゴシック"/>
                        </a:rPr>
                        <a:t>: No </a:t>
                      </a:r>
                      <a:r>
                        <a:rPr lang="en-US" sz="1400" dirty="0" smtClean="0">
                          <a:solidFill>
                            <a:srgbClr val="FF0000"/>
                          </a:solidFill>
                          <a:effectLst/>
                          <a:latin typeface="Times New Roman"/>
                          <a:ea typeface="ＭＳ ゴシック"/>
                        </a:rPr>
                        <a:t>impacts.</a:t>
                      </a:r>
                      <a:br>
                        <a:rPr lang="en-US" sz="1400" dirty="0" smtClean="0">
                          <a:solidFill>
                            <a:srgbClr val="FF0000"/>
                          </a:solidFill>
                          <a:effectLst/>
                          <a:latin typeface="Times New Roman"/>
                          <a:ea typeface="ＭＳ ゴシック"/>
                        </a:rPr>
                      </a:br>
                      <a:r>
                        <a:rPr lang="en-US" sz="1400" dirty="0" smtClean="0">
                          <a:solidFill>
                            <a:srgbClr val="FF0000"/>
                          </a:solidFill>
                          <a:effectLst/>
                          <a:latin typeface="Times New Roman"/>
                          <a:ea typeface="ＭＳ ゴシック"/>
                        </a:rPr>
                        <a:t>FR2</a:t>
                      </a:r>
                      <a:r>
                        <a:rPr lang="en-US" sz="1400" dirty="0">
                          <a:solidFill>
                            <a:srgbClr val="FF0000"/>
                          </a:solidFill>
                          <a:effectLst/>
                          <a:latin typeface="Times New Roman"/>
                          <a:ea typeface="ＭＳ ゴシック"/>
                        </a:rPr>
                        <a:t>: Duration of measurement bandwidth is increased with one more </a:t>
                      </a:r>
                      <a:r>
                        <a:rPr lang="en-US" sz="1400" dirty="0" smtClean="0">
                          <a:solidFill>
                            <a:srgbClr val="FF0000"/>
                          </a:solidFill>
                          <a:effectLst/>
                          <a:latin typeface="Times New Roman"/>
                          <a:ea typeface="ＭＳ ゴシック"/>
                        </a:rPr>
                        <a:t>SCS.</a:t>
                      </a:r>
                      <a:br>
                        <a:rPr lang="en-US" sz="1400" dirty="0" smtClean="0">
                          <a:solidFill>
                            <a:srgbClr val="FF0000"/>
                          </a:solidFill>
                          <a:effectLst/>
                          <a:latin typeface="Times New Roman"/>
                          <a:ea typeface="ＭＳ ゴシック"/>
                        </a:rPr>
                      </a:br>
                      <a:r>
                        <a:rPr lang="ja-JP" altLang="en-US" sz="1400" dirty="0" smtClean="0">
                          <a:solidFill>
                            <a:srgbClr val="FF0000"/>
                          </a:solidFill>
                          <a:effectLst/>
                          <a:latin typeface="Times New Roman"/>
                          <a:ea typeface="ＭＳ ゴシック"/>
                        </a:rPr>
                        <a:t>⇒ </a:t>
                      </a:r>
                      <a:r>
                        <a:rPr lang="en-US" altLang="ja-JP" sz="1400" dirty="0" smtClean="0">
                          <a:solidFill>
                            <a:srgbClr val="FF0000"/>
                          </a:solidFill>
                          <a:effectLst/>
                          <a:latin typeface="Times New Roman"/>
                          <a:ea typeface="ＭＳ ゴシック"/>
                          <a:cs typeface="Times New Roman"/>
                        </a:rPr>
                        <a:t>The modification is rather the change of measurement condition and no impact to the requirement.</a:t>
                      </a:r>
                      <a:r>
                        <a:rPr lang="en-US" sz="1400" dirty="0" smtClean="0">
                          <a:solidFill>
                            <a:srgbClr val="FF0000"/>
                          </a:solidFill>
                          <a:effectLst/>
                          <a:latin typeface="Times New Roman"/>
                          <a:ea typeface="ＭＳ ゴシック"/>
                          <a:cs typeface="Times New Roman"/>
                        </a:rPr>
                        <a:t> </a:t>
                      </a:r>
                      <a:endParaRPr lang="ja-JP" sz="1400" dirty="0">
                        <a:effectLst/>
                        <a:latin typeface="Times New Roman"/>
                        <a:ea typeface="ＭＳ ゴシック"/>
                        <a:cs typeface="Times New Roman"/>
                      </a:endParaRPr>
                    </a:p>
                  </a:txBody>
                  <a:tcPr marL="58004" marR="58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bl>
          </a:graphicData>
        </a:graphic>
      </p:graphicFrame>
    </p:spTree>
    <p:extLst>
      <p:ext uri="{BB962C8B-B14F-4D97-AF65-F5344CB8AC3E}">
        <p14:creationId xmlns:p14="http://schemas.microsoft.com/office/powerpoint/2010/main" val="29825790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FC3CB6-6546-4BC0-9F58-BFD5B5D3C1F9}"/>
              </a:ext>
            </a:extLst>
          </p:cNvPr>
          <p:cNvSpPr>
            <a:spLocks noGrp="1"/>
          </p:cNvSpPr>
          <p:nvPr>
            <p:ph type="title"/>
          </p:nvPr>
        </p:nvSpPr>
        <p:spPr>
          <a:xfrm>
            <a:off x="838199" y="365125"/>
            <a:ext cx="11123951" cy="735255"/>
          </a:xfrm>
        </p:spPr>
        <p:txBody>
          <a:bodyPr>
            <a:normAutofit/>
          </a:bodyPr>
          <a:lstStyle/>
          <a:p>
            <a:r>
              <a:rPr lang="en-US" sz="3600" b="1" dirty="0" smtClean="0"/>
              <a:t>Appendix B: Comparison b/w 3GPP and Japanese regulation</a:t>
            </a:r>
            <a:endParaRPr lang="en-US" sz="3600" b="1" dirty="0">
              <a:solidFill>
                <a:srgbClr val="7030A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12</a:t>
            </a:fld>
            <a:endParaRPr lang="en-US"/>
          </a:p>
        </p:txBody>
      </p:sp>
      <p:sp>
        <p:nvSpPr>
          <p:cNvPr id="3" name="テキスト ボックス 2"/>
          <p:cNvSpPr txBox="1"/>
          <p:nvPr/>
        </p:nvSpPr>
        <p:spPr>
          <a:xfrm>
            <a:off x="936885" y="1094284"/>
            <a:ext cx="10695482" cy="461665"/>
          </a:xfrm>
          <a:prstGeom prst="rect">
            <a:avLst/>
          </a:prstGeom>
          <a:noFill/>
        </p:spPr>
        <p:txBody>
          <a:bodyPr wrap="square" rtlCol="0">
            <a:spAutoFit/>
          </a:bodyPr>
          <a:lstStyle/>
          <a:p>
            <a:r>
              <a:rPr lang="en-GB" altLang="ja-JP" sz="2400" dirty="0"/>
              <a:t>Comparison of </a:t>
            </a:r>
            <a:r>
              <a:rPr lang="en-US" altLang="ja-JP" sz="2400" dirty="0"/>
              <a:t>3GPP and Japanese regulation for ACLR with modification option </a:t>
            </a:r>
            <a:r>
              <a:rPr lang="en-US" altLang="ja-JP" sz="2400" dirty="0" smtClean="0"/>
              <a:t>2 [3]</a:t>
            </a:r>
            <a:endParaRPr kumimoji="1"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3190338437"/>
              </p:ext>
            </p:extLst>
          </p:nvPr>
        </p:nvGraphicFramePr>
        <p:xfrm>
          <a:off x="509666" y="1640028"/>
          <a:ext cx="11250118" cy="4410273"/>
        </p:xfrm>
        <a:graphic>
          <a:graphicData uri="http://schemas.openxmlformats.org/drawingml/2006/table">
            <a:tbl>
              <a:tblPr firstRow="1" firstCol="1" bandRow="1"/>
              <a:tblGrid>
                <a:gridCol w="674557"/>
                <a:gridCol w="1708879"/>
                <a:gridCol w="6370819"/>
                <a:gridCol w="2495863"/>
              </a:tblGrid>
              <a:tr h="726434">
                <a:tc rowSpan="2">
                  <a:txBody>
                    <a:bodyPr/>
                    <a:lstStyle/>
                    <a:p>
                      <a:pPr>
                        <a:spcBef>
                          <a:spcPts val="600"/>
                        </a:spcBef>
                        <a:spcAft>
                          <a:spcPts val="600"/>
                        </a:spcAft>
                      </a:pPr>
                      <a:r>
                        <a:rPr lang="en-US" sz="1400" dirty="0">
                          <a:effectLst/>
                          <a:latin typeface="Times New Roman"/>
                          <a:ea typeface="ＭＳ ゴシック"/>
                        </a:rPr>
                        <a:t>FR1</a:t>
                      </a:r>
                      <a:endParaRPr lang="ja-JP" sz="1400" dirty="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dirty="0">
                          <a:effectLst/>
                          <a:latin typeface="Times New Roman"/>
                          <a:ea typeface="ＭＳ ゴシック"/>
                        </a:rPr>
                        <a:t>3GPP spec</a:t>
                      </a:r>
                      <a:endParaRPr lang="ja-JP" sz="1400" dirty="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dirty="0">
                          <a:effectLst/>
                          <a:latin typeface="Times New Roman"/>
                          <a:ea typeface="ＭＳ ゴシック"/>
                        </a:rPr>
                        <a:t>Center frequency of Measurement BW = Center frequency of Channel </a:t>
                      </a:r>
                      <a:r>
                        <a:rPr lang="en-US" sz="1400" dirty="0" smtClean="0">
                          <a:effectLst/>
                          <a:latin typeface="Times New Roman"/>
                          <a:ea typeface="ＭＳ ゴシック"/>
                        </a:rPr>
                        <a:t>BW</a:t>
                      </a:r>
                      <a:br>
                        <a:rPr lang="en-US" sz="1400" dirty="0" smtClean="0">
                          <a:effectLst/>
                          <a:latin typeface="Times New Roman"/>
                          <a:ea typeface="ＭＳ ゴシック"/>
                        </a:rPr>
                      </a:br>
                      <a:r>
                        <a:rPr lang="en-US" sz="1400" dirty="0" smtClean="0">
                          <a:effectLst/>
                          <a:latin typeface="Times New Roman"/>
                          <a:ea typeface="ＭＳ ゴシック"/>
                        </a:rPr>
                        <a:t>Measurement </a:t>
                      </a:r>
                      <a:r>
                        <a:rPr lang="en-US" sz="1400" dirty="0">
                          <a:effectLst/>
                          <a:latin typeface="Times New Roman"/>
                          <a:ea typeface="ＭＳ ゴシック"/>
                        </a:rPr>
                        <a:t>BW = Maximum transmission bandwidth configuration</a:t>
                      </a:r>
                      <a:r>
                        <a:rPr lang="en-US" sz="1400" b="1" dirty="0">
                          <a:effectLst/>
                          <a:latin typeface="Times New Roman"/>
                          <a:ea typeface="ＭＳ ゴシック"/>
                        </a:rPr>
                        <a:t> </a:t>
                      </a:r>
                      <a:r>
                        <a:rPr lang="en-US" sz="1400" dirty="0">
                          <a:effectLst/>
                          <a:latin typeface="Times New Roman"/>
                          <a:ea typeface="ＭＳ ゴシック"/>
                        </a:rPr>
                        <a:t>+ 1 SCS</a:t>
                      </a:r>
                      <a:endParaRPr lang="ja-JP" sz="1400" dirty="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Bef>
                          <a:spcPts val="600"/>
                        </a:spcBef>
                        <a:spcAft>
                          <a:spcPts val="600"/>
                        </a:spcAft>
                      </a:pPr>
                      <a:r>
                        <a:rPr lang="en-US" sz="1400">
                          <a:effectLst/>
                          <a:latin typeface="Times New Roman"/>
                          <a:ea typeface="ＭＳ ゴシック"/>
                        </a:rPr>
                        <a:t>Measurement condition is technically correct.</a:t>
                      </a:r>
                      <a:endParaRPr lang="ja-JP" sz="140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5463">
                <a:tc vMerge="1">
                  <a:txBody>
                    <a:bodyPr/>
                    <a:lstStyle/>
                    <a:p>
                      <a:endParaRPr kumimoji="1" lang="ja-JP" altLang="en-US"/>
                    </a:p>
                  </a:txBody>
                  <a:tcPr/>
                </a:tc>
                <a:tc>
                  <a:txBody>
                    <a:bodyPr/>
                    <a:lstStyle/>
                    <a:p>
                      <a:pPr>
                        <a:spcBef>
                          <a:spcPts val="600"/>
                        </a:spcBef>
                        <a:spcAft>
                          <a:spcPts val="600"/>
                        </a:spcAft>
                      </a:pPr>
                      <a:r>
                        <a:rPr lang="en-US" sz="1400">
                          <a:effectLst/>
                          <a:latin typeface="Times New Roman"/>
                          <a:ea typeface="ＭＳ ゴシック"/>
                        </a:rPr>
                        <a:t>Japanese regulation</a:t>
                      </a:r>
                      <a:endParaRPr lang="ja-JP" sz="140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a:effectLst/>
                          <a:latin typeface="Times New Roman"/>
                          <a:ea typeface="ＭＳ ゴシック"/>
                        </a:rPr>
                        <a:t>Same as 3GPP.</a:t>
                      </a:r>
                      <a:endParaRPr lang="ja-JP" sz="140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r>
              <a:tr h="608994">
                <a:tc rowSpan="2">
                  <a:txBody>
                    <a:bodyPr/>
                    <a:lstStyle/>
                    <a:p>
                      <a:pPr>
                        <a:spcBef>
                          <a:spcPts val="600"/>
                        </a:spcBef>
                        <a:spcAft>
                          <a:spcPts val="600"/>
                        </a:spcAft>
                      </a:pPr>
                      <a:r>
                        <a:rPr lang="en-US" sz="1400">
                          <a:effectLst/>
                          <a:latin typeface="Times New Roman"/>
                          <a:ea typeface="ＭＳ ゴシック"/>
                        </a:rPr>
                        <a:t>FR2</a:t>
                      </a:r>
                      <a:endParaRPr lang="ja-JP" sz="140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a:effectLst/>
                          <a:latin typeface="Times New Roman"/>
                          <a:ea typeface="ＭＳ ゴシック"/>
                        </a:rPr>
                        <a:t>3GPP spec</a:t>
                      </a:r>
                      <a:endParaRPr lang="ja-JP" sz="140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dirty="0">
                          <a:effectLst/>
                          <a:latin typeface="Times New Roman"/>
                          <a:ea typeface="ＭＳ ゴシック"/>
                        </a:rPr>
                        <a:t>Center frequency of Measurement BW = Center frequency of Channel BW</a:t>
                      </a:r>
                      <a:r>
                        <a:rPr lang="en-US" sz="1400" dirty="0">
                          <a:solidFill>
                            <a:srgbClr val="FF0000"/>
                          </a:solidFill>
                          <a:effectLst/>
                          <a:latin typeface="Times New Roman"/>
                          <a:ea typeface="ＭＳ ゴシック"/>
                        </a:rPr>
                        <a:t> -1/2 </a:t>
                      </a:r>
                      <a:r>
                        <a:rPr lang="en-US" sz="1400" dirty="0" smtClean="0">
                          <a:solidFill>
                            <a:srgbClr val="FF0000"/>
                          </a:solidFill>
                          <a:effectLst/>
                          <a:latin typeface="Times New Roman"/>
                          <a:ea typeface="ＭＳ ゴシック"/>
                        </a:rPr>
                        <a:t>SCS</a:t>
                      </a:r>
                      <a:br>
                        <a:rPr lang="en-US" sz="1400" dirty="0" smtClean="0">
                          <a:solidFill>
                            <a:srgbClr val="FF0000"/>
                          </a:solidFill>
                          <a:effectLst/>
                          <a:latin typeface="Times New Roman"/>
                          <a:ea typeface="ＭＳ ゴシック"/>
                        </a:rPr>
                      </a:br>
                      <a:r>
                        <a:rPr lang="en-US" sz="1400" dirty="0" smtClean="0">
                          <a:effectLst/>
                          <a:latin typeface="Times New Roman"/>
                          <a:ea typeface="ＭＳ ゴシック"/>
                        </a:rPr>
                        <a:t>Measurement </a:t>
                      </a:r>
                      <a:r>
                        <a:rPr lang="en-US" sz="1400" dirty="0">
                          <a:effectLst/>
                          <a:latin typeface="Times New Roman"/>
                          <a:ea typeface="ＭＳ ゴシック"/>
                        </a:rPr>
                        <a:t>BW = Maximum transmission bandwidth configuration </a:t>
                      </a:r>
                      <a:endParaRPr lang="ja-JP" sz="1400" dirty="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a:solidFill>
                            <a:srgbClr val="FF0000"/>
                          </a:solidFill>
                          <a:effectLst/>
                          <a:latin typeface="Times New Roman"/>
                          <a:ea typeface="ＭＳ ゴシック"/>
                        </a:rPr>
                        <a:t>Measurement condition becomes correct.</a:t>
                      </a:r>
                      <a:endParaRPr lang="ja-JP" sz="140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6434">
                <a:tc vMerge="1">
                  <a:txBody>
                    <a:bodyPr/>
                    <a:lstStyle/>
                    <a:p>
                      <a:endParaRPr kumimoji="1" lang="ja-JP" altLang="en-US"/>
                    </a:p>
                  </a:txBody>
                  <a:tcPr/>
                </a:tc>
                <a:tc>
                  <a:txBody>
                    <a:bodyPr/>
                    <a:lstStyle/>
                    <a:p>
                      <a:pPr>
                        <a:spcBef>
                          <a:spcPts val="600"/>
                        </a:spcBef>
                        <a:spcAft>
                          <a:spcPts val="600"/>
                        </a:spcAft>
                      </a:pPr>
                      <a:r>
                        <a:rPr lang="en-US" sz="1400">
                          <a:effectLst/>
                          <a:latin typeface="Times New Roman"/>
                          <a:ea typeface="ＭＳ ゴシック"/>
                        </a:rPr>
                        <a:t>Japanese regulation</a:t>
                      </a:r>
                      <a:endParaRPr lang="ja-JP" sz="140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a:solidFill>
                            <a:srgbClr val="FF0000"/>
                          </a:solidFill>
                          <a:effectLst/>
                          <a:latin typeface="Times New Roman"/>
                          <a:ea typeface="ＭＳ ゴシック"/>
                        </a:rPr>
                        <a:t>Aligned with 3GPP if the modification of center frequency of MBW is allowed.</a:t>
                      </a:r>
                      <a:endParaRPr lang="ja-JP" sz="140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en-US" sz="1400">
                          <a:solidFill>
                            <a:srgbClr val="FF0000"/>
                          </a:solidFill>
                          <a:effectLst/>
                          <a:latin typeface="Times New Roman"/>
                          <a:ea typeface="ＭＳ ゴシック"/>
                        </a:rPr>
                        <a:t>Measurement condition becomes correct if the change is allowed.</a:t>
                      </a:r>
                      <a:endParaRPr lang="ja-JP" sz="140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6434">
                <a:tc gridSpan="4">
                  <a:txBody>
                    <a:bodyPr/>
                    <a:lstStyle/>
                    <a:p>
                      <a:pPr>
                        <a:spcBef>
                          <a:spcPts val="600"/>
                        </a:spcBef>
                        <a:spcAft>
                          <a:spcPts val="600"/>
                        </a:spcAft>
                      </a:pPr>
                      <a:r>
                        <a:rPr lang="en-US" sz="1400" dirty="0">
                          <a:effectLst/>
                          <a:latin typeface="Times New Roman"/>
                          <a:ea typeface="ＭＳ ゴシック"/>
                        </a:rPr>
                        <a:t>Alignment of definitions between FR1 and </a:t>
                      </a:r>
                      <a:r>
                        <a:rPr lang="en-US" sz="1400" dirty="0" smtClean="0">
                          <a:effectLst/>
                          <a:latin typeface="Times New Roman"/>
                          <a:ea typeface="ＭＳ ゴシック"/>
                        </a:rPr>
                        <a:t>FR2:</a:t>
                      </a:r>
                      <a:br>
                        <a:rPr lang="en-US" sz="1400" dirty="0" smtClean="0">
                          <a:effectLst/>
                          <a:latin typeface="Times New Roman"/>
                          <a:ea typeface="ＭＳ ゴシック"/>
                        </a:rPr>
                      </a:br>
                      <a:r>
                        <a:rPr lang="en-US" sz="1400" dirty="0" smtClean="0">
                          <a:effectLst/>
                          <a:latin typeface="Times New Roman"/>
                          <a:ea typeface="ＭＳ ゴシック"/>
                        </a:rPr>
                        <a:t>3GPP</a:t>
                      </a:r>
                      <a:r>
                        <a:rPr lang="en-US" sz="1400" dirty="0">
                          <a:effectLst/>
                          <a:latin typeface="Times New Roman"/>
                          <a:ea typeface="ＭＳ ゴシック"/>
                        </a:rPr>
                        <a:t>: </a:t>
                      </a:r>
                      <a:r>
                        <a:rPr lang="en-US" sz="1400" dirty="0">
                          <a:solidFill>
                            <a:srgbClr val="FF0000"/>
                          </a:solidFill>
                          <a:effectLst/>
                          <a:latin typeface="Times New Roman"/>
                          <a:ea typeface="ＭＳ ゴシック"/>
                        </a:rPr>
                        <a:t>Not aligned with both center frequency of MBW and duration of </a:t>
                      </a:r>
                      <a:r>
                        <a:rPr lang="en-US" sz="1400" dirty="0" smtClean="0">
                          <a:solidFill>
                            <a:srgbClr val="FF0000"/>
                          </a:solidFill>
                          <a:effectLst/>
                          <a:latin typeface="Times New Roman"/>
                          <a:ea typeface="ＭＳ ゴシック"/>
                        </a:rPr>
                        <a:t>MBW.</a:t>
                      </a:r>
                      <a:br>
                        <a:rPr lang="en-US" sz="1400" dirty="0" smtClean="0">
                          <a:solidFill>
                            <a:srgbClr val="FF0000"/>
                          </a:solidFill>
                          <a:effectLst/>
                          <a:latin typeface="Times New Roman"/>
                          <a:ea typeface="ＭＳ ゴシック"/>
                        </a:rPr>
                      </a:br>
                      <a:r>
                        <a:rPr lang="en-US" sz="1400" dirty="0" smtClean="0">
                          <a:effectLst/>
                          <a:latin typeface="Times New Roman"/>
                          <a:ea typeface="ＭＳ ゴシック"/>
                        </a:rPr>
                        <a:t>Japanese </a:t>
                      </a:r>
                      <a:r>
                        <a:rPr lang="en-US" sz="1400" dirty="0">
                          <a:effectLst/>
                          <a:latin typeface="Times New Roman"/>
                          <a:ea typeface="ＭＳ ゴシック"/>
                        </a:rPr>
                        <a:t>regulation: </a:t>
                      </a:r>
                      <a:r>
                        <a:rPr lang="en-US" sz="1400" dirty="0">
                          <a:solidFill>
                            <a:srgbClr val="FF0000"/>
                          </a:solidFill>
                          <a:effectLst/>
                          <a:latin typeface="Times New Roman"/>
                          <a:ea typeface="ＭＳ ゴシック"/>
                        </a:rPr>
                        <a:t>Not aligned with both center frequency of MBW and duration of MBW.</a:t>
                      </a:r>
                      <a:endParaRPr lang="ja-JP" sz="1400" dirty="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581147">
                <a:tc gridSpan="4">
                  <a:txBody>
                    <a:bodyPr/>
                    <a:lstStyle/>
                    <a:p>
                      <a:pPr>
                        <a:spcBef>
                          <a:spcPts val="600"/>
                        </a:spcBef>
                        <a:spcAft>
                          <a:spcPts val="600"/>
                        </a:spcAft>
                      </a:pPr>
                      <a:r>
                        <a:rPr lang="en-US" sz="1400" dirty="0">
                          <a:effectLst/>
                          <a:latin typeface="Times New Roman"/>
                          <a:ea typeface="ＭＳ ゴシック"/>
                        </a:rPr>
                        <a:t>Alignment of definitions between 3GPP and Japanese </a:t>
                      </a:r>
                      <a:r>
                        <a:rPr lang="en-US" sz="1400" dirty="0" smtClean="0">
                          <a:effectLst/>
                          <a:latin typeface="Times New Roman"/>
                          <a:ea typeface="ＭＳ ゴシック"/>
                        </a:rPr>
                        <a:t>regulation:</a:t>
                      </a:r>
                      <a:br>
                        <a:rPr lang="en-US" sz="1400" dirty="0" smtClean="0">
                          <a:effectLst/>
                          <a:latin typeface="Times New Roman"/>
                          <a:ea typeface="ＭＳ ゴシック"/>
                        </a:rPr>
                      </a:br>
                      <a:r>
                        <a:rPr lang="en-US" sz="1400" dirty="0" smtClean="0">
                          <a:solidFill>
                            <a:srgbClr val="FF0000"/>
                          </a:solidFill>
                          <a:effectLst/>
                          <a:latin typeface="Times New Roman"/>
                          <a:ea typeface="ＭＳ ゴシック"/>
                        </a:rPr>
                        <a:t>Aligned </a:t>
                      </a:r>
                      <a:r>
                        <a:rPr lang="en-US" sz="1400" dirty="0">
                          <a:solidFill>
                            <a:srgbClr val="FF0000"/>
                          </a:solidFill>
                          <a:effectLst/>
                          <a:latin typeface="Times New Roman"/>
                          <a:ea typeface="ＭＳ ゴシック"/>
                        </a:rPr>
                        <a:t>only between same frequency ranges on condition that the correction of center frequency of measurement bandwidth definition is allowed in Japanese regulation.  (Not a straightforward way for the correction.)</a:t>
                      </a:r>
                      <a:endParaRPr lang="ja-JP" sz="1400" dirty="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726434">
                <a:tc gridSpan="4">
                  <a:txBody>
                    <a:bodyPr/>
                    <a:lstStyle/>
                    <a:p>
                      <a:pPr algn="l">
                        <a:spcBef>
                          <a:spcPts val="600"/>
                        </a:spcBef>
                        <a:spcAft>
                          <a:spcPts val="600"/>
                        </a:spcAft>
                      </a:pPr>
                      <a:r>
                        <a:rPr lang="en-US" sz="1400" dirty="0">
                          <a:solidFill>
                            <a:srgbClr val="FF0000"/>
                          </a:solidFill>
                          <a:effectLst/>
                          <a:latin typeface="Times New Roman"/>
                          <a:ea typeface="ＭＳ ゴシック"/>
                        </a:rPr>
                        <a:t>Considerable impact to Japanese </a:t>
                      </a:r>
                      <a:r>
                        <a:rPr lang="en-US" sz="1400" dirty="0" smtClean="0">
                          <a:solidFill>
                            <a:srgbClr val="FF0000"/>
                          </a:solidFill>
                          <a:effectLst/>
                          <a:latin typeface="Times New Roman"/>
                          <a:ea typeface="ＭＳ ゴシック"/>
                        </a:rPr>
                        <a:t>regulation:</a:t>
                      </a:r>
                      <a:br>
                        <a:rPr lang="en-US" sz="1400" dirty="0" smtClean="0">
                          <a:solidFill>
                            <a:srgbClr val="FF0000"/>
                          </a:solidFill>
                          <a:effectLst/>
                          <a:latin typeface="Times New Roman"/>
                          <a:ea typeface="ＭＳ ゴシック"/>
                        </a:rPr>
                      </a:br>
                      <a:r>
                        <a:rPr lang="en-US" sz="1400" dirty="0" smtClean="0">
                          <a:solidFill>
                            <a:srgbClr val="FF0000"/>
                          </a:solidFill>
                          <a:effectLst/>
                          <a:latin typeface="Times New Roman"/>
                          <a:ea typeface="ＭＳ ゴシック"/>
                        </a:rPr>
                        <a:t>FR1</a:t>
                      </a:r>
                      <a:r>
                        <a:rPr lang="en-US" sz="1400" dirty="0">
                          <a:solidFill>
                            <a:srgbClr val="FF0000"/>
                          </a:solidFill>
                          <a:effectLst/>
                          <a:latin typeface="Times New Roman"/>
                          <a:ea typeface="ＭＳ ゴシック"/>
                        </a:rPr>
                        <a:t>: No </a:t>
                      </a:r>
                      <a:r>
                        <a:rPr lang="en-US" sz="1400" dirty="0" smtClean="0">
                          <a:solidFill>
                            <a:srgbClr val="FF0000"/>
                          </a:solidFill>
                          <a:effectLst/>
                          <a:latin typeface="Times New Roman"/>
                          <a:ea typeface="ＭＳ ゴシック"/>
                        </a:rPr>
                        <a:t>impacts.</a:t>
                      </a:r>
                      <a:br>
                        <a:rPr lang="en-US" sz="1400" dirty="0" smtClean="0">
                          <a:solidFill>
                            <a:srgbClr val="FF0000"/>
                          </a:solidFill>
                          <a:effectLst/>
                          <a:latin typeface="Times New Roman"/>
                          <a:ea typeface="ＭＳ ゴシック"/>
                        </a:rPr>
                      </a:br>
                      <a:r>
                        <a:rPr lang="en-US" sz="1400" dirty="0" smtClean="0">
                          <a:solidFill>
                            <a:srgbClr val="FF0000"/>
                          </a:solidFill>
                          <a:effectLst/>
                          <a:latin typeface="Times New Roman"/>
                          <a:ea typeface="ＭＳ ゴシック"/>
                        </a:rPr>
                        <a:t>FR2</a:t>
                      </a:r>
                      <a:r>
                        <a:rPr lang="en-US" sz="1400" dirty="0">
                          <a:solidFill>
                            <a:srgbClr val="FF0000"/>
                          </a:solidFill>
                          <a:effectLst/>
                          <a:latin typeface="Times New Roman"/>
                          <a:ea typeface="ＭＳ ゴシック"/>
                        </a:rPr>
                        <a:t>: Center frequency of measurement bandwidth needs to be shifted 1/2 SCS, which is different definition with FR1. </a:t>
                      </a:r>
                      <a:endParaRPr lang="ja-JP" sz="1400" dirty="0">
                        <a:effectLst/>
                        <a:latin typeface="Times New Roman"/>
                        <a:ea typeface="Times New Roman"/>
                      </a:endParaRPr>
                    </a:p>
                  </a:txBody>
                  <a:tcPr marL="65379" marR="653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bl>
          </a:graphicData>
        </a:graphic>
      </p:graphicFrame>
    </p:spTree>
    <p:extLst>
      <p:ext uri="{BB962C8B-B14F-4D97-AF65-F5344CB8AC3E}">
        <p14:creationId xmlns:p14="http://schemas.microsoft.com/office/powerpoint/2010/main" val="37456715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sz="3600" b="1" dirty="0" smtClean="0"/>
              <a:t>Background on FR2 ACLR MBW issue</a:t>
            </a:r>
            <a:endParaRPr lang="en-US" sz="3600" b="1" dirty="0"/>
          </a:p>
        </p:txBody>
      </p:sp>
      <p:sp>
        <p:nvSpPr>
          <p:cNvPr id="3" name="Content Placeholder 2">
            <a:extLst>
              <a:ext uri="{FF2B5EF4-FFF2-40B4-BE49-F238E27FC236}">
                <a16:creationId xmlns="" xmlns:a16="http://schemas.microsoft.com/office/drawing/2014/main" id="{89FEB596-98D6-4046-98CD-784653D5AED3}"/>
              </a:ext>
            </a:extLst>
          </p:cNvPr>
          <p:cNvSpPr>
            <a:spLocks noGrp="1"/>
          </p:cNvSpPr>
          <p:nvPr>
            <p:ph idx="1"/>
          </p:nvPr>
        </p:nvSpPr>
        <p:spPr>
          <a:xfrm>
            <a:off x="877386" y="916177"/>
            <a:ext cx="10515600" cy="3250887"/>
          </a:xfrm>
        </p:spPr>
        <p:txBody>
          <a:bodyPr>
            <a:normAutofit/>
          </a:bodyPr>
          <a:lstStyle/>
          <a:p>
            <a:pPr marL="0" lvl="0" indent="0">
              <a:buNone/>
            </a:pPr>
            <a:r>
              <a:rPr lang="en-US" dirty="0" smtClean="0"/>
              <a:t>At RAN4 #94-e</a:t>
            </a:r>
            <a:r>
              <a:rPr lang="en-US" dirty="0"/>
              <a:t>, </a:t>
            </a:r>
            <a:r>
              <a:rPr lang="en-US" dirty="0" smtClean="0"/>
              <a:t>the </a:t>
            </a:r>
            <a:r>
              <a:rPr lang="en-US" dirty="0"/>
              <a:t>following </a:t>
            </a:r>
            <a:r>
              <a:rPr lang="en-US" dirty="0" smtClean="0"/>
              <a:t>issues </a:t>
            </a:r>
            <a:r>
              <a:rPr lang="en-US" dirty="0"/>
              <a:t>related to position of ACLR MBW </a:t>
            </a:r>
            <a:r>
              <a:rPr lang="en-US" dirty="0" smtClean="0"/>
              <a:t>were discussed [1]:</a:t>
            </a:r>
            <a:endParaRPr lang="en-US" dirty="0"/>
          </a:p>
          <a:p>
            <a:pPr marL="0" lvl="0" indent="0">
              <a:buNone/>
            </a:pPr>
            <a:r>
              <a:rPr lang="en-US" sz="2400" dirty="0" smtClean="0"/>
              <a:t>- Current </a:t>
            </a:r>
            <a:r>
              <a:rPr lang="en-US" sz="2400" dirty="0"/>
              <a:t>specification uses a MBW equal to Transmission Bandwidth Configuration but centered on the wanted and adjacent channels</a:t>
            </a:r>
          </a:p>
          <a:p>
            <a:pPr marL="0" lvl="0" indent="0">
              <a:buNone/>
            </a:pPr>
            <a:r>
              <a:rPr lang="en-US" sz="2400" dirty="0" smtClean="0"/>
              <a:t>- This </a:t>
            </a:r>
            <a:r>
              <a:rPr lang="en-US" sz="2400" dirty="0"/>
              <a:t>does not account for the half SCS Shift and thus results in the transmission signal not being fully captured in the ACLR measurement BW for all cases.</a:t>
            </a:r>
          </a:p>
          <a:p>
            <a:pPr marL="0" lvl="0" indent="0">
              <a:buNone/>
            </a:pPr>
            <a:endParaRPr lang="en-US" dirty="0" smtClean="0">
              <a:solidFill>
                <a:srgbClr val="7030A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2</a:t>
            </a:fld>
            <a:endParaRPr lang="en-US"/>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5327" y="3611880"/>
            <a:ext cx="5977638" cy="2936600"/>
          </a:xfrm>
          <a:prstGeom prst="rect">
            <a:avLst/>
          </a:prstGeom>
          <a:noFill/>
          <a:ln>
            <a:noFill/>
          </a:ln>
        </p:spPr>
      </p:pic>
    </p:spTree>
    <p:extLst>
      <p:ext uri="{BB962C8B-B14F-4D97-AF65-F5344CB8AC3E}">
        <p14:creationId xmlns:p14="http://schemas.microsoft.com/office/powerpoint/2010/main" val="2572963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4400" y="914400"/>
            <a:ext cx="10117183" cy="4279120"/>
          </a:xfrm>
          <a:prstGeom prst="rect">
            <a:avLst/>
          </a:prstGeom>
          <a:noFill/>
        </p:spPr>
        <p:txBody>
          <a:bodyPr wrap="square" rtlCol="0">
            <a:spAutoFit/>
          </a:bodyPr>
          <a:lstStyle/>
          <a:p>
            <a:pPr>
              <a:lnSpc>
                <a:spcPct val="90000"/>
              </a:lnSpc>
              <a:spcBef>
                <a:spcPts val="1000"/>
              </a:spcBef>
            </a:pPr>
            <a:r>
              <a:rPr lang="en-CA" altLang="zh-CN" sz="2800" dirty="0"/>
              <a:t>Two solutions were </a:t>
            </a:r>
            <a:r>
              <a:rPr lang="en-CA" altLang="zh-CN" sz="2800" dirty="0" smtClean="0"/>
              <a:t>proposed during #94-e and a concern of an impact to the regulatory requirements was raised with option 1:</a:t>
            </a:r>
            <a:endParaRPr lang="en-CA" altLang="zh-CN" sz="2800" dirty="0"/>
          </a:p>
          <a:p>
            <a:pPr>
              <a:lnSpc>
                <a:spcPct val="90000"/>
              </a:lnSpc>
              <a:spcBef>
                <a:spcPts val="1000"/>
              </a:spcBef>
            </a:pPr>
            <a:endParaRPr lang="en-GB" sz="2400" dirty="0" smtClean="0"/>
          </a:p>
          <a:p>
            <a:pPr>
              <a:lnSpc>
                <a:spcPct val="90000"/>
              </a:lnSpc>
              <a:spcBef>
                <a:spcPts val="1000"/>
              </a:spcBef>
            </a:pPr>
            <a:r>
              <a:rPr lang="en-GB" sz="2400" dirty="0" smtClean="0"/>
              <a:t>Option </a:t>
            </a:r>
            <a:r>
              <a:rPr lang="en-GB" sz="2400" dirty="0"/>
              <a:t>1: modify FR2 MBW according to </a:t>
            </a:r>
            <a:r>
              <a:rPr lang="en-US" sz="2400" dirty="0"/>
              <a:t>FR1 method where MBW is increased by 1 SCS and stays centered on the channels</a:t>
            </a:r>
          </a:p>
          <a:p>
            <a:pPr>
              <a:lnSpc>
                <a:spcPct val="90000"/>
              </a:lnSpc>
              <a:spcBef>
                <a:spcPts val="1000"/>
              </a:spcBef>
            </a:pPr>
            <a:r>
              <a:rPr lang="en-GB" sz="2400" dirty="0"/>
              <a:t>Option 2: maintain existing FR2 MBW, and change the text defining the </a:t>
            </a:r>
            <a:r>
              <a:rPr lang="en-GB" sz="2400" dirty="0" err="1"/>
              <a:t>center</a:t>
            </a:r>
            <a:r>
              <a:rPr lang="en-GB" sz="2400" dirty="0"/>
              <a:t> frequency of the measurement BW for the wanted channel so that MBW becomes </a:t>
            </a:r>
            <a:r>
              <a:rPr lang="en-GB" sz="2400" dirty="0" err="1"/>
              <a:t>centered</a:t>
            </a:r>
            <a:r>
              <a:rPr lang="en-GB" sz="2400" dirty="0"/>
              <a:t> on the </a:t>
            </a:r>
            <a:r>
              <a:rPr lang="en-CA" altLang="zh-CN" sz="2400" dirty="0"/>
              <a:t>Transmission Bandwidth Configuration</a:t>
            </a:r>
            <a:r>
              <a:rPr lang="en-GB" sz="2400" dirty="0" smtClean="0"/>
              <a:t>.</a:t>
            </a:r>
          </a:p>
          <a:p>
            <a:pPr>
              <a:lnSpc>
                <a:spcPct val="90000"/>
              </a:lnSpc>
              <a:spcBef>
                <a:spcPts val="1000"/>
              </a:spcBef>
            </a:pPr>
            <a:endParaRPr lang="en-GB" sz="2800" dirty="0"/>
          </a:p>
          <a:p>
            <a:pPr>
              <a:lnSpc>
                <a:spcPct val="90000"/>
              </a:lnSpc>
              <a:spcBef>
                <a:spcPts val="1000"/>
              </a:spcBef>
            </a:pPr>
            <a:endParaRPr lang="en-US" sz="2800" dirty="0"/>
          </a:p>
        </p:txBody>
      </p:sp>
      <p:sp>
        <p:nvSpPr>
          <p:cNvPr id="6" name="Title 1">
            <a:extLst>
              <a:ext uri="{FF2B5EF4-FFF2-40B4-BE49-F238E27FC236}">
                <a16:creationId xmlns=""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sz="3600" b="1" dirty="0" smtClean="0"/>
              <a:t>Background on FR2 ACLR MBW issue</a:t>
            </a:r>
            <a:endParaRPr lang="en-US" sz="3600" b="1" dirty="0"/>
          </a:p>
        </p:txBody>
      </p:sp>
    </p:spTree>
    <p:extLst>
      <p:ext uri="{BB962C8B-B14F-4D97-AF65-F5344CB8AC3E}">
        <p14:creationId xmlns:p14="http://schemas.microsoft.com/office/powerpoint/2010/main" val="30773154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4400" y="914400"/>
            <a:ext cx="10848703" cy="4701800"/>
          </a:xfrm>
          <a:prstGeom prst="rect">
            <a:avLst/>
          </a:prstGeom>
          <a:noFill/>
        </p:spPr>
        <p:txBody>
          <a:bodyPr wrap="square" rtlCol="0">
            <a:spAutoFit/>
          </a:bodyPr>
          <a:lstStyle/>
          <a:p>
            <a:pPr>
              <a:lnSpc>
                <a:spcPct val="90000"/>
              </a:lnSpc>
              <a:spcBef>
                <a:spcPts val="1000"/>
              </a:spcBef>
            </a:pPr>
            <a:r>
              <a:rPr lang="en-CA" altLang="zh-CN" sz="2800" dirty="0" smtClean="0"/>
              <a:t>WF at #94-e is cited as follows. [2]</a:t>
            </a:r>
          </a:p>
          <a:p>
            <a:pPr>
              <a:lnSpc>
                <a:spcPct val="90000"/>
              </a:lnSpc>
              <a:spcBef>
                <a:spcPts val="1000"/>
              </a:spcBef>
            </a:pPr>
            <a:r>
              <a:rPr lang="en-US" altLang="zh-CN" sz="2400" dirty="0"/>
              <a:t> </a:t>
            </a:r>
            <a:endParaRPr lang="en-US" altLang="zh-CN" sz="2400" dirty="0" smtClean="0"/>
          </a:p>
          <a:p>
            <a:pPr>
              <a:lnSpc>
                <a:spcPct val="90000"/>
              </a:lnSpc>
              <a:spcBef>
                <a:spcPts val="1000"/>
              </a:spcBef>
            </a:pPr>
            <a:r>
              <a:rPr lang="en-US" altLang="zh-CN" sz="2400" dirty="0" smtClean="0"/>
              <a:t>In </a:t>
            </a:r>
            <a:r>
              <a:rPr lang="en-US" altLang="zh-CN" sz="2400" dirty="0"/>
              <a:t>order to minimize the impact on the specification the following is proposed:</a:t>
            </a:r>
          </a:p>
          <a:p>
            <a:pPr marL="342900" indent="-342900">
              <a:lnSpc>
                <a:spcPct val="90000"/>
              </a:lnSpc>
              <a:spcBef>
                <a:spcPts val="1000"/>
              </a:spcBef>
              <a:buFont typeface="Arial" panose="020B0604020202020204" pitchFamily="34" charset="0"/>
              <a:buChar char="•"/>
            </a:pPr>
            <a:r>
              <a:rPr lang="en-US" altLang="zh-CN" sz="2400" dirty="0" smtClean="0"/>
              <a:t>If </a:t>
            </a:r>
            <a:r>
              <a:rPr lang="en-US" altLang="zh-CN" sz="2400" dirty="0"/>
              <a:t>no impact on existing regulatory is confirmed, use option 2 from R4-2002144:</a:t>
            </a:r>
          </a:p>
          <a:p>
            <a:pPr marL="800100" lvl="1" indent="-342900">
              <a:lnSpc>
                <a:spcPct val="90000"/>
              </a:lnSpc>
              <a:spcBef>
                <a:spcPts val="1000"/>
              </a:spcBef>
              <a:buFont typeface="Arial" panose="020B0604020202020204" pitchFamily="34" charset="0"/>
              <a:buChar char="•"/>
            </a:pPr>
            <a:r>
              <a:rPr lang="en-US" altLang="zh-CN" sz="2400" dirty="0" smtClean="0"/>
              <a:t>Keep </a:t>
            </a:r>
            <a:r>
              <a:rPr lang="en-US" altLang="zh-CN" sz="2400" dirty="0"/>
              <a:t>ACLR measurement bandwidth as is</a:t>
            </a:r>
          </a:p>
          <a:p>
            <a:pPr marL="800100" lvl="1" indent="-342900">
              <a:lnSpc>
                <a:spcPct val="90000"/>
              </a:lnSpc>
              <a:spcBef>
                <a:spcPts val="1000"/>
              </a:spcBef>
              <a:buFont typeface="Arial" panose="020B0604020202020204" pitchFamily="34" charset="0"/>
              <a:buChar char="•"/>
            </a:pPr>
            <a:r>
              <a:rPr lang="en-US" altLang="zh-CN" sz="2400" dirty="0"/>
              <a:t>Change the ACLR measurement bandwidth from centered on the channel to centered on the Transmission Bandwidth Configuration for the wanted signal and measurement bandwidth offset for adjacent channels stay at +/- channel BW</a:t>
            </a:r>
          </a:p>
          <a:p>
            <a:pPr marL="342900" indent="-342900">
              <a:lnSpc>
                <a:spcPct val="90000"/>
              </a:lnSpc>
              <a:spcBef>
                <a:spcPts val="1000"/>
              </a:spcBef>
              <a:buFont typeface="Arial" panose="020B0604020202020204" pitchFamily="34" charset="0"/>
              <a:buChar char="•"/>
            </a:pPr>
            <a:r>
              <a:rPr lang="en-US" altLang="zh-CN" sz="2400" dirty="0"/>
              <a:t>Bring CR in April meeting to change the text in 38.101-2 Table 6.5.2.3-1 accordingly</a:t>
            </a:r>
          </a:p>
          <a:p>
            <a:pPr>
              <a:lnSpc>
                <a:spcPct val="90000"/>
              </a:lnSpc>
              <a:spcBef>
                <a:spcPts val="1000"/>
              </a:spcBef>
            </a:pPr>
            <a:r>
              <a:rPr lang="en-US" altLang="zh-CN" sz="2400" dirty="0"/>
              <a:t>For both release 15 and release </a:t>
            </a:r>
            <a:r>
              <a:rPr lang="en-US" altLang="zh-CN" sz="2400" dirty="0" smtClean="0"/>
              <a:t>16</a:t>
            </a:r>
            <a:endParaRPr lang="en-US" altLang="zh-CN" sz="2400" dirty="0"/>
          </a:p>
        </p:txBody>
      </p:sp>
      <p:sp>
        <p:nvSpPr>
          <p:cNvPr id="6" name="Title 1">
            <a:extLst>
              <a:ext uri="{FF2B5EF4-FFF2-40B4-BE49-F238E27FC236}">
                <a16:creationId xmlns=""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sz="3600" b="1" dirty="0" smtClean="0"/>
              <a:t>Background on FR2 ACLR MBW issue</a:t>
            </a:r>
            <a:endParaRPr lang="en-US" sz="3600" b="1" dirty="0"/>
          </a:p>
        </p:txBody>
      </p:sp>
    </p:spTree>
    <p:extLst>
      <p:ext uri="{BB962C8B-B14F-4D97-AF65-F5344CB8AC3E}">
        <p14:creationId xmlns:p14="http://schemas.microsoft.com/office/powerpoint/2010/main" val="7275189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sz="3600" b="1" dirty="0" smtClean="0"/>
              <a:t>Analysis of 3GPP specs and Japanese regulation  </a:t>
            </a:r>
            <a:endParaRPr lang="en-US" sz="3600" b="1" dirty="0"/>
          </a:p>
        </p:txBody>
      </p:sp>
      <p:sp>
        <p:nvSpPr>
          <p:cNvPr id="3" name="Content Placeholder 2">
            <a:extLst>
              <a:ext uri="{FF2B5EF4-FFF2-40B4-BE49-F238E27FC236}">
                <a16:creationId xmlns="" xmlns:a16="http://schemas.microsoft.com/office/drawing/2014/main" id="{89FEB596-98D6-4046-98CD-784653D5AED3}"/>
              </a:ext>
            </a:extLst>
          </p:cNvPr>
          <p:cNvSpPr>
            <a:spLocks noGrp="1"/>
          </p:cNvSpPr>
          <p:nvPr>
            <p:ph idx="1"/>
          </p:nvPr>
        </p:nvSpPr>
        <p:spPr>
          <a:xfrm>
            <a:off x="838199" y="1112107"/>
            <a:ext cx="10777151" cy="5221237"/>
          </a:xfrm>
        </p:spPr>
        <p:txBody>
          <a:bodyPr>
            <a:normAutofit lnSpcReduction="10000"/>
          </a:bodyPr>
          <a:lstStyle/>
          <a:p>
            <a:pPr marL="0" lvl="0" indent="0">
              <a:buNone/>
            </a:pPr>
            <a:r>
              <a:rPr lang="en-US" dirty="0" smtClean="0"/>
              <a:t>At #94-e-bis, analysis of influence to the Japanese regulation was provided for both option 1 and option 2 [3], and observations are as follows.</a:t>
            </a:r>
            <a:endParaRPr lang="en-US" dirty="0"/>
          </a:p>
          <a:p>
            <a:pPr marL="0" lvl="0" indent="0">
              <a:buNone/>
            </a:pPr>
            <a:r>
              <a:rPr lang="en-US" sz="2000" dirty="0"/>
              <a:t>Observation 1: Current definitions of measurement bandwidth for ACLR are aligned between 3GPP spec and Japanese regulation.</a:t>
            </a:r>
          </a:p>
          <a:p>
            <a:pPr marL="0" lvl="0" indent="0">
              <a:buNone/>
            </a:pPr>
            <a:r>
              <a:rPr lang="en-US" sz="2000" dirty="0"/>
              <a:t>Observation 2: For option 1, modification of definition with duration of measurement bandwidth is necessary also in Japanese regulation. </a:t>
            </a:r>
          </a:p>
          <a:p>
            <a:pPr marL="0" lvl="0" indent="0">
              <a:buNone/>
            </a:pPr>
            <a:r>
              <a:rPr lang="en-US" sz="2000" dirty="0"/>
              <a:t>Observation 3: For option 1, if the correction of the measurement bandwidth definition is allowed in Japanese regulation, all the conditions will be aligned between frequency ranges and also between 3GPP spec and Japanese regulation.</a:t>
            </a:r>
          </a:p>
          <a:p>
            <a:pPr marL="0" lvl="0" indent="0">
              <a:buNone/>
            </a:pPr>
            <a:r>
              <a:rPr lang="en-US" sz="2000" dirty="0"/>
              <a:t>Observation 4: For option 2, modification of definition in center frequency of measurement bandwidth is necessary also in Japanese regulation.</a:t>
            </a:r>
          </a:p>
          <a:p>
            <a:pPr marL="0" lvl="0" indent="0">
              <a:buNone/>
            </a:pPr>
            <a:r>
              <a:rPr lang="en-US" sz="2000" dirty="0">
                <a:solidFill>
                  <a:srgbClr val="FF0000"/>
                </a:solidFill>
              </a:rPr>
              <a:t>Observation 5: For option2, misalignment of MBW conditions between frequency ranges will still be kept within both 3GPP spec and Japanese regulation.</a:t>
            </a:r>
          </a:p>
          <a:p>
            <a:pPr marL="0" lvl="0" indent="0">
              <a:buNone/>
            </a:pPr>
            <a:r>
              <a:rPr lang="en-US" sz="2000" dirty="0">
                <a:solidFill>
                  <a:srgbClr val="FF0000"/>
                </a:solidFill>
              </a:rPr>
              <a:t>Observation 6: Both option 1 and option 2 require changes in the definition of measurement bandwidth in Japanese regulation. </a:t>
            </a:r>
          </a:p>
          <a:p>
            <a:pPr marL="0" lvl="0" indent="0">
              <a:buNone/>
            </a:pPr>
            <a:endParaRPr lang="en-US" sz="2000" dirty="0" smtClean="0">
              <a:solidFill>
                <a:srgbClr val="7030A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5</a:t>
            </a:fld>
            <a:endParaRPr lang="en-US"/>
          </a:p>
        </p:txBody>
      </p:sp>
    </p:spTree>
    <p:extLst>
      <p:ext uri="{BB962C8B-B14F-4D97-AF65-F5344CB8AC3E}">
        <p14:creationId xmlns:p14="http://schemas.microsoft.com/office/powerpoint/2010/main" val="3479957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altLang="ja-JP" sz="3600" b="1" dirty="0" smtClean="0"/>
              <a:t>Way forward (1)</a:t>
            </a:r>
            <a:endParaRPr lang="en-US" sz="3600" b="1" dirty="0"/>
          </a:p>
        </p:txBody>
      </p:sp>
      <p:sp>
        <p:nvSpPr>
          <p:cNvPr id="3" name="Content Placeholder 2">
            <a:extLst>
              <a:ext uri="{FF2B5EF4-FFF2-40B4-BE49-F238E27FC236}">
                <a16:creationId xmlns="" xmlns:a16="http://schemas.microsoft.com/office/drawing/2014/main" id="{89FEB596-98D6-4046-98CD-784653D5AED3}"/>
              </a:ext>
            </a:extLst>
          </p:cNvPr>
          <p:cNvSpPr>
            <a:spLocks noGrp="1"/>
          </p:cNvSpPr>
          <p:nvPr>
            <p:ph idx="1"/>
          </p:nvPr>
        </p:nvSpPr>
        <p:spPr>
          <a:xfrm>
            <a:off x="838199" y="1112107"/>
            <a:ext cx="10777151" cy="5198752"/>
          </a:xfrm>
        </p:spPr>
        <p:txBody>
          <a:bodyPr>
            <a:normAutofit fontScale="92500" lnSpcReduction="20000"/>
          </a:bodyPr>
          <a:lstStyle/>
          <a:p>
            <a:pPr marL="0" lvl="0" indent="0">
              <a:buNone/>
            </a:pPr>
            <a:r>
              <a:rPr lang="en-US" dirty="0" smtClean="0"/>
              <a:t>Considering the consistency between FR1 and FR2, and also to align definitions of MBW between 3GPP and Japanese regulation, following proposals are made: </a:t>
            </a:r>
            <a:endParaRPr lang="en-US" dirty="0"/>
          </a:p>
          <a:p>
            <a:pPr marL="0" lvl="0" indent="0">
              <a:buNone/>
            </a:pPr>
            <a:endParaRPr lang="en-US" sz="2400" dirty="0" smtClean="0"/>
          </a:p>
          <a:p>
            <a:pPr marL="0" lvl="0" indent="0">
              <a:buNone/>
            </a:pPr>
            <a:r>
              <a:rPr lang="en-US" sz="2400" dirty="0" smtClean="0"/>
              <a:t>1) Override the previous decision in R4-2002827 [2] and apply the following change </a:t>
            </a:r>
            <a:br>
              <a:rPr lang="en-US" sz="2400" dirty="0" smtClean="0"/>
            </a:br>
            <a:r>
              <a:rPr lang="en-US" sz="2400" dirty="0" smtClean="0"/>
              <a:t>     to ACLR MBW definition in FR2.</a:t>
            </a:r>
          </a:p>
          <a:p>
            <a:pPr marL="0" lvl="0" indent="0">
              <a:buNone/>
            </a:pPr>
            <a:r>
              <a:rPr lang="en-GB" altLang="ja-JP" sz="2400" dirty="0" smtClean="0"/>
              <a:t>    Modify </a:t>
            </a:r>
            <a:r>
              <a:rPr lang="en-GB" altLang="ja-JP" sz="2400" dirty="0"/>
              <a:t>FR2 MBW according to </a:t>
            </a:r>
            <a:r>
              <a:rPr lang="en-US" altLang="ja-JP" sz="2400" dirty="0"/>
              <a:t>FR1 method </a:t>
            </a:r>
            <a:r>
              <a:rPr lang="en-US" altLang="ja-JP" sz="2400" dirty="0" smtClean="0"/>
              <a:t>where:</a:t>
            </a:r>
          </a:p>
          <a:p>
            <a:pPr marL="0" lvl="0" indent="0">
              <a:buNone/>
            </a:pPr>
            <a:r>
              <a:rPr lang="en-US" altLang="ja-JP" sz="2400" dirty="0"/>
              <a:t> </a:t>
            </a:r>
            <a:r>
              <a:rPr lang="en-US" altLang="ja-JP" sz="2400" dirty="0" smtClean="0"/>
              <a:t>   - the assigned NR channel power remains centered on the assigned channel frequency,</a:t>
            </a:r>
          </a:p>
          <a:p>
            <a:pPr marL="0" lvl="0" indent="0">
              <a:buNone/>
            </a:pPr>
            <a:r>
              <a:rPr lang="en-US" altLang="ja-JP" sz="2400" dirty="0"/>
              <a:t> </a:t>
            </a:r>
            <a:r>
              <a:rPr lang="en-US" altLang="ja-JP" sz="2400" dirty="0" smtClean="0"/>
              <a:t>   - the adjacent NR channel power remains centered on the NR channel frequency at</a:t>
            </a:r>
            <a:br>
              <a:rPr lang="en-US" altLang="ja-JP" sz="2400" dirty="0" smtClean="0"/>
            </a:br>
            <a:r>
              <a:rPr lang="en-US" altLang="ja-JP" sz="2400" dirty="0" smtClean="0"/>
              <a:t>      nominal channel spacing,</a:t>
            </a:r>
          </a:p>
          <a:p>
            <a:pPr marL="0" lvl="0" indent="0">
              <a:buNone/>
            </a:pPr>
            <a:r>
              <a:rPr lang="en-US" altLang="ja-JP" sz="2400" dirty="0"/>
              <a:t> </a:t>
            </a:r>
            <a:r>
              <a:rPr lang="en-US" altLang="ja-JP" sz="2400" dirty="0" smtClean="0"/>
              <a:t>  and the MBW </a:t>
            </a:r>
            <a:r>
              <a:rPr lang="en-US" altLang="ja-JP" sz="2400" dirty="0"/>
              <a:t>is increased </a:t>
            </a:r>
            <a:r>
              <a:rPr lang="en-US" altLang="ja-JP" sz="2400" dirty="0" smtClean="0"/>
              <a:t>by 1 SCS of the SCS that corresponds to the lowest guard-band </a:t>
            </a:r>
            <a:br>
              <a:rPr lang="en-US" altLang="ja-JP" sz="2400" dirty="0" smtClean="0"/>
            </a:br>
            <a:r>
              <a:rPr lang="en-US" altLang="ja-JP" sz="2400" dirty="0" smtClean="0"/>
              <a:t>   of the channel bandwidth.</a:t>
            </a:r>
            <a:endParaRPr lang="en-US" sz="2400" strike="dblStrike" dirty="0" smtClean="0"/>
          </a:p>
          <a:p>
            <a:pPr marL="0" lvl="0" indent="0">
              <a:buNone/>
            </a:pPr>
            <a:r>
              <a:rPr lang="en-US" sz="2400" dirty="0" smtClean="0"/>
              <a:t>2) Bring CR at #95-e in May for both Rel-15 and Rel-16.</a:t>
            </a:r>
          </a:p>
          <a:p>
            <a:pPr marL="0" lvl="0" indent="0">
              <a:buNone/>
            </a:pPr>
            <a:endParaRPr lang="en-US" sz="2400" dirty="0"/>
          </a:p>
          <a:p>
            <a:pPr marL="0" lvl="0" indent="0">
              <a:buNone/>
            </a:pPr>
            <a:r>
              <a:rPr lang="en-US" sz="2400" dirty="0" smtClean="0"/>
              <a:t>Associated MBW settings are shown on the next slide.</a:t>
            </a:r>
            <a:endParaRPr lang="en-US" sz="2400" dirty="0"/>
          </a:p>
        </p:txBody>
      </p:sp>
      <p:sp>
        <p:nvSpPr>
          <p:cNvPr id="4" name="Slide Number Placeholder 3"/>
          <p:cNvSpPr>
            <a:spLocks noGrp="1"/>
          </p:cNvSpPr>
          <p:nvPr>
            <p:ph type="sldNum" sz="quarter" idx="12"/>
          </p:nvPr>
        </p:nvSpPr>
        <p:spPr/>
        <p:txBody>
          <a:bodyPr/>
          <a:lstStyle/>
          <a:p>
            <a:fld id="{285D926F-61E7-4178-9856-62CA148A80CF}" type="slidenum">
              <a:rPr lang="en-US" smtClean="0"/>
              <a:t>6</a:t>
            </a:fld>
            <a:endParaRPr lang="en-US"/>
          </a:p>
        </p:txBody>
      </p:sp>
    </p:spTree>
    <p:extLst>
      <p:ext uri="{BB962C8B-B14F-4D97-AF65-F5344CB8AC3E}">
        <p14:creationId xmlns:p14="http://schemas.microsoft.com/office/powerpoint/2010/main" val="1220813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altLang="ja-JP" sz="3600" b="1" dirty="0" smtClean="0"/>
              <a:t>Way forward (2)</a:t>
            </a:r>
            <a:endParaRPr lang="en-US" sz="3600" b="1" dirty="0"/>
          </a:p>
        </p:txBody>
      </p:sp>
      <p:sp>
        <p:nvSpPr>
          <p:cNvPr id="3" name="Content Placeholder 2">
            <a:extLst>
              <a:ext uri="{FF2B5EF4-FFF2-40B4-BE49-F238E27FC236}">
                <a16:creationId xmlns="" xmlns:a16="http://schemas.microsoft.com/office/drawing/2014/main" id="{89FEB596-98D6-4046-98CD-784653D5AED3}"/>
              </a:ext>
            </a:extLst>
          </p:cNvPr>
          <p:cNvSpPr>
            <a:spLocks noGrp="1"/>
          </p:cNvSpPr>
          <p:nvPr>
            <p:ph idx="1"/>
          </p:nvPr>
        </p:nvSpPr>
        <p:spPr>
          <a:xfrm>
            <a:off x="838199" y="1112108"/>
            <a:ext cx="10777151" cy="746672"/>
          </a:xfrm>
        </p:spPr>
        <p:txBody>
          <a:bodyPr>
            <a:normAutofit/>
          </a:bodyPr>
          <a:lstStyle/>
          <a:p>
            <a:pPr marL="0" lvl="0" indent="0">
              <a:buNone/>
            </a:pPr>
            <a:r>
              <a:rPr lang="en-US" dirty="0" smtClean="0"/>
              <a:t>Proposed ACLR MBW for FR2 (TS 38.101-2, Table 6.5.2.3-1)</a:t>
            </a:r>
            <a:endParaRPr lang="en-US" sz="2000" dirty="0" smtClean="0">
              <a:solidFill>
                <a:srgbClr val="7030A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7</a:t>
            </a:fld>
            <a:endParaRPr lang="en-US"/>
          </a:p>
        </p:txBody>
      </p:sp>
      <p:graphicFrame>
        <p:nvGraphicFramePr>
          <p:cNvPr id="5" name="表 4"/>
          <p:cNvGraphicFramePr>
            <a:graphicFrameLocks noGrp="1"/>
          </p:cNvGraphicFramePr>
          <p:nvPr>
            <p:extLst>
              <p:ext uri="{D42A27DB-BD31-4B8C-83A1-F6EECF244321}">
                <p14:modId xmlns:p14="http://schemas.microsoft.com/office/powerpoint/2010/main" val="1580622295"/>
              </p:ext>
            </p:extLst>
          </p:nvPr>
        </p:nvGraphicFramePr>
        <p:xfrm>
          <a:off x="1791326" y="2038665"/>
          <a:ext cx="8297054" cy="4039794"/>
        </p:xfrm>
        <a:graphic>
          <a:graphicData uri="http://schemas.openxmlformats.org/drawingml/2006/table">
            <a:tbl>
              <a:tblPr firstRow="1" firstCol="1" bandRow="1"/>
              <a:tblGrid>
                <a:gridCol w="2051449"/>
                <a:gridCol w="1910306"/>
                <a:gridCol w="1552580"/>
                <a:gridCol w="1511210"/>
                <a:gridCol w="1271509"/>
              </a:tblGrid>
              <a:tr h="345621">
                <a:tc rowSpan="3">
                  <a:txBody>
                    <a:bodyPr/>
                    <a:lstStyle/>
                    <a:p>
                      <a:pPr algn="ctr">
                        <a:spcBef>
                          <a:spcPts val="600"/>
                        </a:spcBef>
                        <a:spcAft>
                          <a:spcPts val="600"/>
                        </a:spcAft>
                      </a:pPr>
                      <a:r>
                        <a:rPr lang="en-GB" sz="1800" b="1" dirty="0">
                          <a:solidFill>
                            <a:srgbClr val="000000"/>
                          </a:solidFill>
                          <a:effectLst/>
                          <a:latin typeface="Arial"/>
                          <a:ea typeface="Times New Roman"/>
                        </a:rPr>
                        <a:t> </a:t>
                      </a:r>
                      <a:endParaRPr lang="ja-JP" sz="3200" dirty="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spcAft>
                          <a:spcPts val="0"/>
                        </a:spcAft>
                      </a:pPr>
                      <a:r>
                        <a:rPr lang="en-GB" sz="1800" b="1">
                          <a:solidFill>
                            <a:srgbClr val="000000"/>
                          </a:solidFill>
                          <a:effectLst/>
                          <a:latin typeface="Arial"/>
                          <a:ea typeface="Times New Roman"/>
                        </a:rPr>
                        <a:t>Channel bandwidth / NR</a:t>
                      </a:r>
                      <a:r>
                        <a:rPr lang="en-GB" sz="1800" b="1" baseline="-25000">
                          <a:solidFill>
                            <a:srgbClr val="000000"/>
                          </a:solidFill>
                          <a:effectLst/>
                          <a:latin typeface="Arial"/>
                          <a:ea typeface="Times New Roman"/>
                        </a:rPr>
                        <a:t>ACLR </a:t>
                      </a:r>
                      <a:r>
                        <a:rPr lang="en-GB" sz="1800" b="1">
                          <a:solidFill>
                            <a:srgbClr val="000000"/>
                          </a:solidFill>
                          <a:effectLst/>
                          <a:latin typeface="Arial"/>
                          <a:ea typeface="Times New Roman"/>
                        </a:rPr>
                        <a:t>/ Measurement bandwidth</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345621">
                <a:tc vMerge="1">
                  <a:txBody>
                    <a:bodyPr/>
                    <a:lstStyle/>
                    <a:p>
                      <a:endParaRPr kumimoji="1" lang="ja-JP" altLang="en-US"/>
                    </a:p>
                  </a:txBody>
                  <a:tcPr/>
                </a:tc>
                <a:tc>
                  <a:txBody>
                    <a:bodyPr/>
                    <a:lstStyle/>
                    <a:p>
                      <a:pPr algn="ctr">
                        <a:spcAft>
                          <a:spcPts val="0"/>
                        </a:spcAft>
                      </a:pPr>
                      <a:r>
                        <a:rPr lang="en-GB" sz="1800" b="1">
                          <a:solidFill>
                            <a:srgbClr val="000000"/>
                          </a:solidFill>
                          <a:effectLst/>
                          <a:latin typeface="Arial"/>
                          <a:ea typeface="Times New Roman"/>
                        </a:rPr>
                        <a:t>50</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GB" sz="1800" b="1">
                          <a:solidFill>
                            <a:srgbClr val="000000"/>
                          </a:solidFill>
                          <a:effectLst/>
                          <a:latin typeface="Arial"/>
                          <a:ea typeface="Times New Roman"/>
                        </a:rPr>
                        <a:t>100</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GB" sz="1800" b="1">
                          <a:solidFill>
                            <a:srgbClr val="000000"/>
                          </a:solidFill>
                          <a:effectLst/>
                          <a:latin typeface="Arial"/>
                          <a:ea typeface="Times New Roman"/>
                        </a:rPr>
                        <a:t>200</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GB" sz="1800" b="1">
                          <a:solidFill>
                            <a:srgbClr val="000000"/>
                          </a:solidFill>
                          <a:effectLst/>
                          <a:latin typeface="Arial"/>
                          <a:ea typeface="Times New Roman"/>
                        </a:rPr>
                        <a:t>400</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5621">
                <a:tc vMerge="1">
                  <a:txBody>
                    <a:bodyPr/>
                    <a:lstStyle/>
                    <a:p>
                      <a:endParaRPr kumimoji="1" lang="ja-JP" altLang="en-US"/>
                    </a:p>
                  </a:txBody>
                  <a:tcPr/>
                </a:tc>
                <a:tc>
                  <a:txBody>
                    <a:bodyPr/>
                    <a:lstStyle/>
                    <a:p>
                      <a:pPr algn="ctr">
                        <a:spcAft>
                          <a:spcPts val="0"/>
                        </a:spcAft>
                      </a:pPr>
                      <a:r>
                        <a:rPr lang="en-GB" sz="1800" b="1">
                          <a:solidFill>
                            <a:srgbClr val="000000"/>
                          </a:solidFill>
                          <a:effectLst/>
                          <a:latin typeface="Arial"/>
                          <a:ea typeface="Times New Roman"/>
                        </a:rPr>
                        <a:t>MHz</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a:solidFill>
                            <a:srgbClr val="000000"/>
                          </a:solidFill>
                          <a:effectLst/>
                          <a:latin typeface="Arial"/>
                          <a:ea typeface="Times New Roman"/>
                        </a:rPr>
                        <a:t>MHz</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a:solidFill>
                            <a:srgbClr val="000000"/>
                          </a:solidFill>
                          <a:effectLst/>
                          <a:latin typeface="Arial"/>
                          <a:ea typeface="Times New Roman"/>
                        </a:rPr>
                        <a:t>MHz</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a:solidFill>
                            <a:srgbClr val="000000"/>
                          </a:solidFill>
                          <a:effectLst/>
                          <a:latin typeface="Arial"/>
                          <a:ea typeface="Times New Roman"/>
                        </a:rPr>
                        <a:t>MHz</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622118">
                <a:tc>
                  <a:txBody>
                    <a:bodyPr/>
                    <a:lstStyle/>
                    <a:p>
                      <a:pPr algn="ctr">
                        <a:spcAft>
                          <a:spcPts val="0"/>
                        </a:spcAft>
                      </a:pPr>
                      <a:r>
                        <a:rPr lang="en-GB" sz="1800">
                          <a:solidFill>
                            <a:srgbClr val="000000"/>
                          </a:solidFill>
                          <a:effectLst/>
                          <a:latin typeface="Arial"/>
                          <a:ea typeface="Times New Roman"/>
                        </a:rPr>
                        <a:t>NR</a:t>
                      </a:r>
                      <a:r>
                        <a:rPr lang="en-GB" sz="1800" baseline="-25000">
                          <a:solidFill>
                            <a:srgbClr val="000000"/>
                          </a:solidFill>
                          <a:effectLst/>
                          <a:latin typeface="Arial"/>
                          <a:ea typeface="Times New Roman"/>
                        </a:rPr>
                        <a:t>ACLR </a:t>
                      </a:r>
                      <a:r>
                        <a:rPr lang="en-GB" sz="1800">
                          <a:solidFill>
                            <a:srgbClr val="000000"/>
                          </a:solidFill>
                          <a:effectLst/>
                          <a:latin typeface="Arial"/>
                          <a:ea typeface="Times New Roman"/>
                        </a:rPr>
                        <a:t>for band n257, n258, n261</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Arial"/>
                          <a:ea typeface="Times New Roman"/>
                        </a:rPr>
                        <a:t>17 dB</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Arial"/>
                          <a:ea typeface="Times New Roman"/>
                        </a:rPr>
                        <a:t>17 dB</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Arial"/>
                          <a:ea typeface="Times New Roman"/>
                        </a:rPr>
                        <a:t>17 dB</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Arial"/>
                          <a:ea typeface="Times New Roman"/>
                        </a:rPr>
                        <a:t>17 dB</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7694">
                <a:tc>
                  <a:txBody>
                    <a:bodyPr/>
                    <a:lstStyle/>
                    <a:p>
                      <a:pPr algn="ctr">
                        <a:spcAft>
                          <a:spcPts val="0"/>
                        </a:spcAft>
                      </a:pPr>
                      <a:r>
                        <a:rPr lang="en-GB" sz="1800">
                          <a:solidFill>
                            <a:srgbClr val="000000"/>
                          </a:solidFill>
                          <a:effectLst/>
                          <a:latin typeface="Arial"/>
                          <a:ea typeface="Times New Roman"/>
                        </a:rPr>
                        <a:t>NR</a:t>
                      </a:r>
                      <a:r>
                        <a:rPr lang="en-GB" sz="1800" baseline="-25000">
                          <a:solidFill>
                            <a:srgbClr val="000000"/>
                          </a:solidFill>
                          <a:effectLst/>
                          <a:latin typeface="Arial"/>
                          <a:ea typeface="Times New Roman"/>
                        </a:rPr>
                        <a:t>ACLR </a:t>
                      </a:r>
                      <a:r>
                        <a:rPr lang="en-GB" sz="1800">
                          <a:solidFill>
                            <a:srgbClr val="000000"/>
                          </a:solidFill>
                          <a:effectLst/>
                          <a:latin typeface="Arial"/>
                          <a:ea typeface="Times New Roman"/>
                        </a:rPr>
                        <a:t>for band n260</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Arial"/>
                          <a:ea typeface="Times New Roman"/>
                        </a:rPr>
                        <a:t>16 dB</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Arial"/>
                          <a:ea typeface="Times New Roman"/>
                        </a:rPr>
                        <a:t>16 dB</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Arial"/>
                          <a:ea typeface="Times New Roman"/>
                        </a:rPr>
                        <a:t>16 dB</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Arial"/>
                          <a:ea typeface="Times New Roman"/>
                        </a:rPr>
                        <a:t>16 dB</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6542">
                <a:tc>
                  <a:txBody>
                    <a:bodyPr/>
                    <a:lstStyle/>
                    <a:p>
                      <a:pPr algn="ctr">
                        <a:spcAft>
                          <a:spcPts val="0"/>
                        </a:spcAft>
                      </a:pPr>
                      <a:r>
                        <a:rPr lang="en-GB" sz="1800">
                          <a:solidFill>
                            <a:srgbClr val="000000"/>
                          </a:solidFill>
                          <a:effectLst/>
                          <a:latin typeface="Arial"/>
                          <a:ea typeface="Times New Roman"/>
                        </a:rPr>
                        <a:t>NR channel measurement bandwidth [MHz]</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strike="dblStrike" baseline="0" dirty="0" smtClean="0">
                          <a:solidFill>
                            <a:schemeClr val="tx1"/>
                          </a:solidFill>
                          <a:effectLst/>
                          <a:latin typeface="Arial"/>
                          <a:ea typeface="Times New Roman"/>
                        </a:rPr>
                        <a:t>47.52</a:t>
                      </a:r>
                      <a:r>
                        <a:rPr lang="en-GB" sz="1800" baseline="0" dirty="0" smtClean="0">
                          <a:solidFill>
                            <a:srgbClr val="FF0000"/>
                          </a:solidFill>
                          <a:effectLst/>
                          <a:latin typeface="Arial"/>
                          <a:ea typeface="Times New Roman"/>
                        </a:rPr>
                        <a:t> </a:t>
                      </a:r>
                    </a:p>
                    <a:p>
                      <a:pPr algn="ctr">
                        <a:spcAft>
                          <a:spcPts val="0"/>
                        </a:spcAft>
                      </a:pPr>
                      <a:r>
                        <a:rPr lang="en-GB" sz="1800" dirty="0" smtClean="0">
                          <a:solidFill>
                            <a:srgbClr val="FF0000"/>
                          </a:solidFill>
                          <a:effectLst/>
                          <a:latin typeface="Arial"/>
                          <a:ea typeface="Times New Roman"/>
                        </a:rPr>
                        <a:t>47.58</a:t>
                      </a:r>
                      <a:endParaRPr lang="ja-JP" sz="3200" dirty="0">
                        <a:solidFill>
                          <a:srgbClr val="FF0000"/>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strike="dblStrike" baseline="0" dirty="0" smtClean="0">
                          <a:solidFill>
                            <a:schemeClr val="tx1"/>
                          </a:solidFill>
                          <a:effectLst/>
                          <a:latin typeface="Arial"/>
                          <a:ea typeface="Times New Roman"/>
                        </a:rPr>
                        <a:t>95.04</a:t>
                      </a:r>
                      <a:br>
                        <a:rPr lang="en-GB" sz="1800" strike="dblStrike" baseline="0" dirty="0" smtClean="0">
                          <a:solidFill>
                            <a:schemeClr val="tx1"/>
                          </a:solidFill>
                          <a:effectLst/>
                          <a:latin typeface="Arial"/>
                          <a:ea typeface="Times New Roman"/>
                        </a:rPr>
                      </a:br>
                      <a:r>
                        <a:rPr lang="en-GB" sz="1800" dirty="0" smtClean="0">
                          <a:solidFill>
                            <a:srgbClr val="FF0000"/>
                          </a:solidFill>
                          <a:effectLst/>
                          <a:latin typeface="Arial"/>
                          <a:ea typeface="Times New Roman"/>
                        </a:rPr>
                        <a:t>95.16</a:t>
                      </a:r>
                      <a:endParaRPr lang="ja-JP" sz="3200" dirty="0">
                        <a:solidFill>
                          <a:srgbClr val="FF0000"/>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strike="dblStrike" baseline="0" dirty="0" smtClean="0">
                          <a:solidFill>
                            <a:schemeClr val="tx1"/>
                          </a:solidFill>
                          <a:effectLst/>
                          <a:latin typeface="Arial"/>
                          <a:ea typeface="Times New Roman"/>
                        </a:rPr>
                        <a:t>190.08</a:t>
                      </a:r>
                    </a:p>
                    <a:p>
                      <a:pPr algn="ctr">
                        <a:spcAft>
                          <a:spcPts val="0"/>
                        </a:spcAft>
                      </a:pPr>
                      <a:r>
                        <a:rPr lang="en-GB" sz="1800" dirty="0" smtClean="0">
                          <a:solidFill>
                            <a:srgbClr val="FF0000"/>
                          </a:solidFill>
                          <a:effectLst/>
                          <a:latin typeface="Arial"/>
                          <a:ea typeface="Times New Roman"/>
                        </a:rPr>
                        <a:t>190.20</a:t>
                      </a:r>
                      <a:endParaRPr lang="ja-JP" sz="3200" dirty="0">
                        <a:solidFill>
                          <a:srgbClr val="FF0000"/>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strike="dblStrike" baseline="0" dirty="0" smtClean="0">
                          <a:solidFill>
                            <a:schemeClr val="tx1"/>
                          </a:solidFill>
                          <a:effectLst/>
                          <a:latin typeface="Arial"/>
                          <a:ea typeface="Times New Roman"/>
                        </a:rPr>
                        <a:t>380.16</a:t>
                      </a:r>
                      <a:r>
                        <a:rPr lang="en-GB" sz="1800" dirty="0" smtClean="0">
                          <a:solidFill>
                            <a:srgbClr val="FF0000"/>
                          </a:solidFill>
                          <a:effectLst/>
                          <a:latin typeface="Arial"/>
                          <a:ea typeface="Times New Roman"/>
                        </a:rPr>
                        <a:t> </a:t>
                      </a:r>
                    </a:p>
                    <a:p>
                      <a:pPr algn="ctr">
                        <a:spcAft>
                          <a:spcPts val="0"/>
                        </a:spcAft>
                      </a:pPr>
                      <a:r>
                        <a:rPr lang="en-GB" sz="1800" dirty="0" smtClean="0">
                          <a:solidFill>
                            <a:srgbClr val="FF0000"/>
                          </a:solidFill>
                          <a:effectLst/>
                          <a:latin typeface="Arial"/>
                          <a:ea typeface="Times New Roman"/>
                        </a:rPr>
                        <a:t>380.28</a:t>
                      </a:r>
                      <a:endParaRPr lang="ja-JP" sz="3200" dirty="0">
                        <a:solidFill>
                          <a:srgbClr val="FF0000"/>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796">
                <a:tc rowSpan="3">
                  <a:txBody>
                    <a:bodyPr/>
                    <a:lstStyle/>
                    <a:p>
                      <a:pPr algn="ctr">
                        <a:spcAft>
                          <a:spcPts val="0"/>
                        </a:spcAft>
                      </a:pPr>
                      <a:r>
                        <a:rPr lang="en-GB" sz="1800">
                          <a:solidFill>
                            <a:srgbClr val="000000"/>
                          </a:solidFill>
                          <a:effectLst/>
                          <a:latin typeface="Arial"/>
                          <a:ea typeface="Times New Roman"/>
                        </a:rPr>
                        <a:t>Adjacent channel centre frequency offset (MHz)</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smtClean="0">
                          <a:solidFill>
                            <a:srgbClr val="000000"/>
                          </a:solidFill>
                          <a:effectLst/>
                          <a:latin typeface="Arial"/>
                          <a:ea typeface="Times New Roman"/>
                        </a:rPr>
                        <a:t>+50</a:t>
                      </a:r>
                      <a:endParaRPr lang="ja-JP" sz="3200" dirty="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GB" sz="1800" dirty="0" smtClean="0">
                          <a:solidFill>
                            <a:srgbClr val="000000"/>
                          </a:solidFill>
                          <a:effectLst/>
                          <a:latin typeface="Arial"/>
                          <a:ea typeface="Times New Roman"/>
                        </a:rPr>
                        <a:t>+100</a:t>
                      </a:r>
                      <a:endParaRPr lang="ja-JP" sz="3200" dirty="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GB" sz="1800" dirty="0" smtClean="0">
                          <a:solidFill>
                            <a:srgbClr val="000000"/>
                          </a:solidFill>
                          <a:effectLst/>
                          <a:latin typeface="Arial"/>
                          <a:ea typeface="Times New Roman"/>
                        </a:rPr>
                        <a:t>+200</a:t>
                      </a:r>
                      <a:endParaRPr lang="ja-JP" sz="3200" dirty="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GB" sz="1800" dirty="0" smtClean="0">
                          <a:solidFill>
                            <a:srgbClr val="000000"/>
                          </a:solidFill>
                          <a:effectLst/>
                          <a:latin typeface="Arial"/>
                          <a:ea typeface="Times New Roman"/>
                        </a:rPr>
                        <a:t>+400</a:t>
                      </a:r>
                      <a:endParaRPr lang="ja-JP" sz="3200" dirty="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31796">
                <a:tc vMerge="1">
                  <a:txBody>
                    <a:bodyPr/>
                    <a:lstStyle/>
                    <a:p>
                      <a:endParaRPr kumimoji="1" lang="ja-JP" altLang="en-US"/>
                    </a:p>
                  </a:txBody>
                  <a:tcPr/>
                </a:tc>
                <a:tc>
                  <a:txBody>
                    <a:bodyPr/>
                    <a:lstStyle/>
                    <a:p>
                      <a:pPr algn="ctr">
                        <a:spcAft>
                          <a:spcPts val="0"/>
                        </a:spcAft>
                      </a:pPr>
                      <a:r>
                        <a:rPr lang="en-GB" sz="1800">
                          <a:solidFill>
                            <a:srgbClr val="000000"/>
                          </a:solidFill>
                          <a:effectLst/>
                          <a:latin typeface="Arial"/>
                          <a:ea typeface="Times New Roman"/>
                        </a:rPr>
                        <a:t>/</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1800">
                          <a:solidFill>
                            <a:srgbClr val="000000"/>
                          </a:solidFill>
                          <a:effectLst/>
                          <a:latin typeface="Arial"/>
                          <a:ea typeface="Times New Roman"/>
                        </a:rPr>
                        <a:t>/</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1800">
                          <a:solidFill>
                            <a:srgbClr val="000000"/>
                          </a:solidFill>
                          <a:effectLst/>
                          <a:latin typeface="Arial"/>
                          <a:ea typeface="Times New Roman"/>
                        </a:rPr>
                        <a:t>/</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1800">
                          <a:solidFill>
                            <a:srgbClr val="000000"/>
                          </a:solidFill>
                          <a:effectLst/>
                          <a:latin typeface="Arial"/>
                          <a:ea typeface="Times New Roman"/>
                        </a:rPr>
                        <a:t>/</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345621">
                <a:tc vMerge="1">
                  <a:txBody>
                    <a:bodyPr/>
                    <a:lstStyle/>
                    <a:p>
                      <a:endParaRPr kumimoji="1" lang="ja-JP" altLang="en-US"/>
                    </a:p>
                  </a:txBody>
                  <a:tcPr/>
                </a:tc>
                <a:tc>
                  <a:txBody>
                    <a:bodyPr/>
                    <a:lstStyle/>
                    <a:p>
                      <a:pPr algn="ctr">
                        <a:spcAft>
                          <a:spcPts val="0"/>
                        </a:spcAft>
                      </a:pPr>
                      <a:r>
                        <a:rPr lang="en-GB" sz="1800">
                          <a:solidFill>
                            <a:srgbClr val="000000"/>
                          </a:solidFill>
                          <a:effectLst/>
                          <a:latin typeface="Arial"/>
                          <a:ea typeface="Times New Roman"/>
                        </a:rPr>
                        <a:t>-50</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Arial"/>
                          <a:ea typeface="Times New Roman"/>
                        </a:rPr>
                        <a:t>-100</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Arial"/>
                          <a:ea typeface="Times New Roman"/>
                        </a:rPr>
                        <a:t>-200</a:t>
                      </a:r>
                      <a:endParaRPr lang="ja-JP" sz="32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Arial"/>
                          <a:ea typeface="Times New Roman"/>
                        </a:rPr>
                        <a:t>-400</a:t>
                      </a:r>
                      <a:endParaRPr lang="ja-JP" sz="3200" dirty="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430004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FC3CB6-6546-4BC0-9F58-BFD5B5D3C1F9}"/>
              </a:ext>
            </a:extLst>
          </p:cNvPr>
          <p:cNvSpPr>
            <a:spLocks noGrp="1"/>
          </p:cNvSpPr>
          <p:nvPr>
            <p:ph type="title"/>
          </p:nvPr>
        </p:nvSpPr>
        <p:spPr>
          <a:xfrm>
            <a:off x="838200" y="365125"/>
            <a:ext cx="10515600" cy="735255"/>
          </a:xfrm>
        </p:spPr>
        <p:txBody>
          <a:bodyPr>
            <a:normAutofit/>
          </a:bodyPr>
          <a:lstStyle/>
          <a:p>
            <a:r>
              <a:rPr lang="en-US" sz="3600" b="1" dirty="0" smtClean="0"/>
              <a:t>Reference</a:t>
            </a:r>
            <a:endParaRPr lang="en-US" sz="3600" b="1" dirty="0">
              <a:solidFill>
                <a:srgbClr val="7030A0"/>
              </a:solidFill>
            </a:endParaRPr>
          </a:p>
        </p:txBody>
      </p:sp>
      <p:sp>
        <p:nvSpPr>
          <p:cNvPr id="3" name="Content Placeholder 2">
            <a:extLst>
              <a:ext uri="{FF2B5EF4-FFF2-40B4-BE49-F238E27FC236}">
                <a16:creationId xmlns="" xmlns:a16="http://schemas.microsoft.com/office/drawing/2014/main" id="{3009B557-FBA6-4C20-88E3-E6AD76CF0C40}"/>
              </a:ext>
            </a:extLst>
          </p:cNvPr>
          <p:cNvSpPr>
            <a:spLocks noGrp="1"/>
          </p:cNvSpPr>
          <p:nvPr>
            <p:ph idx="1"/>
          </p:nvPr>
        </p:nvSpPr>
        <p:spPr>
          <a:xfrm>
            <a:off x="838199" y="1185583"/>
            <a:ext cx="11098427" cy="3963684"/>
          </a:xfrm>
        </p:spPr>
        <p:txBody>
          <a:bodyPr>
            <a:normAutofit/>
          </a:bodyPr>
          <a:lstStyle/>
          <a:p>
            <a:pPr marL="0" indent="0">
              <a:buNone/>
            </a:pPr>
            <a:r>
              <a:rPr lang="en-US" sz="2400" dirty="0"/>
              <a:t>[1] </a:t>
            </a:r>
            <a:r>
              <a:rPr lang="en-US" sz="2400" dirty="0" smtClean="0"/>
              <a:t>R4-2002144, </a:t>
            </a:r>
            <a:r>
              <a:rPr lang="en-US" sz="2400" dirty="0"/>
              <a:t>“FR2 ACLR Measurement Bandwidth Definition”, </a:t>
            </a:r>
            <a:r>
              <a:rPr lang="en-US" sz="2400" dirty="0" smtClean="0"/>
              <a:t>Skyworks Solutions, </a:t>
            </a:r>
            <a:r>
              <a:rPr lang="en-US" sz="2400" dirty="0" err="1"/>
              <a:t>inc.</a:t>
            </a:r>
            <a:r>
              <a:rPr lang="en-US" sz="2400" dirty="0"/>
              <a:t>, RAN4 </a:t>
            </a:r>
            <a:r>
              <a:rPr lang="en-US" sz="2400" dirty="0" smtClean="0"/>
              <a:t>#94-e, Online</a:t>
            </a:r>
          </a:p>
          <a:p>
            <a:pPr marL="0" indent="0">
              <a:buNone/>
            </a:pPr>
            <a:r>
              <a:rPr lang="en-US" sz="2400" dirty="0" smtClean="0"/>
              <a:t>[2] R4-2002827, “WF on FR2 ACLR MBW”, Skyworks Solutions Inc., RAN4 #94-e, Online</a:t>
            </a:r>
          </a:p>
          <a:p>
            <a:pPr marL="0" indent="0">
              <a:buNone/>
            </a:pPr>
            <a:r>
              <a:rPr lang="en-US" sz="2400" dirty="0" smtClean="0"/>
              <a:t>[3] R4-2003329</a:t>
            </a:r>
            <a:r>
              <a:rPr lang="en-US" sz="2400" dirty="0"/>
              <a:t>, “Comparison of ACLR MBW definition with regulation in Japan”, </a:t>
            </a:r>
            <a:r>
              <a:rPr lang="en-US" sz="2400" dirty="0" smtClean="0"/>
              <a:t>Anritsu Corp., RAN4 #94-e-bis, Online</a:t>
            </a:r>
            <a:endParaRPr lang="en-US" sz="2400" dirty="0"/>
          </a:p>
        </p:txBody>
      </p:sp>
      <p:sp>
        <p:nvSpPr>
          <p:cNvPr id="4" name="Slide Number Placeholder 3"/>
          <p:cNvSpPr>
            <a:spLocks noGrp="1"/>
          </p:cNvSpPr>
          <p:nvPr>
            <p:ph type="sldNum" sz="quarter" idx="12"/>
          </p:nvPr>
        </p:nvSpPr>
        <p:spPr/>
        <p:txBody>
          <a:bodyPr/>
          <a:lstStyle/>
          <a:p>
            <a:fld id="{285D926F-61E7-4178-9856-62CA148A80CF}" type="slidenum">
              <a:rPr lang="en-US" smtClean="0"/>
              <a:t>8</a:t>
            </a:fld>
            <a:endParaRPr lang="en-US"/>
          </a:p>
        </p:txBody>
      </p:sp>
    </p:spTree>
    <p:extLst>
      <p:ext uri="{BB962C8B-B14F-4D97-AF65-F5344CB8AC3E}">
        <p14:creationId xmlns:p14="http://schemas.microsoft.com/office/powerpoint/2010/main" val="3901384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FC3CB6-6546-4BC0-9F58-BFD5B5D3C1F9}"/>
              </a:ext>
            </a:extLst>
          </p:cNvPr>
          <p:cNvSpPr>
            <a:spLocks noGrp="1"/>
          </p:cNvSpPr>
          <p:nvPr>
            <p:ph type="title"/>
          </p:nvPr>
        </p:nvSpPr>
        <p:spPr>
          <a:xfrm>
            <a:off x="361950" y="365125"/>
            <a:ext cx="11696700" cy="735255"/>
          </a:xfrm>
        </p:spPr>
        <p:txBody>
          <a:bodyPr>
            <a:normAutofit/>
          </a:bodyPr>
          <a:lstStyle/>
          <a:p>
            <a:r>
              <a:rPr lang="en-US" sz="3600" b="1" dirty="0" smtClean="0"/>
              <a:t>Appendix A: Relation of ACLR MBW (CBW 100MHz, SCS 120kHz)</a:t>
            </a:r>
            <a:endParaRPr lang="en-US" sz="3600" b="1" dirty="0">
              <a:solidFill>
                <a:srgbClr val="7030A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9</a:t>
            </a:fld>
            <a:endParaRPr lang="en-US"/>
          </a:p>
        </p:txBody>
      </p:sp>
      <p:pic>
        <p:nvPicPr>
          <p:cNvPr id="6" name="図 5"/>
          <p:cNvPicPr/>
          <p:nvPr/>
        </p:nvPicPr>
        <p:blipFill>
          <a:blip r:embed="rId2"/>
          <a:stretch>
            <a:fillRect/>
          </a:stretch>
        </p:blipFill>
        <p:spPr>
          <a:xfrm>
            <a:off x="927463" y="1090749"/>
            <a:ext cx="10006147" cy="5388428"/>
          </a:xfrm>
          <a:prstGeom prst="rect">
            <a:avLst/>
          </a:prstGeom>
        </p:spPr>
      </p:pic>
    </p:spTree>
    <p:extLst>
      <p:ext uri="{BB962C8B-B14F-4D97-AF65-F5344CB8AC3E}">
        <p14:creationId xmlns:p14="http://schemas.microsoft.com/office/powerpoint/2010/main" val="39314914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TotalTime>
  <Words>1075</Words>
  <Application>Microsoft Office PowerPoint</Application>
  <PresentationFormat>ユーザー設定</PresentationFormat>
  <Paragraphs>159</Paragraphs>
  <Slides>12</Slides>
  <Notes>1</Notes>
  <HiddenSlides>0</HiddenSlides>
  <MMClips>0</MMClips>
  <ScaleCrop>false</ScaleCrop>
  <HeadingPairs>
    <vt:vector size="4" baseType="variant">
      <vt:variant>
        <vt:lpstr>テーマ</vt:lpstr>
      </vt:variant>
      <vt:variant>
        <vt:i4>1</vt:i4>
      </vt:variant>
      <vt:variant>
        <vt:lpstr>スライド タイトル</vt:lpstr>
      </vt:variant>
      <vt:variant>
        <vt:i4>12</vt:i4>
      </vt:variant>
    </vt:vector>
  </HeadingPairs>
  <TitlesOfParts>
    <vt:vector size="13" baseType="lpstr">
      <vt:lpstr>Office Theme</vt:lpstr>
      <vt:lpstr>WF on aligning ACLR MBW definition  between FR1 and FR2</vt:lpstr>
      <vt:lpstr>Background on FR2 ACLR MBW issue</vt:lpstr>
      <vt:lpstr>Background on FR2 ACLR MBW issue</vt:lpstr>
      <vt:lpstr>Background on FR2 ACLR MBW issue</vt:lpstr>
      <vt:lpstr>Analysis of 3GPP specs and Japanese regulation  </vt:lpstr>
      <vt:lpstr>Way forward (1)</vt:lpstr>
      <vt:lpstr>Way forward (2)</vt:lpstr>
      <vt:lpstr>Reference</vt:lpstr>
      <vt:lpstr>Appendix A: Relation of ACLR MBW (CBW 100MHz, SCS 120kHz)</vt:lpstr>
      <vt:lpstr>Appendix A: Relation of ACLR MBW (CBW 100MHz, SCS 120kHz)</vt:lpstr>
      <vt:lpstr>Appendix B: Comparison b/w 3GPP and Japanese regulation</vt:lpstr>
      <vt:lpstr>Appendix B: Comparison b/w 3GPP and Japanese regulation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clarification for wideband operation</dc:title>
  <dc:creator>Anritsu</dc:creator>
  <cp:lastModifiedBy>Anritsu</cp:lastModifiedBy>
  <cp:revision>640</cp:revision>
  <dcterms:created xsi:type="dcterms:W3CDTF">2017-05-16T04:27:47Z</dcterms:created>
  <dcterms:modified xsi:type="dcterms:W3CDTF">2020-04-29T06:19:30Z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6bd48086-dee8-488e-8462-ca57077ee532</vt:lpwstr>
  </property>
  <property fmtid="{D5CDD505-2E9C-101B-9397-08002B2CF9AE}" pid="3" name="CTP_TimeStamp">
    <vt:lpwstr>2017-12-02 00:42:09Z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_NewReviewCycle">
    <vt:lpwstr/>
  </property>
  <property fmtid="{D5CDD505-2E9C-101B-9397-08002B2CF9AE}" pid="8" name="CTPClassification">
    <vt:lpwstr>CTP_PUBLIC</vt:lpwstr>
  </property>
  <property fmtid="{D5CDD505-2E9C-101B-9397-08002B2CF9AE}" pid="9" name="_2015_ms_pID_725343">
    <vt:lpwstr>(2)lIqUfW4FW4zzZrG5M1/zGyFvWddclHi1m5Z3NXis/N7w8LA2iMMJNJ/af4sKQ4cEq1E4UN7N
j6y0v9+5jnMebuLqI4pyPwMAcVHI8cLO/gf65XNt4oO9DdqfkUBVE5bzGksABB3rzr2CHv5i
N3BhQyKAcmFQoDAcfOfawZUVMh+m4KwBhBTPElTj6d3FucjDGz+C/ils9FhIkEhXW5yLsRQ1
zGJgcKyw3estrIBe25</vt:lpwstr>
  </property>
  <property fmtid="{D5CDD505-2E9C-101B-9397-08002B2CF9AE}" pid="10" name="_2015_ms_pID_7253431">
    <vt:lpwstr>AfqzLHF7sZASFO7BJ2kT7CjcLgp9TOFPX3blgoksfIfgRymhledWat
186ZysMHid8OLJb/7HAlV/g3qvRd8EJuVAJkTMFBb547fYpUlXcnFOPkOl+lAn02HRBuhFyu
E4Gi6Iqo7HA/FQcx1Lvjhn0D5qiX+kK+5NxRyR7ddjcPTOaFobqgntXTBhjG0WTAS8o=</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1573437380</vt:lpwstr>
  </property>
</Properties>
</file>