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5">
  <p:sldMasterIdLst>
    <p:sldMasterId id="2147483648" r:id="rId1"/>
  </p:sldMasterIdLst>
  <p:sldIdLst>
    <p:sldId id="256" r:id="rId2"/>
    <p:sldId id="283" r:id="rId3"/>
    <p:sldId id="281" r:id="rId4"/>
    <p:sldId id="275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浅色样式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90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735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7162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43802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1712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4153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4568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2250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90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17786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2462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09023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936158-C93E-4C60-BD2E-E0FD4C159F8B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7586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xmlns="" id="{32841FB5-6394-4B61-AD7A-9926A8D960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97864" y="1122363"/>
            <a:ext cx="10320528" cy="2387600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WF on CA channel spacing for channel </a:t>
            </a:r>
            <a:r>
              <a:rPr lang="en-US" altLang="zh-CN" dirty="0" smtClean="0"/>
              <a:t>bandwidth </a:t>
            </a:r>
            <a:r>
              <a:rPr lang="en-US" altLang="zh-CN" dirty="0"/>
              <a:t>pairs where no common u is found</a:t>
            </a:r>
            <a:endParaRPr lang="en-US" dirty="0"/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xmlns="" id="{8677E230-623E-4B23-8128-061E597F1A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/>
          <a:p>
            <a:r>
              <a:rPr lang="en-US" dirty="0" smtClean="0"/>
              <a:t>Huawei, HiSilicon, [ ]…</a:t>
            </a:r>
            <a:endParaRPr lang="en-US" dirty="0"/>
          </a:p>
        </p:txBody>
      </p:sp>
      <p:sp>
        <p:nvSpPr>
          <p:cNvPr id="6" name="TextBox 3">
            <a:extLst>
              <a:ext uri="{FF2B5EF4-FFF2-40B4-BE49-F238E27FC236}">
                <a16:creationId xmlns:a16="http://schemas.microsoft.com/office/drawing/2014/main" xmlns="" id="{5BB3C6A5-B872-4979-A917-7B860739811B}"/>
              </a:ext>
            </a:extLst>
          </p:cNvPr>
          <p:cNvSpPr txBox="1"/>
          <p:nvPr/>
        </p:nvSpPr>
        <p:spPr>
          <a:xfrm>
            <a:off x="9425569" y="151162"/>
            <a:ext cx="24835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altLang="zh-CN" b="1" dirty="0" smtClean="0"/>
              <a:t>R4-2005198</a:t>
            </a:r>
            <a:endParaRPr lang="en-US" b="1" dirty="0"/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xmlns="" id="{961EBA95-7131-4683-B8EE-049359931A13}"/>
              </a:ext>
            </a:extLst>
          </p:cNvPr>
          <p:cNvSpPr txBox="1"/>
          <p:nvPr/>
        </p:nvSpPr>
        <p:spPr>
          <a:xfrm>
            <a:off x="98439" y="-28284"/>
            <a:ext cx="41358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3GPP TSG-RAN WG4 #</a:t>
            </a:r>
            <a:r>
              <a:rPr lang="en-US" b="1" dirty="0" smtClean="0"/>
              <a:t>94bis-e</a:t>
            </a:r>
            <a:endParaRPr lang="en-US" b="1" dirty="0"/>
          </a:p>
          <a:p>
            <a:r>
              <a:rPr lang="en-US" b="1" dirty="0" smtClean="0"/>
              <a:t>April 20</a:t>
            </a:r>
            <a:r>
              <a:rPr lang="en-US" b="1" baseline="30000" dirty="0" smtClean="0"/>
              <a:t>th</a:t>
            </a:r>
            <a:r>
              <a:rPr lang="en-US" b="1" dirty="0" smtClean="0"/>
              <a:t> – 30</a:t>
            </a:r>
            <a:r>
              <a:rPr lang="en-US" b="1" baseline="30000" dirty="0" smtClean="0"/>
              <a:t>th</a:t>
            </a:r>
            <a:r>
              <a:rPr lang="en-US" b="1" dirty="0"/>
              <a:t>, </a:t>
            </a:r>
            <a:r>
              <a:rPr lang="en-US" b="1" dirty="0" smtClean="0"/>
              <a:t>2020</a:t>
            </a:r>
            <a:endParaRPr lang="en-US" b="1" dirty="0"/>
          </a:p>
          <a:p>
            <a:r>
              <a:rPr lang="en-US" b="1" dirty="0" smtClean="0"/>
              <a:t>Electronic meeting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444337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1508" y="93277"/>
            <a:ext cx="10515600" cy="541037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230659" y="873211"/>
            <a:ext cx="11582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en-US" altLang="zh-CN" dirty="0" smtClean="0"/>
              <a:t>Currently, Nominal channel </a:t>
            </a:r>
            <a:r>
              <a:rPr lang="en-US" altLang="zh-CN" dirty="0"/>
              <a:t>space for CA is </a:t>
            </a:r>
            <a:r>
              <a:rPr lang="en-US" altLang="zh-CN" dirty="0" smtClean="0"/>
              <a:t>specified with, where the reference table for </a:t>
            </a:r>
            <a:r>
              <a:rPr lang="el-GR" altLang="zh-CN" dirty="0" smtClean="0"/>
              <a:t>μ</a:t>
            </a:r>
            <a:r>
              <a:rPr lang="en-US" altLang="zh-CN" dirty="0" smtClean="0"/>
              <a:t>0 is Table 5.3.5-1:  </a:t>
            </a:r>
            <a:endParaRPr lang="zh-CN" altLang="en-US" dirty="0"/>
          </a:p>
        </p:txBody>
      </p:sp>
      <p:pic>
        <p:nvPicPr>
          <p:cNvPr id="1033" name="Picture 9" descr="C:\Users\z00405189\AppData\Roaming\eSpace_Desktop\UserData\z00405189\imagefiles\8BD1351A-EA59-403D-8072-F7D154E5493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0233" y="1242543"/>
            <a:ext cx="7189143" cy="3287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文本框 13"/>
          <p:cNvSpPr txBox="1"/>
          <p:nvPr/>
        </p:nvSpPr>
        <p:spPr>
          <a:xfrm>
            <a:off x="121508" y="4509860"/>
            <a:ext cx="11582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en-US" altLang="zh-CN" dirty="0" smtClean="0"/>
              <a:t>While in Table 5.3.5-1, there is some cases that no common largest </a:t>
            </a:r>
            <a:r>
              <a:rPr lang="el-GR" altLang="zh-CN" dirty="0" smtClean="0"/>
              <a:t>μ</a:t>
            </a:r>
            <a:r>
              <a:rPr lang="en-US" altLang="zh-CN" dirty="0" smtClean="0"/>
              <a:t> can be found:  </a:t>
            </a:r>
            <a:endParaRPr lang="zh-CN" altLang="en-US" dirty="0"/>
          </a:p>
        </p:txBody>
      </p:sp>
      <p:graphicFrame>
        <p:nvGraphicFramePr>
          <p:cNvPr id="13" name="表格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641449"/>
              </p:ext>
            </p:extLst>
          </p:nvPr>
        </p:nvGraphicFramePr>
        <p:xfrm>
          <a:off x="1444057" y="5118089"/>
          <a:ext cx="6202680" cy="171488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01650"/>
                <a:gridCol w="410210"/>
                <a:gridCol w="434975"/>
                <a:gridCol w="434975"/>
                <a:gridCol w="434975"/>
                <a:gridCol w="434975"/>
                <a:gridCol w="434975"/>
                <a:gridCol w="434975"/>
                <a:gridCol w="434975"/>
                <a:gridCol w="434975"/>
                <a:gridCol w="438150"/>
                <a:gridCol w="452120"/>
                <a:gridCol w="460375"/>
                <a:gridCol w="460375"/>
              </a:tblGrid>
              <a:tr h="14287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1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NR band / SCS / </a:t>
                      </a:r>
                      <a:r>
                        <a:rPr lang="en-GB" sz="900" dirty="0" smtClean="0">
                          <a:effectLst/>
                        </a:rPr>
                        <a:t>E </a:t>
                      </a:r>
                      <a:r>
                        <a:rPr lang="en-GB" sz="900" dirty="0">
                          <a:effectLst/>
                        </a:rPr>
                        <a:t>Channel bandwidth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4287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NR Band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SCS</a:t>
                      </a:r>
                      <a:endParaRPr lang="zh-CN" sz="90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kHz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5 MHz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10 MHz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15 MHz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20 MHz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25 MHz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30 MHz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40 MHz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50 MHz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60 MHz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80 MHz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90</a:t>
                      </a:r>
                      <a:r>
                        <a:rPr lang="en-GB" sz="900" baseline="30000">
                          <a:effectLst/>
                        </a:rPr>
                        <a:t>4</a:t>
                      </a:r>
                      <a:r>
                        <a:rPr lang="en-GB" sz="900">
                          <a:effectLst/>
                        </a:rPr>
                        <a:t> MHz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100 MHz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42875"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n40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highlight>
                            <a:srgbClr val="FFFF00"/>
                          </a:highlight>
                        </a:rPr>
                        <a:t>15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highlight>
                            <a:srgbClr val="FFFF00"/>
                          </a:highlight>
                        </a:rPr>
                        <a:t>Yes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Yes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4287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highlight>
                            <a:srgbClr val="FFFF00"/>
                          </a:highlight>
                        </a:rPr>
                        <a:t>30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Yes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highlight>
                            <a:srgbClr val="FFFF00"/>
                          </a:highlight>
                        </a:rPr>
                        <a:t>Yes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highlight>
                            <a:srgbClr val="FFFF00"/>
                          </a:highlight>
                        </a:rPr>
                        <a:t>Yes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4287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highlight>
                            <a:srgbClr val="FFFF00"/>
                          </a:highlight>
                        </a:rPr>
                        <a:t>60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Yes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highlight>
                            <a:srgbClr val="FFFF00"/>
                          </a:highlight>
                        </a:rPr>
                        <a:t>Yes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highlight>
                            <a:srgbClr val="FFFF00"/>
                          </a:highlight>
                        </a:rPr>
                        <a:t>Yes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42875"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n41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Yes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4287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30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Yes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4287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60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Yes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42875"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n50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highlight>
                            <a:srgbClr val="FFFF00"/>
                          </a:highlight>
                        </a:rPr>
                        <a:t>15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highlight>
                            <a:srgbClr val="FFFF00"/>
                          </a:highlight>
                        </a:rPr>
                        <a:t>Yes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Yes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4287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highlight>
                            <a:srgbClr val="FFFF00"/>
                          </a:highlight>
                        </a:rPr>
                        <a:t>30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Yes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highlight>
                            <a:srgbClr val="FFFF00"/>
                          </a:highlight>
                        </a:rPr>
                        <a:t>Yes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highlight>
                            <a:srgbClr val="FFFF00"/>
                          </a:highlight>
                        </a:rPr>
                        <a:t>Yes</a:t>
                      </a:r>
                      <a:r>
                        <a:rPr lang="en-GB" sz="900" baseline="30000">
                          <a:effectLst/>
                          <a:highlight>
                            <a:srgbClr val="FFFF00"/>
                          </a:highlight>
                        </a:rPr>
                        <a:t>3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4287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highlight>
                            <a:srgbClr val="FFFF00"/>
                          </a:highlight>
                        </a:rPr>
                        <a:t>60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Yes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highlight>
                            <a:srgbClr val="FFFF00"/>
                          </a:highlight>
                        </a:rPr>
                        <a:t>Yes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highlight>
                            <a:srgbClr val="FFFF00"/>
                          </a:highlight>
                        </a:rPr>
                        <a:t>Yes</a:t>
                      </a:r>
                      <a:r>
                        <a:rPr lang="en-GB" sz="900" baseline="30000">
                          <a:effectLst/>
                          <a:highlight>
                            <a:srgbClr val="FFFF00"/>
                          </a:highlight>
                        </a:rPr>
                        <a:t>3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15" name="Rectangle 10"/>
          <p:cNvSpPr>
            <a:spLocks noChangeArrowheads="1"/>
          </p:cNvSpPr>
          <p:nvPr/>
        </p:nvSpPr>
        <p:spPr bwMode="auto">
          <a:xfrm>
            <a:off x="2431963" y="4877823"/>
            <a:ext cx="3331361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Yu Mincho"/>
                <a:cs typeface="Arial" panose="020B0604020202020204" pitchFamily="34" charset="0"/>
              </a:rPr>
              <a:t>Table 5.3.5-1 Channel bandwidths for each NR band</a:t>
            </a:r>
            <a:endParaRPr kumimoji="0" lang="en-GB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56866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34396" y="43620"/>
            <a:ext cx="12190556" cy="5579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600" b="1" dirty="0" smtClean="0">
                <a:latin typeface="+mn-lt"/>
              </a:rPr>
              <a:t>WF: No common </a:t>
            </a:r>
            <a:r>
              <a:rPr lang="el-GR" altLang="zh-CN" sz="3600" b="1" dirty="0" smtClean="0">
                <a:latin typeface="+mn-lt"/>
              </a:rPr>
              <a:t>μ</a:t>
            </a:r>
            <a:r>
              <a:rPr lang="en-US" altLang="zh-CN" sz="3600" b="1" dirty="0" smtClean="0">
                <a:latin typeface="+mn-lt"/>
              </a:rPr>
              <a:t> can be found for some intra-band CA case</a:t>
            </a:r>
            <a:endParaRPr lang="zh-CN" altLang="en-US" sz="3600" b="1" dirty="0">
              <a:latin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0043" y="667264"/>
            <a:ext cx="11705968" cy="43242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25000"/>
              </a:lnSpc>
              <a:buFont typeface="Wingdings" panose="05000000000000000000" pitchFamily="2" charset="2"/>
              <a:buChar char="l"/>
            </a:pPr>
            <a:r>
              <a:rPr lang="en-US" altLang="zh-CN" sz="2000" b="1" dirty="0" smtClean="0"/>
              <a:t>RAN4 need to consider the </a:t>
            </a:r>
            <a:r>
              <a:rPr lang="en-US" altLang="zh-CN" sz="2000" b="1" dirty="0"/>
              <a:t>case for  No common </a:t>
            </a:r>
            <a:r>
              <a:rPr lang="en-US" altLang="zh-CN" sz="2000" b="1" dirty="0" smtClean="0"/>
              <a:t>largest μ </a:t>
            </a:r>
            <a:r>
              <a:rPr lang="en-US" altLang="zh-CN" sz="2000" b="1" dirty="0"/>
              <a:t>can be found for intra-band </a:t>
            </a:r>
            <a:r>
              <a:rPr lang="en-US" altLang="zh-CN" sz="2000" b="1" dirty="0" smtClean="0"/>
              <a:t>CA, and find a way to specify the nominal channel space for such case</a:t>
            </a:r>
          </a:p>
          <a:p>
            <a:pPr marL="342900" indent="-342900">
              <a:lnSpc>
                <a:spcPct val="125000"/>
              </a:lnSpc>
              <a:buFont typeface="Wingdings" panose="05000000000000000000" pitchFamily="2" charset="2"/>
              <a:buChar char="l"/>
            </a:pPr>
            <a:r>
              <a:rPr lang="en-US" altLang="zh-CN" sz="2000" b="1" dirty="0" smtClean="0"/>
              <a:t> How to deal with the issue will further discuss in next meeting:</a:t>
            </a:r>
          </a:p>
          <a:p>
            <a:pPr marL="800100" lvl="1" indent="-34290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Option1</a:t>
            </a:r>
            <a:r>
              <a:rPr lang="en-US" altLang="zh-CN" sz="2000" dirty="0"/>
              <a:t>:</a:t>
            </a:r>
            <a:r>
              <a:rPr lang="en-US" altLang="zh-CN" sz="2000" dirty="0" smtClean="0"/>
              <a:t>change </a:t>
            </a:r>
            <a:r>
              <a:rPr lang="en-US" altLang="zh-CN" sz="2000" dirty="0"/>
              <a:t>the reference Table for </a:t>
            </a:r>
            <a:r>
              <a:rPr lang="en-GB" altLang="zh-CN" sz="2000" dirty="0"/>
              <a:t>µ</a:t>
            </a:r>
            <a:r>
              <a:rPr lang="en-GB" altLang="zh-CN" sz="2000" baseline="-25000" dirty="0"/>
              <a:t>0</a:t>
            </a:r>
            <a:r>
              <a:rPr lang="en-GB" altLang="zh-CN" sz="2000" dirty="0"/>
              <a:t> adoption from Table 5.3.5-1 to Table 5.3.2-1 to ensure the common largest µ can be found</a:t>
            </a:r>
            <a:r>
              <a:rPr lang="en-GB" altLang="zh-CN" sz="2000" dirty="0" smtClean="0"/>
              <a:t>.</a:t>
            </a:r>
          </a:p>
          <a:p>
            <a:pPr marL="800100" lvl="1" indent="-342900">
              <a:lnSpc>
                <a:spcPct val="125000"/>
              </a:lnSpc>
              <a:buFont typeface="Arial" panose="020B0604020202020204" pitchFamily="34" charset="0"/>
              <a:buChar char="•"/>
            </a:pPr>
            <a:endParaRPr lang="zh-CN" altLang="zh-CN" sz="2000" dirty="0"/>
          </a:p>
          <a:p>
            <a:pPr marL="800100" lvl="1" indent="-342900">
              <a:lnSpc>
                <a:spcPct val="125000"/>
              </a:lnSpc>
              <a:buFont typeface="Arial" panose="020B0604020202020204" pitchFamily="34" charset="0"/>
              <a:buChar char="•"/>
            </a:pPr>
            <a:endParaRPr lang="en-US" altLang="zh-CN" sz="2000" dirty="0" smtClean="0"/>
          </a:p>
          <a:p>
            <a:pPr marL="800100" lvl="1" indent="-342900">
              <a:lnSpc>
                <a:spcPct val="125000"/>
              </a:lnSpc>
              <a:buFont typeface="Arial" panose="020B0604020202020204" pitchFamily="34" charset="0"/>
              <a:buChar char="•"/>
            </a:pPr>
            <a:endParaRPr lang="en-US" altLang="zh-CN" sz="2000" dirty="0" smtClean="0"/>
          </a:p>
          <a:p>
            <a:pPr marL="800100" lvl="1" indent="-342900">
              <a:lnSpc>
                <a:spcPct val="125000"/>
              </a:lnSpc>
              <a:buFont typeface="Arial" panose="020B0604020202020204" pitchFamily="34" charset="0"/>
              <a:buChar char="•"/>
            </a:pPr>
            <a:endParaRPr lang="en-US" altLang="zh-CN" sz="2000" dirty="0"/>
          </a:p>
          <a:p>
            <a:pPr marL="800100" lvl="1" indent="-34290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Option2: </a:t>
            </a:r>
            <a:r>
              <a:rPr lang="en-US" altLang="zh-CN" sz="2000" dirty="0"/>
              <a:t>a specific provision to cover the corner </a:t>
            </a:r>
            <a:r>
              <a:rPr lang="en-US" altLang="zh-CN" sz="2000" dirty="0" smtClean="0"/>
              <a:t>cases</a:t>
            </a:r>
          </a:p>
          <a:p>
            <a:pPr marL="800100" lvl="1" indent="-34290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Other options are not precluded</a:t>
            </a:r>
            <a:endParaRPr lang="zh-CN" altLang="en-US" sz="2000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285876"/>
              </p:ext>
            </p:extLst>
          </p:nvPr>
        </p:nvGraphicFramePr>
        <p:xfrm>
          <a:off x="1081481" y="2861824"/>
          <a:ext cx="10515601" cy="97025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20217"/>
                <a:gridCol w="820217"/>
                <a:gridCol w="822320"/>
                <a:gridCol w="822320"/>
                <a:gridCol w="820217"/>
                <a:gridCol w="822320"/>
                <a:gridCol w="822320"/>
                <a:gridCol w="820217"/>
                <a:gridCol w="822320"/>
                <a:gridCol w="822320"/>
                <a:gridCol w="820217"/>
                <a:gridCol w="822320"/>
                <a:gridCol w="658276"/>
              </a:tblGrid>
              <a:tr h="319606"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SCS (kHz)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54" marR="48754" marT="9028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5 MHz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54" marR="48754" marT="9028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10 MHz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54" marR="48754" marT="9028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15 MHz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54" marR="48754" marT="9028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20 MHz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54" marR="48754" marT="9028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25 MHz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54" marR="48754" marT="9028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30 MHz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40 MHz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54" marR="48754" marT="9028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50 MHz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54" marR="48754" marT="9028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60 MHz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54" marR="48754" marT="9028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80 MHz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54" marR="48754" marT="9028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90 MHz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100 MHz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54" marR="48754" marT="9028" marB="0" anchor="ctr"/>
                </a:tc>
              </a:tr>
              <a:tr h="17093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</a:t>
                      </a:r>
                      <a:r>
                        <a:rPr lang="en-GB" sz="900" baseline="-25000">
                          <a:effectLst/>
                        </a:rPr>
                        <a:t>RB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54" marR="48754" marT="9028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</a:t>
                      </a:r>
                      <a:r>
                        <a:rPr lang="en-GB" sz="900" baseline="-25000">
                          <a:effectLst/>
                        </a:rPr>
                        <a:t>RB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54" marR="48754" marT="9028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</a:t>
                      </a:r>
                      <a:r>
                        <a:rPr lang="en-GB" sz="900" baseline="-25000">
                          <a:effectLst/>
                        </a:rPr>
                        <a:t>RB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54" marR="48754" marT="9028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</a:t>
                      </a:r>
                      <a:r>
                        <a:rPr lang="en-GB" sz="900" baseline="-25000">
                          <a:effectLst/>
                        </a:rPr>
                        <a:t>RB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54" marR="48754" marT="9028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</a:t>
                      </a:r>
                      <a:r>
                        <a:rPr lang="en-GB" sz="900" baseline="-25000">
                          <a:effectLst/>
                        </a:rPr>
                        <a:t>RB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54" marR="48754" marT="9028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</a:t>
                      </a:r>
                      <a:r>
                        <a:rPr lang="en-GB" sz="900" baseline="-25000">
                          <a:effectLst/>
                        </a:rPr>
                        <a:t>RB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</a:t>
                      </a:r>
                      <a:r>
                        <a:rPr lang="en-GB" sz="900" baseline="-25000">
                          <a:effectLst/>
                        </a:rPr>
                        <a:t>RB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54" marR="48754" marT="9028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</a:t>
                      </a:r>
                      <a:r>
                        <a:rPr lang="en-GB" sz="900" baseline="-25000">
                          <a:effectLst/>
                        </a:rPr>
                        <a:t>RB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54" marR="48754" marT="9028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</a:t>
                      </a:r>
                      <a:r>
                        <a:rPr lang="en-GB" sz="900" baseline="-25000">
                          <a:effectLst/>
                        </a:rPr>
                        <a:t>RB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54" marR="48754" marT="9028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</a:t>
                      </a:r>
                      <a:r>
                        <a:rPr lang="en-GB" sz="900" baseline="-25000">
                          <a:effectLst/>
                        </a:rPr>
                        <a:t>RB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54" marR="48754" marT="9028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</a:t>
                      </a:r>
                      <a:r>
                        <a:rPr lang="en-GB" sz="900" baseline="-25000">
                          <a:effectLst/>
                        </a:rPr>
                        <a:t>RB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</a:t>
                      </a:r>
                      <a:r>
                        <a:rPr lang="en-GB" sz="900" baseline="-25000">
                          <a:effectLst/>
                        </a:rPr>
                        <a:t>RB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54" marR="48754" marT="9028" marB="0" anchor="ctr"/>
                </a:tc>
              </a:tr>
              <a:tr h="16251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48754" marR="48754" marT="9028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48754" marR="48754" marT="9028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52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48754" marR="48754" marT="9028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79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48754" marR="48754" marT="9028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106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48754" marR="48754" marT="9028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133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48754" marR="48754" marT="9028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160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216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48754" marR="48754" marT="9028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270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48754" marR="48754" marT="9028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N/A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48754" marR="48754" marT="9028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N/A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48754" marR="48754" marT="9028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N/A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N/A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48754" marR="48754" marT="9028" marB="0" anchor="ctr"/>
                </a:tc>
              </a:tr>
              <a:tr h="16251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30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48754" marR="48754" marT="9028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11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48754" marR="48754" marT="9028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24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48754" marR="48754" marT="9028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38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48754" marR="48754" marT="9028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51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48754" marR="48754" marT="9028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65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48754" marR="48754" marT="9028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78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106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48754" marR="48754" marT="9028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133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48754" marR="48754" marT="9028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162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48754" marR="48754" marT="9028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217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48754" marR="48754" marT="9028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245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273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48754" marR="48754" marT="9028" marB="0" anchor="ctr"/>
                </a:tc>
              </a:tr>
              <a:tr h="15468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60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48754" marR="48754" marT="9028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N/A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48754" marR="48754" marT="9028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11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48754" marR="48754" marT="9028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18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48754" marR="48754" marT="9028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24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48754" marR="48754" marT="9028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31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48754" marR="48754" marT="9028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38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51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48754" marR="48754" marT="9028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65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48754" marR="48754" marT="9028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79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48754" marR="48754" marT="9028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107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48754" marR="48754" marT="9028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121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135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48754" marR="48754" marT="9028" marB="0" anchor="ctr"/>
                </a:tc>
              </a:tr>
            </a:tbl>
          </a:graphicData>
        </a:graphic>
      </p:graphicFrame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838200" y="245091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zh-CN" sz="1000" b="1" i="0" u="none" strike="noStrike" cap="none" normalizeH="0" baseline="0" dirty="0" smtClean="0" bmk="_Hlk50501326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Table 5.3.2-1: Maximum transmission bandwidth configuration N</a:t>
            </a:r>
            <a:r>
              <a:rPr kumimoji="0" lang="en-GB" altLang="zh-CN" sz="1000" b="1" i="0" u="none" strike="noStrike" cap="none" normalizeH="0" baseline="-30000" dirty="0" smtClean="0" bmk="_Hlk50501326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RB</a:t>
            </a:r>
            <a:endParaRPr kumimoji="0" lang="en-GB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33199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>
          <a:xfrm>
            <a:off x="71140" y="33013"/>
            <a:ext cx="11824686" cy="6498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Reference</a:t>
            </a:r>
            <a:endParaRPr lang="zh-CN" altLang="en-US" sz="3600" b="1" baseline="-25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84558" y="755009"/>
            <a:ext cx="113838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[1] R4-2004776 “on channel space for CA”, Huawei, HiSilicon,</a:t>
            </a:r>
            <a:r>
              <a:rPr lang="en-US" altLang="zh-CN" dirty="0"/>
              <a:t> RAN4#94bis-e</a:t>
            </a:r>
            <a:endParaRPr lang="zh-CN" altLang="en-US" dirty="0"/>
          </a:p>
          <a:p>
            <a:endParaRPr lang="en-US" altLang="zh-CN" dirty="0" smtClean="0"/>
          </a:p>
          <a:p>
            <a:r>
              <a:rPr lang="en-US" altLang="zh-CN" dirty="0" smtClean="0"/>
              <a:t>[2] R4-2005087  ”email discussion summary on system parameter Rel-15”, ZTE, RAN4#94bis-e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685528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3199</TotalTime>
  <Words>417</Words>
  <Application>Microsoft Office PowerPoint</Application>
  <PresentationFormat>宽屏</PresentationFormat>
  <Paragraphs>226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MS Mincho</vt:lpstr>
      <vt:lpstr>Yu Mincho</vt:lpstr>
      <vt:lpstr>等线</vt:lpstr>
      <vt:lpstr>宋体</vt:lpstr>
      <vt:lpstr>Arial</vt:lpstr>
      <vt:lpstr>Calibri</vt:lpstr>
      <vt:lpstr>Calibri Light</vt:lpstr>
      <vt:lpstr>Times New Roman</vt:lpstr>
      <vt:lpstr>Wingdings</vt:lpstr>
      <vt:lpstr>Office 主题</vt:lpstr>
      <vt:lpstr>WF on CA channel spacing for channel bandwidth pairs where no common u is found</vt:lpstr>
      <vt:lpstr>Background</vt:lpstr>
      <vt:lpstr>PowerPoint 演示文稿</vt:lpstr>
      <vt:lpstr>PowerPoint 演示文稿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scope of FR1 UE RF</dc:title>
  <dc:creator>Zhangqian (Zq)</dc:creator>
  <cp:lastModifiedBy>Zhangqian (Zq)</cp:lastModifiedBy>
  <cp:revision>189</cp:revision>
  <dcterms:created xsi:type="dcterms:W3CDTF">2019-10-15T22:26:30Z</dcterms:created>
  <dcterms:modified xsi:type="dcterms:W3CDTF">2020-04-29T19:48:44Z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(3)IfmdUTtlgN3cUiq1/6eon6hAAk5I+JUpUAIBbVkRGKNwLndmC5f5OkA/mEwGDOsLNTK8N7ho
eomUj4rdno8MMNh9C/HWmEhkwDfCOJrS+d8eaPWYylccUx1U/cQlkUGdST7n2bU/F4Ofssdx
M3sMfQ3KH7t7IGInCJjmFTbRitZadd7F7pEB5FKDKf7gmuDMbuEB7bje9SWXEYTVtU1+AquV
Mm2cw/Ew6jW+4q/4EF</vt:lpwstr>
  </property>
  <property fmtid="{D5CDD505-2E9C-101B-9397-08002B2CF9AE}" pid="3" name="_2015_ms_pID_7253431">
    <vt:lpwstr>GP7ZjsCt+6quS5NtsGAaWz520Od+f+ekU+mPdjmpgczPufuIhko7Cx
mLKy8QZHQ8bL24wnGDpp7vXHPoNuKAvWc6MhUUe4SO61Owo3AoEnvCjWJ1HBUShZbc1Rogqm
1h1FJ1aGvquJgu9S7tw9JjXb6zWFZk88BCTQeGuH/uPWjdI69n5uHavofXILCEihWC53rnVI
yYVOBdvbIuJvXxdcO+KlsXqL61Jx0f5ETh4a</vt:lpwstr>
  </property>
  <property fmtid="{D5CDD505-2E9C-101B-9397-08002B2CF9AE}" pid="4" name="_2015_ms_pID_7253432">
    <vt:lpwstr>KngSjhl2ps1myAkkQmuL0fM=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1577106026</vt:lpwstr>
  </property>
</Properties>
</file>