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13"/>
  </p:notesMasterIdLst>
  <p:sldIdLst>
    <p:sldId id="256" r:id="rId5"/>
    <p:sldId id="272" r:id="rId6"/>
    <p:sldId id="257" r:id="rId7"/>
    <p:sldId id="277" r:id="rId8"/>
    <p:sldId id="278" r:id="rId9"/>
    <p:sldId id="273" r:id="rId10"/>
    <p:sldId id="279" r:id="rId11"/>
    <p:sldId id="280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3CDC36-505B-4124-98D3-4C9B6098389A}" v="6" dt="2020-04-28T02:36:43.7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812" autoAdjust="0"/>
  </p:normalViewPr>
  <p:slideViewPr>
    <p:cSldViewPr snapToGrid="0">
      <p:cViewPr varScale="1">
        <p:scale>
          <a:sx n="103" d="100"/>
          <a:sy n="103" d="100"/>
        </p:scale>
        <p:origin x="91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AE3CDC36-505B-4124-98D3-4C9B6098389A}"/>
    <pc:docChg chg="custSel modSld">
      <pc:chgData name="Sumant Iyer" userId="913335bb-3b58-4b6e-abaa-4eed84b2043c" providerId="ADAL" clId="{AE3CDC36-505B-4124-98D3-4C9B6098389A}" dt="2020-04-28T02:38:44.522" v="528" actId="20577"/>
      <pc:docMkLst>
        <pc:docMk/>
      </pc:docMkLst>
      <pc:sldChg chg="modSp mod modNotesTx">
        <pc:chgData name="Sumant Iyer" userId="913335bb-3b58-4b6e-abaa-4eed84b2043c" providerId="ADAL" clId="{AE3CDC36-505B-4124-98D3-4C9B6098389A}" dt="2020-04-28T02:38:44.522" v="528" actId="20577"/>
        <pc:sldMkLst>
          <pc:docMk/>
          <pc:sldMk cId="268843030" sldId="272"/>
        </pc:sldMkLst>
        <pc:graphicFrameChg chg="modGraphic">
          <ac:chgData name="Sumant Iyer" userId="913335bb-3b58-4b6e-abaa-4eed84b2043c" providerId="ADAL" clId="{AE3CDC36-505B-4124-98D3-4C9B6098389A}" dt="2020-04-27T21:08:33.436" v="135" actId="13926"/>
          <ac:graphicFrameMkLst>
            <pc:docMk/>
            <pc:sldMk cId="268843030" sldId="272"/>
            <ac:graphicFrameMk id="5" creationId="{00000000-0000-0000-0000-000000000000}"/>
          </ac:graphicFrameMkLst>
        </pc:graphicFrameChg>
      </pc:sldChg>
      <pc:sldChg chg="modSp mod modNotesTx">
        <pc:chgData name="Sumant Iyer" userId="913335bb-3b58-4b6e-abaa-4eed84b2043c" providerId="ADAL" clId="{AE3CDC36-505B-4124-98D3-4C9B6098389A}" dt="2020-04-28T02:37:00.297" v="417" actId="20577"/>
        <pc:sldMkLst>
          <pc:docMk/>
          <pc:sldMk cId="1480051884" sldId="273"/>
        </pc:sldMkLst>
        <pc:spChg chg="mod">
          <ac:chgData name="Sumant Iyer" userId="913335bb-3b58-4b6e-abaa-4eed84b2043c" providerId="ADAL" clId="{AE3CDC36-505B-4124-98D3-4C9B6098389A}" dt="2020-04-28T02:35:50.614" v="384" actId="20577"/>
          <ac:spMkLst>
            <pc:docMk/>
            <pc:sldMk cId="1480051884" sldId="273"/>
            <ac:spMk id="3" creationId="{00000000-0000-0000-0000-000000000000}"/>
          </ac:spMkLst>
        </pc:spChg>
      </pc:sldChg>
      <pc:sldChg chg="modSp mod modNotesTx">
        <pc:chgData name="Sumant Iyer" userId="913335bb-3b58-4b6e-abaa-4eed84b2043c" providerId="ADAL" clId="{AE3CDC36-505B-4124-98D3-4C9B6098389A}" dt="2020-04-28T02:37:18.609" v="445" actId="20577"/>
        <pc:sldMkLst>
          <pc:docMk/>
          <pc:sldMk cId="2244074468" sldId="277"/>
        </pc:sldMkLst>
        <pc:spChg chg="mod">
          <ac:chgData name="Sumant Iyer" userId="913335bb-3b58-4b6e-abaa-4eed84b2043c" providerId="ADAL" clId="{AE3CDC36-505B-4124-98D3-4C9B6098389A}" dt="2020-04-27T21:07:45.376" v="114" actId="207"/>
          <ac:spMkLst>
            <pc:docMk/>
            <pc:sldMk cId="2244074468" sldId="277"/>
            <ac:spMk id="5" creationId="{00000000-0000-0000-0000-000000000000}"/>
          </ac:spMkLst>
        </pc:spChg>
        <pc:graphicFrameChg chg="modGraphic">
          <ac:chgData name="Sumant Iyer" userId="913335bb-3b58-4b6e-abaa-4eed84b2043c" providerId="ADAL" clId="{AE3CDC36-505B-4124-98D3-4C9B6098389A}" dt="2020-04-27T21:07:33.807" v="112" actId="207"/>
          <ac:graphicFrameMkLst>
            <pc:docMk/>
            <pc:sldMk cId="2244074468" sldId="277"/>
            <ac:graphicFrameMk id="6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C3641-AC90-4469-A63E-562A073A88A3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26BFBA-65CE-4125-9F73-E38906FA6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833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6BFBA-65CE-4125-9F73-E38906FA6C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747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6BFBA-65CE-4125-9F73-E38906FA6C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919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6BFBA-65CE-4125-9F73-E38906FA6C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4857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6BFBA-65CE-4125-9F73-E38906FA6C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049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6BFBA-65CE-4125-9F73-E38906FA6C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834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122363"/>
            <a:ext cx="10320528" cy="2387600"/>
          </a:xfrm>
        </p:spPr>
        <p:txBody>
          <a:bodyPr>
            <a:normAutofit/>
          </a:bodyPr>
          <a:lstStyle/>
          <a:p>
            <a:r>
              <a:rPr lang="en-US" dirty="0"/>
              <a:t>WF on FR2 new FWA UE RF and RRM requirements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HiSilicon, </a:t>
            </a:r>
            <a:r>
              <a:rPr lang="en-US" dirty="0" err="1" smtClean="0"/>
              <a:t>SoftBank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R4-2005177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#94bis-e</a:t>
            </a:r>
          </a:p>
          <a:p>
            <a:r>
              <a:rPr lang="en-US" b="1" dirty="0"/>
              <a:t>April 20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491" y="10668"/>
            <a:ext cx="10515600" cy="557900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latin typeface="+mn-lt"/>
              </a:rPr>
              <a:t>WF on Power budget format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491" y="5568785"/>
            <a:ext cx="1193663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dirty="0"/>
              <a:t>It is encouraged to provide analysis on network performance of high order modulation, the assumption can referenced to TR 38.803 for coexistence study 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dirty="0"/>
              <a:t>Companies are encouraged to provide Link budget based on the format in table 1 and table 2 in the next RAN4 meeting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403578"/>
              </p:ext>
            </p:extLst>
          </p:nvPr>
        </p:nvGraphicFramePr>
        <p:xfrm>
          <a:off x="253311" y="878280"/>
          <a:ext cx="5933303" cy="463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773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60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85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129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67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Parameter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Unit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Nominal value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Worst value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Operating bands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GHz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n257/n258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Pout per element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dBm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4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# of antennas in an array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b="1" kern="1200" dirty="0" smtClean="0"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 1: 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b="1" kern="1200" dirty="0" smtClean="0"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 2: 16</a:t>
                      </a:r>
                      <a:endParaRPr lang="zh-CN" sz="1050" b="1" kern="1200" dirty="0">
                        <a:solidFill>
                          <a:srgbClr val="7030A0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Total conducted power per polarization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dBm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kern="1200" dirty="0"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050" b="1" kern="1200" dirty="0">
                        <a:solidFill>
                          <a:srgbClr val="7030A0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8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Average antenna element gain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dBi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8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Antenna roll-off loss versus frequency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dB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8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Realized antenna array gain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dBi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8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Polarization gain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dB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Mismatch and transmission line loss including load pull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dB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Beam forming loss (phase shifter and amplitude error)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dB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78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Finite beam table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dB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78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Beam forming loss (one beam table fits all)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dB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78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Form factor integration losses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dB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78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Total implementation loss (nominal)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dB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78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Total implementation loss (worst case)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dB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78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50" b="1" kern="1200" dirty="0" smtClean="0"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Total implementation loss (best case)</a:t>
                      </a:r>
                      <a:endParaRPr lang="zh-CN" sz="1050" b="1" kern="1200" dirty="0">
                        <a:solidFill>
                          <a:srgbClr val="7030A0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dB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7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Peak EIRP (Nominal)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dBm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50" b="1" kern="1200" dirty="0" smtClean="0">
                          <a:solidFill>
                            <a:srgbClr val="00B0F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Max</a:t>
                      </a:r>
                      <a:r>
                        <a:rPr lang="en-US" altLang="zh-CN" sz="1050" b="1" kern="1200" baseline="0" dirty="0" smtClean="0">
                          <a:solidFill>
                            <a:srgbClr val="00B0F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050" b="1" kern="1200" dirty="0" smtClean="0"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TRP(Worst </a:t>
                      </a:r>
                      <a:r>
                        <a:rPr lang="en-US" altLang="zh-CN" sz="1050" b="1" kern="1200" dirty="0"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value) ,</a:t>
                      </a:r>
                      <a:r>
                        <a:rPr lang="en-US" altLang="zh-CN" sz="1050" b="1" kern="1200" baseline="0" dirty="0">
                          <a:solidFill>
                            <a:srgbClr val="C0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should ≤ 23dBm</a:t>
                      </a:r>
                      <a:endParaRPr lang="zh-CN" sz="1050" b="1" kern="1200" dirty="0">
                        <a:solidFill>
                          <a:srgbClr val="C00000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endParaRPr lang="zh-CN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783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Tolerance (+/-)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dB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675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Peak EIRP (Minimum)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dBm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81450" y="510903"/>
            <a:ext cx="466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Table 1: Power budget format for peak EIRP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821179"/>
              </p:ext>
            </p:extLst>
          </p:nvPr>
        </p:nvGraphicFramePr>
        <p:xfrm>
          <a:off x="6851478" y="1698955"/>
          <a:ext cx="4749800" cy="31229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44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Parameter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Unit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Value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Operating bands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n257/n258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Modulation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SNR requirement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-1.0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Bandwidth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50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Thermal noise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dBm/Hz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Noise Figure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antenna in an array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 1: 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 2: 16</a:t>
                      </a:r>
                      <a:endParaRPr lang="zh-CN" altLang="zh-CN" sz="1000" b="1" kern="1200" dirty="0" smtClean="0">
                        <a:solidFill>
                          <a:srgbClr val="7030A0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Array gain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Element gain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dBi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Diversity gain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Antenna gain roll-off over frequency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Beamforming loss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Total insertion loss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012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REFSENS for 50MHz channel BW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923890" y="1256431"/>
            <a:ext cx="466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Table 2: Link budget format for peak EIS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843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86411" y="57836"/>
            <a:ext cx="10515600" cy="6951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WF on identification of RF requirement impacts</a:t>
            </a:r>
            <a:endParaRPr lang="zh-CN" altLang="en-US" sz="3600" b="1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822201"/>
              </p:ext>
            </p:extLst>
          </p:nvPr>
        </p:nvGraphicFramePr>
        <p:xfrm>
          <a:off x="493500" y="1944124"/>
          <a:ext cx="8329225" cy="33700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70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2722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715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RF requirement impacts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Scope of the work in RAN4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9039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Maximum</a:t>
                      </a:r>
                      <a:r>
                        <a:rPr lang="en-US" altLang="zh-CN" sz="14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TRP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23dBm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990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Maximum EIRP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43dBm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709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UE minimum peak EIRP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To be higher than PC3 (22.4dBm) due to greater beam gain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242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EIRP Spherical coverage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altLang="zh-CN" sz="1400" dirty="0">
                          <a:effectLst/>
                        </a:rPr>
                        <a:t>85</a:t>
                      </a:r>
                      <a:r>
                        <a:rPr lang="en-US" sz="1400" dirty="0">
                          <a:effectLst/>
                        </a:rPr>
                        <a:t>%-tile point and corresponding</a:t>
                      </a:r>
                      <a:r>
                        <a:rPr lang="en-US" sz="1400" baseline="0" dirty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min EIRP </a:t>
                      </a:r>
                      <a:r>
                        <a:rPr lang="en-US" sz="1400" baseline="0" dirty="0">
                          <a:effectLst/>
                        </a:rPr>
                        <a:t>is FFS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401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MPR/A-MPR 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Re-evaluate the MPR/A-MPR based on the PC3 MPR framework.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401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Beam correspondence requirements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See Slide 4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2534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REFSENS (EIS)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To be more sensitive than PC3 due to greater beam gain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3379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EIS Spherical coverage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85%-tile point and corresponding maximum EIS is</a:t>
                      </a:r>
                      <a:r>
                        <a:rPr lang="en-US" sz="1400" baseline="0" dirty="0">
                          <a:effectLst/>
                        </a:rPr>
                        <a:t> FFS</a:t>
                      </a:r>
                      <a:endParaRPr lang="zh-CN" sz="14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To be narrower coverage with lower </a:t>
                      </a:r>
                      <a:r>
                        <a:rPr lang="en-US" sz="1400" dirty="0" smtClean="0">
                          <a:effectLst/>
                        </a:rPr>
                        <a:t>EIS </a:t>
                      </a:r>
                      <a:r>
                        <a:rPr lang="en-US" sz="1400" dirty="0" smtClean="0">
                          <a:solidFill>
                            <a:srgbClr val="7030A0"/>
                          </a:solidFill>
                          <a:effectLst/>
                        </a:rPr>
                        <a:t>than PC3</a:t>
                      </a:r>
                      <a:r>
                        <a:rPr lang="en-US" sz="1400" dirty="0" smtClean="0">
                          <a:effectLst/>
                        </a:rPr>
                        <a:t>.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3379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Minimum output power</a:t>
                      </a:r>
                      <a:endParaRPr 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4572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Further</a:t>
                      </a:r>
                      <a:r>
                        <a:rPr lang="en-US" altLang="zh-CN" sz="14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discuss the exact value after power class requirement is finalized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56519" y="642551"/>
            <a:ext cx="10783330" cy="757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GB" altLang="zh-CN" b="1" dirty="0">
                <a:latin typeface="Times New Roman" panose="02020603050405020304" pitchFamily="18" charset="0"/>
              </a:rPr>
              <a:t>RAN4 to study the RF requirement in below table due to introduction of new FR2 FWA UE</a:t>
            </a:r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GB" altLang="zh-CN" b="1" dirty="0">
                <a:latin typeface="Times New Roman" panose="02020603050405020304" pitchFamily="18" charset="0"/>
              </a:rPr>
              <a:t>Spherical coverage percentage –tile is agreed as 85% for both transmitter and receiver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86411" y="57836"/>
            <a:ext cx="10515600" cy="6951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WF on beam correspondence</a:t>
            </a:r>
            <a:endParaRPr lang="zh-CN" altLang="en-US" sz="3600" b="1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706" y="724927"/>
            <a:ext cx="11705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b="1" dirty="0"/>
              <a:t>Multi-band relaxation for new FWA UE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specify MBR for the new FWA UE, reuse the framework agreed for Rel-16, the specific value is FFS</a:t>
            </a:r>
          </a:p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b="1" dirty="0"/>
              <a:t>UE capability for beam correspondence </a:t>
            </a:r>
            <a:r>
              <a:rPr lang="en-US" altLang="zh-CN" b="1" dirty="0">
                <a:solidFill>
                  <a:srgbClr val="FF0000"/>
                </a:solidFill>
              </a:rPr>
              <a:t>is FFS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trike="sngStrike" dirty="0">
                <a:solidFill>
                  <a:srgbClr val="FF0000"/>
                </a:solidFill>
              </a:rPr>
              <a:t>Reuse the same capability framework for PC3 (bit-0 and bit-1)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trike="sngStrike" dirty="0">
                <a:solidFill>
                  <a:srgbClr val="FF0000"/>
                </a:solidFill>
              </a:rPr>
              <a:t>Side condition is FFS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trike="sngStrike" dirty="0">
                <a:solidFill>
                  <a:srgbClr val="FF0000"/>
                </a:solidFill>
              </a:rPr>
              <a:t>Companies are encouraged to provide the evaluation result on beam correspondence tolerance requirement: </a:t>
            </a:r>
          </a:p>
          <a:p>
            <a:pPr marL="1200150" lvl="2" indent="-28575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GB" altLang="zh-CN" b="1" i="1" strike="sngStrike" dirty="0">
                <a:solidFill>
                  <a:srgbClr val="FF0000"/>
                </a:solidFill>
              </a:rPr>
              <a:t>          </a:t>
            </a:r>
            <a:r>
              <a:rPr lang="en-US" altLang="zh-CN" i="1" strike="sngStrike" dirty="0">
                <a:solidFill>
                  <a:srgbClr val="FF0000"/>
                </a:solidFill>
              </a:rPr>
              <a:t>85% percentage of delta EIRP CDF is no more than [Y]dB</a:t>
            </a:r>
            <a:endParaRPr lang="en-GB" altLang="zh-CN" strike="sngStrike" dirty="0">
              <a:solidFill>
                <a:srgbClr val="FF0000"/>
              </a:solidFill>
            </a:endParaRP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strike="sngStrike" dirty="0">
                <a:solidFill>
                  <a:srgbClr val="FF0000"/>
                </a:solidFill>
              </a:rPr>
              <a:t>The simulation assumption is as below: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263409"/>
              </p:ext>
            </p:extLst>
          </p:nvPr>
        </p:nvGraphicFramePr>
        <p:xfrm>
          <a:off x="787428" y="3664727"/>
          <a:ext cx="6717246" cy="25877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73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916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282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670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UE RF parameter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unit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Value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70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Frequency band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n257/n258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70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Measurement grid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degree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7.5</a:t>
                      </a:r>
                      <a:r>
                        <a:rPr lang="en-US" sz="1200" strike="sngStrike" baseline="30000">
                          <a:solidFill>
                            <a:srgbClr val="FF0000"/>
                          </a:solidFill>
                          <a:effectLst/>
                        </a:rPr>
                        <a:t>o</a:t>
                      </a: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 or 15</a:t>
                      </a:r>
                      <a:r>
                        <a:rPr lang="en-US" sz="1200" strike="sngStrike" baseline="30000">
                          <a:solidFill>
                            <a:srgbClr val="FF0000"/>
                          </a:solidFill>
                          <a:effectLst/>
                        </a:rPr>
                        <a:t>o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70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# of element antennas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8/16 elements with 1 panel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70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Polarization 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Dual polarization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8237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Phase error per antenna element(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δpk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) 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Amplitude error per antenna element(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δak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Degree/dB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δpk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  ~ N(0, σ</a:t>
                      </a:r>
                      <a:r>
                        <a:rPr lang="en-US" sz="1200" strike="sngStrike" baseline="30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)with σ=[0~22</a:t>
                      </a:r>
                      <a:r>
                        <a:rPr lang="en-US" sz="1200" strike="sngStrike" baseline="30000" dirty="0">
                          <a:solidFill>
                            <a:srgbClr val="FF0000"/>
                          </a:solidFill>
                          <a:effectLst/>
                        </a:rPr>
                        <a:t>o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]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δak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  ~ N(0, σ</a:t>
                      </a:r>
                      <a:r>
                        <a:rPr lang="en-US" sz="1200" strike="sngStrike" baseline="30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)with σ=[0~2]</a:t>
                      </a:r>
                      <a:r>
                        <a:rPr lang="en-US" altLang="zh-CN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dB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190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Error in RSRP estimation(Dk)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>
                          <a:solidFill>
                            <a:srgbClr val="FF0000"/>
                          </a:solidFill>
                          <a:effectLst/>
                        </a:rPr>
                        <a:t>dB</a:t>
                      </a:r>
                      <a:endParaRPr lang="zh-CN" sz="12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Dk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   ~ N(0, 2</a:t>
                      </a:r>
                      <a:r>
                        <a:rPr lang="en-US" sz="1200" strike="sngStrike" baseline="30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zh-CN" sz="12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4074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602" y="35611"/>
            <a:ext cx="10515600" cy="55322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WF on CA RF requirement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681561"/>
              </p:ext>
            </p:extLst>
          </p:nvPr>
        </p:nvGraphicFramePr>
        <p:xfrm>
          <a:off x="434489" y="1065979"/>
          <a:ext cx="9162592" cy="26657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805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819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423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general RF requirement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New FWA UE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23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Configured transmitted power CA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Reuse the definition for PC2/3/4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23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Transmit off power CA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Reuse the definition for PC2/3/4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23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On/off time mask CA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Reuse the definition for PC2/3/4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23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Power control CA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Reuse the definition for PC2/3/4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23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Transmit signal quality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Reuse the definition for PC2/3/4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23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Output RF spectrum emissions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Reuse the definition for PC2/3/4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23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Maximum input level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Reuse the definition for PC2/3/4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23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ACS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Reuse the definition for PC2/3/4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423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IBB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Reuse the definition for PC2/3/4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234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Spurious emissions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Reuse the definition for PC2/3/4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1913" y="632425"/>
            <a:ext cx="104356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0" lang="en-GB" altLang="zh-CN" b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CA general requirement listed in Table 5 for new FWA UE can reuse the requirement specified for PC2/3/4.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438" y="3928862"/>
            <a:ext cx="119765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dirty="0">
                <a:cs typeface="Times New Roman" panose="02020603050405020304" pitchFamily="18" charset="0"/>
              </a:rPr>
              <a:t>For UL CA, the MPR requirement can reuse the framework defined for PC2/3/4, the specific value can be further evaluated.</a:t>
            </a:r>
          </a:p>
          <a:p>
            <a:pPr marL="285750" indent="-28575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dirty="0">
                <a:cs typeface="Times New Roman" panose="02020603050405020304" pitchFamily="18" charset="0"/>
              </a:rPr>
              <a:t>CA Minimum output power </a:t>
            </a:r>
            <a:r>
              <a:rPr lang="en-US" altLang="zh-CN" dirty="0">
                <a:cs typeface="Times New Roman" panose="02020603050405020304" pitchFamily="18" charset="0"/>
              </a:rPr>
              <a:t>is further discussed after power class requirement is finalized</a:t>
            </a:r>
            <a:endParaRPr lang="en-GB" altLang="zh-CN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074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40" y="33013"/>
            <a:ext cx="11824686" cy="649859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WF on initial RRM requirement identification</a:t>
            </a:r>
            <a:endParaRPr lang="zh-CN" altLang="en-US" sz="3600" b="1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090" y="714820"/>
            <a:ext cx="1176363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b="1" dirty="0">
                <a:latin typeface="Times New Roman" panose="02020603050405020304" pitchFamily="18" charset="0"/>
              </a:rPr>
              <a:t> </a:t>
            </a:r>
            <a:r>
              <a:rPr lang="en-GB" altLang="zh-CN" b="1" dirty="0">
                <a:latin typeface="Times New Roman" panose="02020603050405020304" pitchFamily="18" charset="0"/>
              </a:rPr>
              <a:t>RAN4 to study the RRM impacts due to introduction of new FR2 FWA UE including but not limited to the following aspects:</a:t>
            </a:r>
            <a:endParaRPr lang="zh-CN" altLang="zh-CN" b="1" dirty="0">
              <a:latin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altLang="zh-CN" dirty="0">
                <a:latin typeface="Times New Roman" panose="02020603050405020304" pitchFamily="18" charset="0"/>
              </a:rPr>
              <a:t>FR2 measurement requirements in idle mode </a:t>
            </a:r>
            <a:r>
              <a:rPr lang="en-GB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(PC1 can be taken as baseline)</a:t>
            </a:r>
            <a:endParaRPr lang="zh-CN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altLang="zh-CN" dirty="0">
                <a:latin typeface="Times New Roman" panose="02020603050405020304" pitchFamily="18" charset="0"/>
              </a:rPr>
              <a:t>Known condition for FR2 </a:t>
            </a:r>
            <a:r>
              <a:rPr lang="en-GB" altLang="zh-CN" dirty="0" err="1">
                <a:latin typeface="Times New Roman" panose="02020603050405020304" pitchFamily="18" charset="0"/>
              </a:rPr>
              <a:t>SCell</a:t>
            </a:r>
            <a:r>
              <a:rPr lang="en-GB" altLang="zh-CN" dirty="0">
                <a:latin typeface="Times New Roman" panose="02020603050405020304" pitchFamily="18" charset="0"/>
              </a:rPr>
              <a:t> activation requirements </a:t>
            </a:r>
            <a:r>
              <a:rPr lang="en-GB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(PC1 can be taken as baseline)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altLang="zh-CN" dirty="0">
                <a:latin typeface="Times New Roman" panose="02020603050405020304" pitchFamily="18" charset="0"/>
              </a:rPr>
              <a:t>FR2 intra- and inter-frequency measurement requirements </a:t>
            </a:r>
            <a:r>
              <a:rPr lang="en-GB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(PC1 can be taken as baseline</a:t>
            </a:r>
            <a:r>
              <a:rPr lang="en-GB" altLang="zh-CN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altLang="zh-CN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Perf part will start discussion in August RAN4 meeting.</a:t>
            </a:r>
            <a:endParaRPr lang="zh-CN" altLang="zh-CN" dirty="0">
              <a:solidFill>
                <a:srgbClr val="00B0F0"/>
              </a:solidFill>
              <a:latin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altLang="zh-CN" strike="sngStrike" dirty="0">
                <a:solidFill>
                  <a:srgbClr val="7030A0"/>
                </a:solidFill>
                <a:latin typeface="Times New Roman" panose="02020603050405020304" pitchFamily="18" charset="0"/>
              </a:rPr>
              <a:t>Side condition for FR2 measurement</a:t>
            </a:r>
            <a:endParaRPr lang="zh-CN" altLang="zh-CN" strike="sngStrike" dirty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altLang="zh-CN" strike="sngStrike" dirty="0">
                <a:solidFill>
                  <a:srgbClr val="7030A0"/>
                </a:solidFill>
                <a:latin typeface="Times New Roman" panose="02020603050405020304" pitchFamily="18" charset="0"/>
              </a:rPr>
              <a:t>Applicable test directions for FR2 RRM tests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altLang="zh-CN" strike="sngStrike" dirty="0">
                <a:solidFill>
                  <a:srgbClr val="7030A0"/>
                </a:solidFill>
                <a:latin typeface="Times New Roman" panose="02020603050405020304" pitchFamily="18" charset="0"/>
              </a:rPr>
              <a:t>UE gain range for FR2 measurement</a:t>
            </a:r>
            <a:endParaRPr lang="en-US" altLang="zh-CN" strike="sngStrike" dirty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051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4" y="2430"/>
            <a:ext cx="11943419" cy="557900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latin typeface="+mn-lt"/>
              </a:rPr>
              <a:t>Annex: Summary of power budget proposed in RAN4 #94bis-e </a:t>
            </a:r>
            <a:endParaRPr lang="zh-CN" altLang="en-US" sz="3600" b="1" dirty="0">
              <a:latin typeface="+mn-lt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232676"/>
              </p:ext>
            </p:extLst>
          </p:nvPr>
        </p:nvGraphicFramePr>
        <p:xfrm>
          <a:off x="41898" y="527214"/>
          <a:ext cx="11902966" cy="63484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665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43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53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9809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9809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9809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9809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9809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9809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9809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158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R4-2003535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R4-2003345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R4-2004865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R4-2004778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2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Parameter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Unit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Nominal value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Worst value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Nominal value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Worst value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Nominal value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Worst value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Nominal value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Worst value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2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Operating bands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n257/n258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2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Pout per element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12.0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12.5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11dBm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9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# of antennas in an array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02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conducted power per polarization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dBm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21.0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21.5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Average antenna element gain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dBi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3.3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Antenna roll-off loss versus frequency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-1.5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-1.5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Realized antenna array gain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dBi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10.8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14.5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Polarization gain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2.8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2.8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02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Mismatch and transmission line loss including load pull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-1.5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02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Beam forming loss (phase shifter and amplitude error)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-1.4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Finite beam table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-0.25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Beam forming loss (one beam table fits all)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-0.5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2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3.5 </a:t>
                      </a:r>
                      <a:r>
                        <a:rPr lang="en-US" altLang="zh-CN" sz="1200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-0.25</a:t>
                      </a:r>
                      <a:endParaRPr lang="zh-CN" sz="1200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-0.25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Form factor integration losses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-5.0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-3.5</a:t>
                      </a:r>
                      <a:endParaRPr lang="zh-CN" sz="1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implementation loss (nominal)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-4.85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implementation loss (worst case)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-7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-8.3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402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Peak EIRP (Nominal)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35.48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680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Tolerance (+/-)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402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Peak EIRP (Minimum)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26.0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28.3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28.0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2319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4" y="2430"/>
            <a:ext cx="12190556" cy="557900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latin typeface="+mn-lt"/>
              </a:rPr>
              <a:t>Annex: Summary of </a:t>
            </a:r>
            <a:r>
              <a:rPr lang="en-US" altLang="zh-CN" sz="3600" b="1" dirty="0" err="1">
                <a:latin typeface="+mn-lt"/>
              </a:rPr>
              <a:t>Refsens</a:t>
            </a:r>
            <a:r>
              <a:rPr lang="en-US" altLang="zh-CN" sz="3600" b="1" dirty="0">
                <a:latin typeface="+mn-lt"/>
              </a:rPr>
              <a:t> budget proposed in RAN4 #94bis-e </a:t>
            </a:r>
            <a:endParaRPr lang="zh-CN" altLang="en-US" sz="3600" b="1" dirty="0">
              <a:latin typeface="+mn-lt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28685" y="702172"/>
          <a:ext cx="7453792" cy="57234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99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11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642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42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424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827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R4-2003535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R4-2004865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R4-2004778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19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Parameter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Unit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Value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19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Operating bands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n257/n258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19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Frequency range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24.5 – 29.5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3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Modulation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QPSK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1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SNR requirement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-1.0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-1dB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19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Bandwidth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MHz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50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50MHz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839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Thermal noise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dBm</a:t>
                      </a:r>
                      <a:r>
                        <a:rPr lang="en-US" sz="1200" dirty="0">
                          <a:effectLst/>
                        </a:rPr>
                        <a:t>/Hz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-174.0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-174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1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Noise Figure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10.5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19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antenna in an array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1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Array gain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9.0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1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Element gain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dBi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3.3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61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Diversity gain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0.0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919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Antenna gain roll-off over frequency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-1.5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-1.5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61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Beamforming loss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-1.5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-0.25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613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Total insertion loss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-6.0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-8.3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3919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REFSENS for 50MHz channel BW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dBm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-90.8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-92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-93.3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7278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68C161-FFE7-49CC-8A8D-D0BD6A4C9607}">
  <ds:schemaRefs>
    <ds:schemaRef ds:uri="http://purl.org/dc/terms/"/>
    <ds:schemaRef ds:uri="http://www.w3.org/XML/1998/namespace"/>
    <ds:schemaRef ds:uri="http://purl.org/dc/dcmitype/"/>
    <ds:schemaRef ds:uri="http://schemas.openxmlformats.org/package/2006/metadata/core-properties"/>
    <ds:schemaRef ds:uri="1929b448-875c-41b5-9ef9-a74e7ff7005c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468205d2-1d1d-4d66-9ec2-8f6b59beddc6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1ABDEC9-2901-4BD8-8496-C41C25AB11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981DF6-E022-4B68-B538-19C9510DA4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3751</TotalTime>
  <Words>1198</Words>
  <Application>Microsoft Office PowerPoint</Application>
  <PresentationFormat>宽屏</PresentationFormat>
  <Paragraphs>404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WF on FR2 new FWA UE RF and RRM requirements</vt:lpstr>
      <vt:lpstr>WF on Power budget format</vt:lpstr>
      <vt:lpstr>PowerPoint 演示文稿</vt:lpstr>
      <vt:lpstr>PowerPoint 演示文稿</vt:lpstr>
      <vt:lpstr>WF on CA RF requirement</vt:lpstr>
      <vt:lpstr>WF on initial RRM requirement identification</vt:lpstr>
      <vt:lpstr>Annex: Summary of power budget proposed in RAN4 #94bis-e </vt:lpstr>
      <vt:lpstr>Annex: Summary of Refsens budget proposed in RAN4 #94bis-e 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keywords>CTPClassification=CTP_NT</cp:keywords>
  <cp:lastModifiedBy>Zhangqian (Zq)</cp:lastModifiedBy>
  <cp:revision>183</cp:revision>
  <dcterms:created xsi:type="dcterms:W3CDTF">2019-10-15T22:26:30Z</dcterms:created>
  <dcterms:modified xsi:type="dcterms:W3CDTF">2020-04-29T19:51:12Z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(3)E63n4YBF6mfCYbfBD3YqPx97fWGrkrRf9ySAexPBeQrB+rd0gBpCYpwgREYlYq330+Fem46V
sJc3COYqC2cQR4Rw39A/pZC8yUxrbZx3gBtEKX4cwAaQtb5ZLPhfQ16A3wB1aL+x1v3c5PGM
5gLQP5T0pz7rgIVI/g79JGYYkvMAUiKMR4vbh5iOGkfKbfbYDQivcwUcYfcVWOsubie2UOYv
8o8e46E3GGdkvYn/8R</vt:lpwstr>
  </property>
  <property fmtid="{D5CDD505-2E9C-101B-9397-08002B2CF9AE}" pid="3" name="_2015_ms_pID_7253431">
    <vt:lpwstr>U4I2nO6oZCXtkxmML02CjOn2xIsTPrpR7iCTs7yF2em9IvuWBQAmdF
xKkCVfFSTkay+WTyVn2vJDnUzsGd71XrIkRbe6hoQX8muLNkMdLJ5slmHGRiDJsGsveb4ayo
ftNqq+lqidBjNh2OaSoAISE509dHiP/WOIIA91Sy8wkELOlhnC2z4WhPvNumTlfBQjP56QnE
8GeJFOyR5xeJ01d7guFtsJFSxitbXuVmryEE</vt:lpwstr>
  </property>
  <property fmtid="{D5CDD505-2E9C-101B-9397-08002B2CF9AE}" pid="4" name="_2015_ms_pID_7253432">
    <vt:lpwstr>iYaKEvY2JlnAoufdW1Ug6IA=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  <property fmtid="{D5CDD505-2E9C-101B-9397-08002B2CF9AE}" pid="9" name="ContentTypeId">
    <vt:lpwstr>0x010100D0950D8094C35F4CA78BB754F2736DFC</vt:lpwstr>
  </property>
  <property fmtid="{D5CDD505-2E9C-101B-9397-08002B2CF9AE}" pid="10" name="TitusGUID">
    <vt:lpwstr>3cbdf011-da60-4903-bbf9-9e8c1d726eec</vt:lpwstr>
  </property>
  <property fmtid="{D5CDD505-2E9C-101B-9397-08002B2CF9AE}" pid="11" name="CTP_TimeStamp">
    <vt:lpwstr>2020-04-29 07:32:20Z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