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78" r:id="rId4"/>
    <p:sldId id="281" r:id="rId5"/>
    <p:sldId id="282" r:id="rId6"/>
    <p:sldId id="283" r:id="rId7"/>
    <p:sldId id="284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=""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277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4/29/2020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dirty="0">
                <a:ea typeface="+mj-ea"/>
              </a:rPr>
              <a:t>WF on BS and UE IMT parameters for the SI on 6.425-7.125GHz and 10.0-10.5GHz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dirty="0">
                <a:solidFill>
                  <a:schemeClr val="tx1"/>
                </a:solidFill>
              </a:rPr>
              <a:t>11.1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</a:t>
            </a:r>
            <a:r>
              <a:rPr lang="en-US" altLang="zh-CN" sz="2400" noProof="0" dirty="0" smtClean="0">
                <a:solidFill>
                  <a:schemeClr val="tx1"/>
                </a:solidFill>
              </a:rPr>
              <a:t>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#94-e-Bis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R4-2005172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20 – 30 April,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TSG RAN received the LS in [1] from ITU-R ,requesting parameters for IMT for sharing and compatibility studies.</a:t>
            </a:r>
          </a:p>
          <a:p>
            <a:r>
              <a:rPr lang="en-US" sz="2000" dirty="0"/>
              <a:t>TSG RAN initiated a study item for IMT parameters when operating above 6 GHz.</a:t>
            </a:r>
          </a:p>
          <a:p>
            <a:r>
              <a:rPr lang="en-US" sz="2000" dirty="0"/>
              <a:t>This WF concerns the LS reply for the following frequency ranges:</a:t>
            </a:r>
          </a:p>
          <a:p>
            <a:pPr lvl="1"/>
            <a:r>
              <a:rPr lang="en-GB" altLang="zh-CN" sz="2000" dirty="0"/>
              <a:t>6 425-7 025 MHz, 7 025-7 125 MHz and 10.0-10.5 GHz</a:t>
            </a:r>
            <a:endParaRPr lang="en-US" sz="2000" dirty="0"/>
          </a:p>
          <a:p>
            <a:r>
              <a:rPr lang="en-US" sz="2000" dirty="0"/>
              <a:t>9 discussion papers to RAN4#94-ebis were received.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(1)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800" dirty="0"/>
              <a:t>General parameters</a:t>
            </a:r>
            <a:endParaRPr lang="zh-CN" altLang="zh-CN" sz="2800" dirty="0"/>
          </a:p>
          <a:p>
            <a:pPr lvl="1"/>
            <a:r>
              <a:rPr lang="en-US" altLang="zh-CN" sz="2000" dirty="0"/>
              <a:t>The IMT parameters provided to ITU-R should be chosen in a pragmatic way and be simple, non-ambiguous and easy to understand and implement in a study.</a:t>
            </a:r>
            <a:endParaRPr lang="zh-CN" altLang="zh-CN" sz="2000" dirty="0"/>
          </a:p>
          <a:p>
            <a:pPr lvl="1"/>
            <a:r>
              <a:rPr lang="en-US" altLang="zh-CN" sz="2000" dirty="0"/>
              <a:t>IMT Parameters will be provided based on IMT licensed scenario.</a:t>
            </a:r>
          </a:p>
          <a:p>
            <a:pPr lvl="1"/>
            <a:r>
              <a:rPr lang="en-US" altLang="zh-CN" sz="2000" dirty="0"/>
              <a:t>Duplex mode: TDD</a:t>
            </a:r>
          </a:p>
          <a:p>
            <a:pPr lvl="1"/>
            <a:r>
              <a:rPr lang="en-US" altLang="zh-CN" sz="2000" dirty="0"/>
              <a:t>Channel bandwidth: 100MHz</a:t>
            </a:r>
          </a:p>
          <a:p>
            <a:pPr lvl="2"/>
            <a:r>
              <a:rPr lang="en-US" altLang="zh-CN" sz="1600" dirty="0"/>
              <a:t>Additional note might be needed for 6.425-7.125GHz.</a:t>
            </a:r>
          </a:p>
          <a:p>
            <a:pPr lvl="1"/>
            <a:r>
              <a:rPr lang="en-US" altLang="zh-CN" sz="2000" dirty="0"/>
              <a:t>Signal BW:  </a:t>
            </a:r>
            <a:r>
              <a:rPr lang="en-US" altLang="zh-CN" sz="2000" kern="100" dirty="0"/>
              <a:t>SCS x NRB(SCS) x 12 for 100MHz CBW and 30kHz SCS</a:t>
            </a:r>
            <a:endParaRPr lang="en-US" altLang="zh-CN" sz="2000" dirty="0"/>
          </a:p>
          <a:p>
            <a:pPr lvl="1"/>
            <a:r>
              <a:rPr lang="en-US" altLang="zh-CN" sz="2000" dirty="0"/>
              <a:t>SNR operating range: </a:t>
            </a:r>
            <a:r>
              <a:rPr lang="en-US" altLang="zh-CN" sz="2000" kern="100" dirty="0"/>
              <a:t>Reuse previous LS reply (RP-170021) or TR 38.803</a:t>
            </a:r>
            <a:endParaRPr lang="zh-CN" altLang="zh-CN" sz="2000" kern="100" dirty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4617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(2)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6" y="1207293"/>
            <a:ext cx="8229600" cy="5102027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6.425-7.125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 1: TS 38.104 clause 6.3.3 and </a:t>
            </a:r>
            <a:r>
              <a:rPr lang="it-IT" altLang="zh-CN" sz="1400" dirty="0"/>
              <a:t>9.2.2</a:t>
            </a:r>
          </a:p>
          <a:p>
            <a:pPr lvl="2"/>
            <a:r>
              <a:rPr lang="it-IT" altLang="zh-CN" sz="1400" dirty="0"/>
              <a:t>Option 2: 0dB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 smtClean="0"/>
              <a:t>6.6.5.2.1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and 9.7.5.2</a:t>
            </a:r>
          </a:p>
          <a:p>
            <a:pPr lvl="2"/>
            <a:r>
              <a:rPr lang="en-US" altLang="zh-CN" sz="1400" dirty="0"/>
              <a:t>Option 2: </a:t>
            </a:r>
          </a:p>
          <a:p>
            <a:pPr marL="457200" lvl="1" indent="0">
              <a:buNone/>
            </a:pPr>
            <a:r>
              <a:rPr lang="en-GB" sz="1100" dirty="0"/>
              <a:t>		30MHz ≤ f ≤ 1 GHz: -36dBm/100kHz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1 GHz ≤ f ≤ </a:t>
            </a:r>
            <a:r>
              <a:rPr lang="en-GB" sz="1100" dirty="0" err="1"/>
              <a:t>Fbreak</a:t>
            </a:r>
            <a:r>
              <a:rPr lang="en-GB" sz="1100" dirty="0"/>
              <a:t> : -30dBm/1MHz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</a:t>
            </a:r>
            <a:r>
              <a:rPr lang="en-GB" sz="1100" dirty="0" err="1"/>
              <a:t>Fbreak</a:t>
            </a:r>
            <a:r>
              <a:rPr lang="en-GB" sz="1100" dirty="0"/>
              <a:t> ≤ f ≤ 26 GHz: -20dBm/10MHz, with </a:t>
            </a:r>
            <a:r>
              <a:rPr lang="en-GB" sz="1100" dirty="0" err="1"/>
              <a:t>Fbreak</a:t>
            </a:r>
            <a:r>
              <a:rPr lang="en-GB" sz="1100" dirty="0"/>
              <a:t> is FFS.</a:t>
            </a:r>
            <a:endParaRPr lang="en-US" altLang="zh-CN" sz="1100" dirty="0"/>
          </a:p>
          <a:p>
            <a:pPr lvl="1"/>
            <a:r>
              <a:rPr lang="en-US" altLang="zh-CN" sz="1800" dirty="0"/>
              <a:t>Maximum output power: </a:t>
            </a:r>
          </a:p>
          <a:p>
            <a:pPr lvl="2"/>
            <a:r>
              <a:rPr lang="en-US" altLang="zh-CN" sz="1400" dirty="0"/>
              <a:t>Option 1: TS 38.104 clause 6.2 and 9.3</a:t>
            </a:r>
          </a:p>
          <a:p>
            <a:pPr lvl="2"/>
            <a:r>
              <a:rPr lang="en-US" altLang="zh-CN" sz="1400" dirty="0"/>
              <a:t>Option 2: WA: [35</a:t>
            </a:r>
            <a:r>
              <a:rPr lang="en-US" altLang="zh-CN" sz="1400" dirty="0" smtClean="0"/>
              <a:t>, 45</a:t>
            </a:r>
            <a:r>
              <a:rPr lang="en-US" altLang="zh-CN" sz="1400" dirty="0"/>
              <a:t>] dBm, MR and LA are FFS</a:t>
            </a:r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Noise </a:t>
            </a:r>
            <a:r>
              <a:rPr lang="en-US" altLang="zh-CN" sz="1800" dirty="0"/>
              <a:t>figure: Option 1: </a:t>
            </a:r>
            <a:r>
              <a:rPr lang="en-US" altLang="zh-CN" sz="1800" dirty="0" smtClean="0"/>
              <a:t>7dB, </a:t>
            </a:r>
            <a:r>
              <a:rPr lang="en-US" altLang="zh-CN" sz="1800" dirty="0"/>
              <a:t>Option </a:t>
            </a:r>
            <a:r>
              <a:rPr lang="en-US" altLang="zh-CN" sz="1800" dirty="0" smtClean="0"/>
              <a:t>2: 5dB</a:t>
            </a:r>
            <a:endParaRPr lang="en-US" altLang="zh-CN" sz="1800" dirty="0"/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35927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(3)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10.0-10.5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Option1: TS 38.104 clause 6.3.3 and </a:t>
            </a:r>
            <a:r>
              <a:rPr lang="it-IT" altLang="zh-CN" sz="1400" dirty="0"/>
              <a:t>9.2.2</a:t>
            </a:r>
          </a:p>
          <a:p>
            <a:pPr lvl="2"/>
            <a:r>
              <a:rPr lang="it-IT" altLang="zh-CN" sz="1400" dirty="0"/>
              <a:t>Option 2: 0dB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 smtClean="0"/>
              <a:t>6.6.5</a:t>
            </a:r>
            <a:r>
              <a:rPr lang="en-US" altLang="zh-CN" sz="1400" dirty="0" smtClean="0"/>
              <a:t>.2.1 </a:t>
            </a:r>
            <a:r>
              <a:rPr lang="en-US" altLang="zh-CN" sz="1400" dirty="0"/>
              <a:t>and 9.7.5.2</a:t>
            </a:r>
          </a:p>
          <a:p>
            <a:pPr lvl="2"/>
            <a:r>
              <a:rPr lang="en-US" altLang="zh-CN" sz="1400" dirty="0"/>
              <a:t>Option 2:</a:t>
            </a:r>
            <a:r>
              <a:rPr lang="en-US" altLang="zh-CN" sz="1200" dirty="0"/>
              <a:t> </a:t>
            </a:r>
          </a:p>
          <a:p>
            <a:pPr marL="457200" lvl="1" indent="0">
              <a:buNone/>
            </a:pPr>
            <a:r>
              <a:rPr lang="en-GB" sz="1050" dirty="0"/>
              <a:t>		30MHz ≤ f ≤ 1 GHz: -36dBm/100kHz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1 GHz ≤ f ≤ </a:t>
            </a:r>
            <a:r>
              <a:rPr lang="en-GB" sz="1050" dirty="0" err="1"/>
              <a:t>Fbreak</a:t>
            </a:r>
            <a:r>
              <a:rPr lang="en-GB" sz="1050" dirty="0"/>
              <a:t> : -30dBm/1MHz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</a:t>
            </a:r>
            <a:r>
              <a:rPr lang="en-GB" sz="1050" dirty="0" err="1"/>
              <a:t>Fbreak</a:t>
            </a:r>
            <a:r>
              <a:rPr lang="en-GB" sz="1050" dirty="0"/>
              <a:t> ≤ f ≤ 26 GHz: -20dBm/10MHz, with </a:t>
            </a:r>
            <a:r>
              <a:rPr lang="en-GB" sz="1050" dirty="0" err="1"/>
              <a:t>Fbreak</a:t>
            </a:r>
            <a:r>
              <a:rPr lang="en-GB" sz="1050" dirty="0"/>
              <a:t> is FFS</a:t>
            </a:r>
            <a:endParaRPr lang="en-US" altLang="zh-CN" sz="1400" dirty="0"/>
          </a:p>
          <a:p>
            <a:pPr lvl="1"/>
            <a:r>
              <a:rPr lang="en-US" altLang="zh-CN" sz="1800" dirty="0"/>
              <a:t>Maximum output power: </a:t>
            </a:r>
          </a:p>
          <a:p>
            <a:pPr lvl="2"/>
            <a:r>
              <a:rPr lang="en-US" altLang="zh-CN" sz="1400" dirty="0"/>
              <a:t>Option1: TS 38.104 clause 6.2 and 9.3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Noise </a:t>
            </a:r>
            <a:r>
              <a:rPr lang="en-US" altLang="zh-CN" sz="1800" dirty="0"/>
              <a:t>figure: 7dB</a:t>
            </a:r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30063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(4)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6.425-7.125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 1: TS 38.101</a:t>
            </a:r>
            <a:endParaRPr lang="it-IT" altLang="zh-CN" sz="1400" dirty="0"/>
          </a:p>
          <a:p>
            <a:pPr lvl="2"/>
            <a:r>
              <a:rPr lang="it-IT" altLang="zh-CN" sz="1400" dirty="0"/>
              <a:t>Option 2: 56dB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30MHz ≤ </a:t>
            </a:r>
            <a:r>
              <a:rPr lang="en-GB" altLang="zh-CN" sz="1400" i="1" dirty="0"/>
              <a:t>f </a:t>
            </a:r>
            <a:r>
              <a:rPr lang="en-GB" altLang="zh-CN" sz="1400" dirty="0"/>
              <a:t>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1 GHz ≤ </a:t>
            </a:r>
            <a:r>
              <a:rPr lang="en-GB" altLang="zh-CN" sz="1400" i="1" dirty="0"/>
              <a:t>f</a:t>
            </a:r>
            <a:r>
              <a:rPr lang="en-GB" altLang="zh-CN" sz="1400" dirty="0"/>
              <a:t>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Blocking</a:t>
            </a:r>
            <a:r>
              <a:rPr lang="en-US" altLang="zh-CN" sz="1800" dirty="0"/>
              <a:t>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332061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(5)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10.0-10.5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 1: TS 38.101</a:t>
            </a:r>
            <a:endParaRPr lang="it-IT" altLang="zh-CN" sz="1400" dirty="0"/>
          </a:p>
          <a:p>
            <a:pPr lvl="2"/>
            <a:r>
              <a:rPr lang="it-IT" altLang="zh-CN" sz="1400" dirty="0"/>
              <a:t>Option 2: 56dB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30MHz ≤ </a:t>
            </a:r>
            <a:r>
              <a:rPr lang="en-GB" altLang="zh-CN" sz="1400" i="1" dirty="0"/>
              <a:t>f </a:t>
            </a:r>
            <a:r>
              <a:rPr lang="en-GB" altLang="zh-CN" sz="1400" dirty="0"/>
              <a:t>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1 GHz ≤ </a:t>
            </a:r>
            <a:r>
              <a:rPr lang="en-GB" altLang="zh-CN" sz="1400" i="1" dirty="0"/>
              <a:t>f</a:t>
            </a:r>
            <a:r>
              <a:rPr lang="en-GB" altLang="zh-CN" sz="1400" dirty="0"/>
              <a:t>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Blocking</a:t>
            </a:r>
            <a:r>
              <a:rPr lang="en-US" altLang="zh-CN" sz="1800" dirty="0"/>
              <a:t>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12968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51520" y="1340768"/>
            <a:ext cx="864120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R4-2003025, </a:t>
            </a:r>
            <a:r>
              <a:rPr lang="en-US" altLang="zh-CN" sz="1800" dirty="0"/>
              <a:t>Discussion on IMT parameters for frequency ranges below 7.125GHz</a:t>
            </a:r>
            <a:r>
              <a:rPr lang="en-US" sz="1800" dirty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R4-2004129, SI on IMT parameters - Common parameters for 6.425-7.025GHz / 7.025-7.125 / 10.0 – 10.5 GHz, Ericsson.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R4-2004130, SI on IMT parameters - BS parameters for 6.425-7.025GHz / 7.025-7.125 / 10.0 – 10.5 GHz,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R4-2004131, SI on IMT parameters - UE parameters for 6.425-7.025GHz / 7.025-7.125 / 10.0 – 10.5 GHz, Ericsson.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R4-2004144, Discussion on IMT parameters for 6.425-7.125GHz and 10-10.5GHz, ZTE.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R4-2004478, BS IMT technology related parameters for 6.425-7.025GHz and 7.025-7.125GHz, Huawei, </a:t>
            </a:r>
            <a:r>
              <a:rPr lang="en-US" sz="1800" dirty="0" err="1"/>
              <a:t>HiSilicon</a:t>
            </a:r>
            <a:r>
              <a:rPr lang="en-US" sz="1800" dirty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R4-2004479, UE IMT technology related parameters for 6.425-7.025GHz and 7.025-7.125GHz, Huawei, </a:t>
            </a:r>
            <a:r>
              <a:rPr lang="en-US" sz="1800" dirty="0" err="1"/>
              <a:t>HiSilicon</a:t>
            </a:r>
            <a:r>
              <a:rPr lang="en-US" sz="18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R4-2004480, BS IMT technology related parameters for 10.0-10.5GHz, Huawei, </a:t>
            </a:r>
            <a:r>
              <a:rPr lang="en-US" sz="1800" dirty="0" err="1"/>
              <a:t>HiSilicon</a:t>
            </a:r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R4-2004481, UE IMT technology related parameters for 10.0-10.5GHz, Huawei, </a:t>
            </a:r>
            <a:r>
              <a:rPr lang="en-US" altLang="zh-CN" sz="1800" dirty="0" err="1"/>
              <a:t>HiSilicon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066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30313</TotalTime>
  <Words>581</Words>
  <Application>Microsoft Office PowerPoint</Application>
  <PresentationFormat>全屏显示(4:3)</PresentationFormat>
  <Paragraphs>101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BS and UE IMT parameters for the SI on 6.425-7.125GHz and 10.0-10.5GHz</vt:lpstr>
      <vt:lpstr>Background</vt:lpstr>
      <vt:lpstr>Agreements (1)</vt:lpstr>
      <vt:lpstr>Agreements (2)</vt:lpstr>
      <vt:lpstr>Agreements (3)</vt:lpstr>
      <vt:lpstr>Agreements (4)</vt:lpstr>
      <vt:lpstr>Agreements (5)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Song</cp:lastModifiedBy>
  <cp:revision>368</cp:revision>
  <dcterms:created xsi:type="dcterms:W3CDTF">2014-03-20T14:32:54Z</dcterms:created>
  <dcterms:modified xsi:type="dcterms:W3CDTF">2020-04-29T14:17:33Z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