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66" r:id="rId6"/>
    <p:sldId id="271" r:id="rId7"/>
    <p:sldId id="270" r:id="rId8"/>
    <p:sldId id="263" r:id="rId9"/>
    <p:sldId id="269" r:id="rId10"/>
    <p:sldId id="278" r:id="rId11"/>
    <p:sldId id="272" r:id="rId12"/>
    <p:sldId id="273" r:id="rId13"/>
    <p:sldId id="275" r:id="rId14"/>
    <p:sldId id="274" r:id="rId15"/>
    <p:sldId id="276" r:id="rId16"/>
    <p:sldId id="277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63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68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05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700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7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40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03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036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654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012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837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rldefense.proofpoint.com/v2/url?u=https-3A__trumpexcel.com_track-2Dchanges-2Din-2Dexcel_&amp;d=DwMFaQ&amp;c=LFYZ-o9_HUMeMTSQicvjIg&amp;r=Pwbn7BWaQevZeSR1r--cAw&amp;m=VZTNzj9qpudrhjVGlabaF2liEjIv7l7DjeFld8mSULU&amp;s=sBTztCd8gE7tQ5DkEiJnEeCcC9IuAQoBvnyFTIM-Y8Q&amp;e=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datanumen.com/blogs/track-changes-workbook-excel/" TargetMode="External"/><Relationship Id="rId4" Type="http://schemas.openxmlformats.org/officeDocument/2006/relationships/hyperlink" Target="https://www.technipages.com/excel-track-change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blebits.com/office-addins-blog/2017/08/09/track-changes-excel/#turn-on-track-change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</a:t>
            </a:r>
            <a:r>
              <a:rPr lang="en-US" altLang="zh-CN" dirty="0"/>
              <a:t>new format for band combinations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item: 13.1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94</a:t>
            </a:r>
            <a:r>
              <a:rPr lang="en-US" altLang="zh-CN" sz="2400" b="1" dirty="0" err="1" smtClean="0"/>
              <a:t>bis</a:t>
            </a:r>
            <a:r>
              <a:rPr lang="en-US" altLang="zh-CN" sz="2400" b="1" dirty="0" smtClean="0"/>
              <a:t>-</a:t>
            </a:r>
            <a:r>
              <a:rPr lang="en-GB" altLang="zh-CN" sz="2400" b="1" dirty="0" smtClean="0"/>
              <a:t>e</a:t>
            </a:r>
            <a:r>
              <a:rPr lang="en-GB" altLang="zh-CN" sz="2400" b="1" dirty="0"/>
              <a:t>	</a:t>
            </a:r>
            <a:r>
              <a:rPr lang="en-GB" altLang="zh-CN" sz="2400" b="1" dirty="0" smtClean="0"/>
              <a:t>                        R4-2005168</a:t>
            </a:r>
            <a:endParaRPr lang="zh-CN" altLang="zh-CN" sz="2400" dirty="0"/>
          </a:p>
          <a:p>
            <a:r>
              <a:rPr lang="en-GB" altLang="zh-CN" sz="2400" b="1" dirty="0"/>
              <a:t>Electronic Meeting,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 – 30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2020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B (1)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97323" y="1412776"/>
            <a:ext cx="8928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/>
              <a:t>- The Excel sheet included in the status report and the WID would have </a:t>
            </a:r>
            <a:r>
              <a:rPr lang="en-GB" altLang="zh-CN" b="1" dirty="0" smtClean="0">
                <a:solidFill>
                  <a:srgbClr val="FF0000"/>
                </a:solidFill>
              </a:rPr>
              <a:t>2</a:t>
            </a:r>
            <a:r>
              <a:rPr lang="en-GB" altLang="zh-CN" b="1" dirty="0" smtClean="0"/>
              <a:t> </a:t>
            </a:r>
            <a:r>
              <a:rPr lang="en-GB" altLang="zh-CN" b="1" dirty="0"/>
              <a:t>worksheets</a:t>
            </a:r>
            <a:endParaRPr lang="zh-CN" altLang="zh-CN" dirty="0"/>
          </a:p>
          <a:p>
            <a:r>
              <a:rPr lang="en-GB" altLang="zh-CN" b="1" dirty="0"/>
              <a:t>   - </a:t>
            </a:r>
            <a:r>
              <a:rPr lang="en-GB" altLang="zh-CN" b="1" strike="sngStrike" dirty="0">
                <a:solidFill>
                  <a:srgbClr val="FF0000"/>
                </a:solidFill>
              </a:rPr>
              <a:t>band combinations table status of RAN #XX-1  (simple copy from last RAN meeting)</a:t>
            </a:r>
            <a:endParaRPr lang="zh-CN" altLang="zh-CN" strike="sngStrike" dirty="0">
              <a:solidFill>
                <a:srgbClr val="FF0000"/>
              </a:solidFill>
            </a:endParaRPr>
          </a:p>
          <a:p>
            <a:r>
              <a:rPr lang="en-GB" altLang="zh-CN" b="1" dirty="0"/>
              <a:t>   - details of band combinations status of RAN #XX-1 (simple copy from last RAN meeting)</a:t>
            </a:r>
            <a:endParaRPr lang="zh-CN" altLang="zh-CN" dirty="0"/>
          </a:p>
          <a:p>
            <a:r>
              <a:rPr lang="en-GB" altLang="zh-CN" b="1" dirty="0"/>
              <a:t>   - </a:t>
            </a:r>
            <a:r>
              <a:rPr lang="en-GB" altLang="zh-CN" b="1" strike="sngStrike" dirty="0">
                <a:solidFill>
                  <a:srgbClr val="FF0000"/>
                </a:solidFill>
              </a:rPr>
              <a:t>band combinations table status of RAN #XX</a:t>
            </a:r>
            <a:endParaRPr lang="zh-CN" altLang="zh-CN" strike="sngStrike" dirty="0">
              <a:solidFill>
                <a:srgbClr val="FF0000"/>
              </a:solidFill>
            </a:endParaRPr>
          </a:p>
          <a:p>
            <a:r>
              <a:rPr lang="en-GB" altLang="zh-CN" b="1" dirty="0"/>
              <a:t>   - details of band combinations status of RAN #XX</a:t>
            </a:r>
            <a:endParaRPr lang="zh-CN" altLang="zh-CN" dirty="0"/>
          </a:p>
          <a:p>
            <a:r>
              <a:rPr lang="en-GB" altLang="zh-CN" b="1" dirty="0"/>
              <a:t>- the </a:t>
            </a:r>
            <a:r>
              <a:rPr lang="en-GB" altLang="zh-CN" b="1" strike="sngStrike" dirty="0">
                <a:solidFill>
                  <a:srgbClr val="FF0000"/>
                </a:solidFill>
              </a:rPr>
              <a:t>2</a:t>
            </a:r>
            <a:r>
              <a:rPr lang="en-GB" altLang="zh-CN" b="1" dirty="0"/>
              <a:t> worksheets of RAN #XX would have a extra column A "changes" which includes </a:t>
            </a:r>
            <a:r>
              <a:rPr lang="en-GB" altLang="zh-CN" b="1" dirty="0" smtClean="0">
                <a:solidFill>
                  <a:srgbClr val="FF0000"/>
                </a:solidFill>
              </a:rPr>
              <a:t>4</a:t>
            </a:r>
            <a:r>
              <a:rPr lang="en-GB" altLang="zh-CN" b="1" dirty="0" smtClean="0"/>
              <a:t> </a:t>
            </a:r>
            <a:r>
              <a:rPr lang="en-GB" altLang="zh-CN" b="1" dirty="0"/>
              <a:t>letters:</a:t>
            </a:r>
            <a:endParaRPr lang="zh-CN" altLang="zh-CN" dirty="0"/>
          </a:p>
          <a:p>
            <a:r>
              <a:rPr lang="en-GB" altLang="zh-CN" b="1" dirty="0"/>
              <a:t>   New for new if the whole line is new  (those lines could be marked in yellow)</a:t>
            </a:r>
            <a:endParaRPr lang="zh-CN" altLang="zh-CN" dirty="0"/>
          </a:p>
          <a:p>
            <a:r>
              <a:rPr lang="en-GB" altLang="zh-CN" b="1" dirty="0"/>
              <a:t>   Modified for modified if any field in this line is modified (the modified field could be marked in yellow)</a:t>
            </a:r>
            <a:endParaRPr lang="zh-CN" altLang="zh-CN" dirty="0"/>
          </a:p>
          <a:p>
            <a:r>
              <a:rPr lang="en-GB" altLang="zh-CN" b="1" dirty="0"/>
              <a:t>   Deleted for deleted if the whole line needs to be removed (the whole line could be marked in red</a:t>
            </a:r>
            <a:r>
              <a:rPr lang="en-GB" altLang="zh-CN" b="1" dirty="0" smtClean="0"/>
              <a:t>)</a:t>
            </a:r>
          </a:p>
          <a:p>
            <a:r>
              <a:rPr lang="en-GB" altLang="zh-CN" b="1" dirty="0"/>
              <a:t>   </a:t>
            </a:r>
            <a:r>
              <a:rPr lang="en-GB" altLang="zh-CN" b="1" dirty="0" err="1"/>
              <a:t>Unchange</a:t>
            </a:r>
            <a:r>
              <a:rPr lang="en-GB" altLang="zh-CN" b="1" dirty="0"/>
              <a:t> for </a:t>
            </a:r>
            <a:r>
              <a:rPr lang="en-US" altLang="zh-CN" b="1" dirty="0"/>
              <a:t>all the information about combination aren’t changed</a:t>
            </a:r>
            <a:endParaRPr lang="en-GB" altLang="zh-CN" b="1" dirty="0"/>
          </a:p>
          <a:p>
            <a:endParaRPr lang="en-GB" altLang="zh-CN" b="1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234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B (2)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93570" y="1207096"/>
            <a:ext cx="89289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- how would this Excel sheet be used:</a:t>
            </a:r>
            <a:endParaRPr lang="zh-CN" altLang="zh-CN" dirty="0" smtClean="0"/>
          </a:p>
          <a:p>
            <a:r>
              <a:rPr lang="en-GB" altLang="zh-CN" b="1" dirty="0" smtClean="0"/>
              <a:t>  - WID update:</a:t>
            </a:r>
            <a:endParaRPr lang="zh-CN" altLang="zh-CN" dirty="0" smtClean="0"/>
          </a:p>
          <a:p>
            <a:r>
              <a:rPr lang="en-GB" altLang="zh-CN" b="1" dirty="0" smtClean="0"/>
              <a:t>    - Excel lists from RAN #XX-1 are taken, all lines with </a:t>
            </a:r>
            <a:r>
              <a:rPr lang="en-GB" altLang="zh-CN" b="1" dirty="0"/>
              <a:t>“Deleted” </a:t>
            </a:r>
            <a:r>
              <a:rPr lang="en-GB" altLang="zh-CN" b="1" dirty="0" smtClean="0"/>
              <a:t>are removed, all yellow highlights are removed, all letters </a:t>
            </a:r>
            <a:r>
              <a:rPr lang="en-GB" altLang="zh-CN" b="1" dirty="0"/>
              <a:t>“New</a:t>
            </a:r>
            <a:r>
              <a:rPr lang="en-GB" altLang="zh-CN" b="1" dirty="0" smtClean="0"/>
              <a:t>”/</a:t>
            </a:r>
            <a:r>
              <a:rPr lang="en-GB" altLang="zh-CN" b="1" dirty="0"/>
              <a:t>” Modified” </a:t>
            </a:r>
            <a:r>
              <a:rPr lang="en-GB" altLang="zh-CN" b="1" dirty="0" smtClean="0"/>
              <a:t>in "changes" column are removed</a:t>
            </a:r>
            <a:endParaRPr lang="zh-CN" altLang="zh-CN" dirty="0" smtClean="0"/>
          </a:p>
          <a:p>
            <a:r>
              <a:rPr lang="en-GB" altLang="zh-CN" b="1" dirty="0" smtClean="0"/>
              <a:t>       =&gt; this provides the </a:t>
            </a:r>
            <a:r>
              <a:rPr lang="en-GB" altLang="zh-CN" b="1" dirty="0" smtClean="0">
                <a:solidFill>
                  <a:srgbClr val="FF0000"/>
                </a:solidFill>
              </a:rPr>
              <a:t>1</a:t>
            </a:r>
            <a:r>
              <a:rPr lang="en-GB" altLang="zh-CN" b="1" dirty="0" smtClean="0"/>
              <a:t> </a:t>
            </a:r>
            <a:r>
              <a:rPr lang="en-GB" altLang="zh-CN" b="1" dirty="0" smtClean="0"/>
              <a:t>Excel lists of RAN #XX-1 and copies of both lists are made to make the </a:t>
            </a:r>
            <a:r>
              <a:rPr lang="en-GB" altLang="zh-CN" b="1" dirty="0" smtClean="0">
                <a:solidFill>
                  <a:srgbClr val="FF0000"/>
                </a:solidFill>
              </a:rPr>
              <a:t>1</a:t>
            </a:r>
            <a:r>
              <a:rPr lang="en-GB" altLang="zh-CN" b="1" dirty="0" smtClean="0"/>
              <a:t> </a:t>
            </a:r>
            <a:r>
              <a:rPr lang="en-GB" altLang="zh-CN" b="1" dirty="0" smtClean="0"/>
              <a:t>lists for RAN #XX</a:t>
            </a:r>
            <a:endParaRPr lang="zh-CN" altLang="zh-CN" dirty="0" smtClean="0"/>
          </a:p>
          <a:p>
            <a:r>
              <a:rPr lang="en-GB" altLang="zh-CN" b="1" dirty="0" smtClean="0"/>
              <a:t>      (if we start this with REL-17, then the RAN #XX-1 lists would not be needed because there are no REL-17 combinations yet)</a:t>
            </a:r>
            <a:endParaRPr lang="zh-CN" altLang="zh-CN" dirty="0" smtClean="0"/>
          </a:p>
          <a:p>
            <a:r>
              <a:rPr lang="en-GB" altLang="zh-CN" b="1" dirty="0" smtClean="0"/>
              <a:t>    - now lists of RAN #XX are updated:</a:t>
            </a:r>
            <a:endParaRPr lang="zh-CN" altLang="zh-CN" dirty="0" smtClean="0"/>
          </a:p>
          <a:p>
            <a:r>
              <a:rPr lang="en-GB" altLang="zh-CN" b="1" dirty="0" smtClean="0"/>
              <a:t>       - all new lines coming from contact company requests are inserted and marked in yellow with </a:t>
            </a:r>
            <a:r>
              <a:rPr lang="en-GB" altLang="zh-CN" b="1" dirty="0" smtClean="0">
                <a:solidFill>
                  <a:srgbClr val="FF0000"/>
                </a:solidFill>
              </a:rPr>
              <a:t>“New” </a:t>
            </a:r>
            <a:r>
              <a:rPr lang="en-GB" altLang="zh-CN" b="1" dirty="0" smtClean="0"/>
              <a:t>in first line</a:t>
            </a:r>
            <a:endParaRPr lang="zh-CN" altLang="zh-CN" dirty="0" smtClean="0"/>
          </a:p>
          <a:p>
            <a:r>
              <a:rPr lang="en-GB" altLang="zh-CN" b="1" dirty="0" smtClean="0"/>
              <a:t>       - there may be some to be modified, so rapporteur will mark changed fields in yellow and use </a:t>
            </a:r>
            <a:r>
              <a:rPr lang="en-GB" altLang="zh-CN" b="1" dirty="0" smtClean="0">
                <a:solidFill>
                  <a:srgbClr val="FF0000"/>
                </a:solidFill>
              </a:rPr>
              <a:t>“Modified” </a:t>
            </a:r>
            <a:r>
              <a:rPr lang="en-GB" altLang="zh-CN" b="1" dirty="0" smtClean="0"/>
              <a:t>in first column</a:t>
            </a:r>
            <a:endParaRPr lang="zh-CN" altLang="zh-CN" dirty="0" smtClean="0"/>
          </a:p>
          <a:p>
            <a:r>
              <a:rPr lang="en-GB" altLang="zh-CN" b="1" dirty="0" smtClean="0"/>
              <a:t>       - there may be a few to be deleted , so rapporteur marks the line in red and uses </a:t>
            </a:r>
            <a:r>
              <a:rPr lang="en-GB" altLang="zh-CN" b="1" dirty="0" smtClean="0">
                <a:solidFill>
                  <a:srgbClr val="FF0000"/>
                </a:solidFill>
              </a:rPr>
              <a:t>“Deleted” </a:t>
            </a:r>
            <a:r>
              <a:rPr lang="en-GB" altLang="zh-CN" b="1" dirty="0" smtClean="0"/>
              <a:t>in first </a:t>
            </a:r>
            <a:r>
              <a:rPr lang="en-GB" altLang="zh-CN" b="1" dirty="0" smtClean="0"/>
              <a:t>column</a:t>
            </a:r>
          </a:p>
          <a:p>
            <a:r>
              <a:rPr lang="en-GB" altLang="zh-CN" b="1" dirty="0"/>
              <a:t> </a:t>
            </a:r>
            <a:r>
              <a:rPr lang="en-GB" altLang="zh-CN" b="1" dirty="0" smtClean="0"/>
              <a:t>      - </a:t>
            </a:r>
            <a:r>
              <a:rPr lang="en-GB" altLang="zh-CN" b="1" dirty="0" smtClean="0">
                <a:solidFill>
                  <a:srgbClr val="FF0000"/>
                </a:solidFill>
              </a:rPr>
              <a:t>If a</a:t>
            </a:r>
            <a:r>
              <a:rPr lang="en-US" altLang="zh-CN" b="1" dirty="0" err="1" smtClean="0">
                <a:solidFill>
                  <a:srgbClr val="FF0000"/>
                </a:solidFill>
              </a:rPr>
              <a:t>ll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the </a:t>
            </a:r>
            <a:r>
              <a:rPr lang="en-US" altLang="zh-CN" b="1" dirty="0">
                <a:solidFill>
                  <a:srgbClr val="FF0000"/>
                </a:solidFill>
              </a:rPr>
              <a:t>information about combination aren’t </a:t>
            </a:r>
            <a:r>
              <a:rPr lang="en-US" altLang="zh-CN" b="1" dirty="0" smtClean="0">
                <a:solidFill>
                  <a:srgbClr val="FF0000"/>
                </a:solidFill>
              </a:rPr>
              <a:t>changed, </a:t>
            </a:r>
            <a:r>
              <a:rPr lang="en-GB" altLang="zh-CN" b="1" dirty="0">
                <a:solidFill>
                  <a:srgbClr val="FF0000"/>
                </a:solidFill>
              </a:rPr>
              <a:t>rapporteur marks the line in </a:t>
            </a:r>
            <a:r>
              <a:rPr lang="en-GB" altLang="zh-CN" b="1" dirty="0" smtClean="0">
                <a:solidFill>
                  <a:srgbClr val="FF0000"/>
                </a:solidFill>
              </a:rPr>
              <a:t>unfilled colour </a:t>
            </a:r>
            <a:r>
              <a:rPr lang="en-GB" altLang="zh-CN" b="1" dirty="0">
                <a:solidFill>
                  <a:srgbClr val="FF0000"/>
                </a:solidFill>
              </a:rPr>
              <a:t>and uses </a:t>
            </a:r>
            <a:r>
              <a:rPr lang="en-GB" altLang="zh-CN" b="1" dirty="0" smtClean="0">
                <a:solidFill>
                  <a:srgbClr val="FF0000"/>
                </a:solidFill>
              </a:rPr>
              <a:t>“</a:t>
            </a:r>
            <a:r>
              <a:rPr lang="en-GB" altLang="zh-CN" b="1" dirty="0" err="1" smtClean="0">
                <a:solidFill>
                  <a:srgbClr val="FF0000"/>
                </a:solidFill>
              </a:rPr>
              <a:t>Unchange</a:t>
            </a:r>
            <a:r>
              <a:rPr lang="en-GB" altLang="zh-CN" b="1" dirty="0" smtClean="0">
                <a:solidFill>
                  <a:srgbClr val="FF0000"/>
                </a:solidFill>
              </a:rPr>
              <a:t>” </a:t>
            </a:r>
            <a:r>
              <a:rPr lang="en-GB" altLang="zh-CN" b="1" dirty="0">
                <a:solidFill>
                  <a:srgbClr val="FF0000"/>
                </a:solidFill>
              </a:rPr>
              <a:t>in first </a:t>
            </a:r>
            <a:r>
              <a:rPr lang="en-GB" altLang="zh-CN" b="1" dirty="0" smtClean="0">
                <a:solidFill>
                  <a:srgbClr val="FF0000"/>
                </a:solidFill>
              </a:rPr>
              <a:t>column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r>
              <a:rPr lang="en-GB" altLang="zh-CN" b="1" dirty="0" smtClean="0"/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581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B (3)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7504" y="606099"/>
            <a:ext cx="892899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  - status report:</a:t>
            </a:r>
            <a:endParaRPr lang="zh-CN" altLang="zh-CN" dirty="0" smtClean="0"/>
          </a:p>
          <a:p>
            <a:r>
              <a:rPr lang="en-GB" altLang="zh-CN" b="1" dirty="0" smtClean="0"/>
              <a:t>     - assuming the WID update Excel list is ready after the RAN4 meeting,</a:t>
            </a:r>
            <a:endParaRPr lang="zh-CN" altLang="zh-CN" dirty="0" smtClean="0"/>
          </a:p>
          <a:p>
            <a:r>
              <a:rPr lang="en-GB" altLang="zh-CN" b="1" dirty="0" smtClean="0"/>
              <a:t>        the rapporteur can use the same Excel list for the status report: i.e.</a:t>
            </a:r>
            <a:endParaRPr lang="zh-CN" altLang="zh-CN" dirty="0" smtClean="0"/>
          </a:p>
          <a:p>
            <a:r>
              <a:rPr lang="en-GB" altLang="zh-CN" b="1" dirty="0" smtClean="0"/>
              <a:t>         - contact companies can easily filter for ongoing combinations of their company and then they</a:t>
            </a:r>
            <a:endParaRPr lang="zh-CN" altLang="zh-CN" dirty="0" smtClean="0"/>
          </a:p>
          <a:p>
            <a:r>
              <a:rPr lang="en-GB" altLang="zh-CN" b="1" dirty="0" smtClean="0"/>
              <a:t>             - </a:t>
            </a:r>
            <a:r>
              <a:rPr lang="en-GB" altLang="zh-CN" b="1" dirty="0" smtClean="0">
                <a:solidFill>
                  <a:srgbClr val="FF0000"/>
                </a:solidFill>
              </a:rPr>
              <a:t>leave the line unchanged if all the information about combination aren’t changed.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r>
              <a:rPr lang="en-GB" altLang="zh-CN" b="1" dirty="0" smtClean="0"/>
              <a:t>             - change the status to completed, fill in Approved TP, Agreed CR, TR#, Note, then these mark all these modified field in yellow and indicate M in first column</a:t>
            </a:r>
            <a:endParaRPr lang="zh-CN" altLang="zh-CN" dirty="0" smtClean="0"/>
          </a:p>
          <a:p>
            <a:r>
              <a:rPr lang="en-GB" altLang="zh-CN" b="1" dirty="0" smtClean="0"/>
              <a:t>             - change the status to stopped, mark this field in yellow and indicate M in first column</a:t>
            </a:r>
            <a:endParaRPr lang="zh-CN" altLang="zh-CN" dirty="0" smtClean="0"/>
          </a:p>
          <a:p>
            <a:r>
              <a:rPr lang="en-GB" altLang="zh-CN" b="1" dirty="0" smtClean="0"/>
              <a:t>         - rapporteurs can check and take over the different inputs into their master copy</a:t>
            </a:r>
            <a:endParaRPr lang="zh-CN" altLang="zh-CN" dirty="0" smtClean="0"/>
          </a:p>
          <a:p>
            <a:r>
              <a:rPr lang="en-GB" altLang="zh-CN" b="1" dirty="0" smtClean="0"/>
              <a:t> </a:t>
            </a:r>
            <a:endParaRPr lang="zh-CN" altLang="zh-CN" dirty="0" smtClean="0"/>
          </a:p>
          <a:p>
            <a:r>
              <a:rPr lang="en-GB" altLang="zh-CN" b="1" dirty="0" smtClean="0"/>
              <a:t>Benefit of the approach:</a:t>
            </a:r>
            <a:endParaRPr lang="zh-CN" altLang="zh-CN" dirty="0" smtClean="0"/>
          </a:p>
          <a:p>
            <a:r>
              <a:rPr lang="en-GB" altLang="zh-CN" b="1" dirty="0" smtClean="0"/>
              <a:t>- one single Excel database for all combinations of one basket WI with reduced data reshuffling</a:t>
            </a:r>
            <a:endParaRPr lang="zh-CN" altLang="zh-CN" dirty="0" smtClean="0"/>
          </a:p>
          <a:p>
            <a:r>
              <a:rPr lang="en-GB" altLang="zh-CN" b="1" dirty="0" smtClean="0"/>
              <a:t>- easy filtering for rapporteurs and contact companies</a:t>
            </a:r>
            <a:endParaRPr lang="zh-CN" altLang="zh-CN" dirty="0" smtClean="0"/>
          </a:p>
          <a:p>
            <a:r>
              <a:rPr lang="en-GB" altLang="zh-CN" b="1" dirty="0" smtClean="0"/>
              <a:t>- easy detection of new/deleted/modified band combination fields (even with filtering possibility)</a:t>
            </a:r>
            <a:endParaRPr lang="zh-CN" altLang="zh-CN" dirty="0" smtClean="0"/>
          </a:p>
          <a:p>
            <a:r>
              <a:rPr lang="en-GB" altLang="zh-CN" b="1" dirty="0" smtClean="0"/>
              <a:t>- exact check possible of what was changed (because the lists of RAN #XX-1 are included)</a:t>
            </a:r>
            <a:endParaRPr lang="zh-CN" altLang="zh-CN" dirty="0" smtClean="0"/>
          </a:p>
          <a:p>
            <a:r>
              <a:rPr lang="en-GB" altLang="zh-CN" b="1" dirty="0" smtClean="0"/>
              <a:t>- no special configuration of Excel needed, no sharing required, no time dependent contents of the document</a:t>
            </a:r>
            <a:endParaRPr lang="zh-CN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6467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B (4)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43322" y="1268760"/>
            <a:ext cx="89289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 </a:t>
            </a:r>
            <a:endParaRPr lang="zh-CN" altLang="zh-CN" dirty="0" smtClean="0"/>
          </a:p>
          <a:p>
            <a:r>
              <a:rPr lang="en-GB" altLang="zh-CN" b="1" dirty="0" smtClean="0"/>
              <a:t>Note: Whether you then use macros to take over data from contact companies</a:t>
            </a:r>
            <a:endParaRPr lang="zh-CN" altLang="zh-CN" dirty="0" smtClean="0"/>
          </a:p>
          <a:p>
            <a:r>
              <a:rPr lang="en-GB" altLang="zh-CN" b="1" dirty="0" smtClean="0"/>
              <a:t>            or you use other tricks this is up to RAN4 provided that the resulting</a:t>
            </a:r>
            <a:endParaRPr lang="zh-CN" altLang="zh-CN" dirty="0" smtClean="0"/>
          </a:p>
          <a:p>
            <a:r>
              <a:rPr lang="en-GB" altLang="zh-CN" b="1" dirty="0" smtClean="0"/>
              <a:t>            WID and status report have the format indicated above.    ;o)</a:t>
            </a:r>
            <a:endParaRPr lang="zh-CN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2456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1455" y="1700808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GB" altLang="zh-CN" sz="2400" dirty="0"/>
              <a:t>Referring to the request template [1] in Rel-16, it’s important to align on a template to facilitate both the band combination proposal and the review process. It makes a big progress that the unified request template is used in Rel-16</a:t>
            </a:r>
            <a:r>
              <a:rPr lang="en-GB" altLang="zh-CN" sz="2400" dirty="0" smtClean="0"/>
              <a:t>.</a:t>
            </a:r>
          </a:p>
          <a:p>
            <a:pPr hangingPunct="0"/>
            <a:r>
              <a:rPr lang="en-US" altLang="zh-CN" sz="2400" dirty="0" smtClean="0"/>
              <a:t>In RAN4#94bis-e, a discussion contribution [2] is provided to further improve </a:t>
            </a:r>
            <a:r>
              <a:rPr lang="en-US" altLang="zh-CN" sz="2400" dirty="0"/>
              <a:t>and simplify the request, SR and band combination index table of basket WID </a:t>
            </a:r>
            <a:r>
              <a:rPr lang="en-US" altLang="zh-CN" sz="2400" dirty="0" smtClean="0"/>
              <a:t>in Rel-17.</a:t>
            </a:r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ko-KR" sz="2600" dirty="0"/>
              <a:t>R4-1902493, </a:t>
            </a:r>
            <a:r>
              <a:rPr lang="en-US" altLang="ko-KR" sz="2600" dirty="0" smtClean="0"/>
              <a:t>CA/DC </a:t>
            </a:r>
            <a:r>
              <a:rPr lang="en-US" altLang="ko-KR" sz="2600" dirty="0"/>
              <a:t>band combination </a:t>
            </a:r>
            <a:r>
              <a:rPr lang="en-US" altLang="ko-KR" sz="2600" dirty="0" smtClean="0"/>
              <a:t>definition, </a:t>
            </a:r>
            <a:r>
              <a:rPr lang="en-US" altLang="ko-KR" sz="2600" dirty="0"/>
              <a:t>Intel Corporation </a:t>
            </a:r>
            <a:endParaRPr lang="en-US" altLang="ko-KR" sz="2600" dirty="0" smtClean="0"/>
          </a:p>
          <a:p>
            <a:r>
              <a:rPr lang="en-US" altLang="ko-KR" sz="2600" dirty="0"/>
              <a:t>R4-2003948 Discussion on improvement of request, SR and BC basket WID index table, Huawei, </a:t>
            </a:r>
            <a:r>
              <a:rPr lang="en-US" altLang="ko-KR" sz="2600" dirty="0" err="1"/>
              <a:t>HiSilicon</a:t>
            </a:r>
            <a:endParaRPr lang="en-US" altLang="ko-KR" sz="2600" dirty="0" smtClean="0"/>
          </a:p>
          <a:p>
            <a:endParaRPr lang="en-US" altLang="zh-CN" sz="2600" dirty="0" smtClean="0"/>
          </a:p>
          <a:p>
            <a:endParaRPr lang="en-US" altLang="zh-CN" dirty="0" smtClean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47906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375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5688632"/>
          </a:xfrm>
        </p:spPr>
        <p:txBody>
          <a:bodyPr>
            <a:normAutofit fontScale="85000" lnSpcReduction="10000"/>
          </a:bodyPr>
          <a:lstStyle/>
          <a:p>
            <a:pPr lvl="0" hangingPunct="0"/>
            <a:r>
              <a:rPr lang="en-US" altLang="zh-CN" sz="2400" dirty="0" smtClean="0"/>
              <a:t>1. To replace </a:t>
            </a:r>
            <a:r>
              <a:rPr lang="en-US" altLang="zh-CN" sz="2400" dirty="0"/>
              <a:t>format in word app. to format in excel </a:t>
            </a:r>
            <a:r>
              <a:rPr lang="en-US" altLang="zh-CN" sz="2400" dirty="0" smtClean="0"/>
              <a:t>table </a:t>
            </a:r>
            <a:r>
              <a:rPr lang="en-US" altLang="zh-CN" sz="2400" dirty="0"/>
              <a:t>for request sheet, status report, and band combination table in basket </a:t>
            </a:r>
            <a:r>
              <a:rPr lang="en-US" altLang="zh-CN" sz="2400" dirty="0" smtClean="0"/>
              <a:t>WI in Rel-17, further </a:t>
            </a:r>
            <a:r>
              <a:rPr lang="en-US" altLang="zh-CN" sz="2400" dirty="0"/>
              <a:t>discuss on how to indicate the changes for the band combinations in the Excel table.</a:t>
            </a:r>
            <a:endParaRPr lang="en-US" altLang="zh-CN" sz="2400" dirty="0" smtClean="0"/>
          </a:p>
          <a:p>
            <a:pPr lvl="1" hangingPunct="0"/>
            <a:r>
              <a:rPr lang="en-US" altLang="zh-CN" sz="1900" dirty="0" smtClean="0"/>
              <a:t>Option 1: Following the track changes’ function in Excel which are developed by Microsoft.</a:t>
            </a:r>
            <a:endParaRPr lang="en-US" altLang="zh-CN" sz="1900" dirty="0" smtClean="0">
              <a:solidFill>
                <a:srgbClr val="FF0000"/>
              </a:solidFill>
            </a:endParaRPr>
          </a:p>
          <a:p>
            <a:pPr lvl="1" hangingPunct="0"/>
            <a:r>
              <a:rPr lang="en-US" altLang="zh-CN" sz="1900" dirty="0" smtClean="0"/>
              <a:t>Option 2: Following the rules and marks which are created by 3GPP for Excel tracking changes.</a:t>
            </a:r>
          </a:p>
          <a:p>
            <a:pPr lvl="2" hangingPunct="0"/>
            <a:r>
              <a:rPr lang="en-US" altLang="zh-CN" sz="1500" dirty="0" smtClean="0">
                <a:solidFill>
                  <a:srgbClr val="FF0000"/>
                </a:solidFill>
              </a:rPr>
              <a:t>Editor Note: Rapporteur can follow Option 2 to prepare Rel-17 basket WI tentatively before RAN4 make final decision.</a:t>
            </a:r>
          </a:p>
          <a:p>
            <a:r>
              <a:rPr lang="en-US" altLang="zh-CN" sz="2400" dirty="0" smtClean="0"/>
              <a:t>2. All of request table, status report table and band combination index table of basket WID are unified to use one template for band combination information sheet.</a:t>
            </a:r>
          </a:p>
          <a:p>
            <a:r>
              <a:rPr lang="en-US" altLang="zh-CN" sz="2400" dirty="0" smtClean="0"/>
              <a:t>3. Cover sheet can be only used by contact company which need to request new band combinations or report the band combinations’ status instead of the </a:t>
            </a:r>
            <a:r>
              <a:rPr lang="en-US" altLang="zh-CN" sz="2400" dirty="0"/>
              <a:t>official basket WID or </a:t>
            </a:r>
            <a:r>
              <a:rPr lang="en-US" altLang="zh-CN" sz="2400" dirty="0" smtClean="0"/>
              <a:t>Status Report. (Cover sheet can be further updated after Rel-17 basket WIs are approved in RAN plenary.)</a:t>
            </a:r>
          </a:p>
          <a:p>
            <a:r>
              <a:rPr lang="en-US" altLang="zh-CN" sz="2400" dirty="0" smtClean="0"/>
              <a:t>4. Rapporteurs can choose some of these BCS table sheets to suit their WID.</a:t>
            </a:r>
          </a:p>
          <a:p>
            <a:r>
              <a:rPr lang="en-US" altLang="zh-CN" sz="2400" dirty="0" smtClean="0"/>
              <a:t>5. Tentative Template can be found in the Excel attachments.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86109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4601" y="332656"/>
            <a:ext cx="9073008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The </a:t>
            </a:r>
            <a:r>
              <a:rPr lang="en-US" altLang="zh-CN" dirty="0"/>
              <a:t>specific approach about tracking changes in Excel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492896"/>
            <a:ext cx="8651304" cy="3096877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Option 1</a:t>
            </a:r>
            <a:r>
              <a:rPr lang="en-US" altLang="zh-CN" sz="2400" dirty="0"/>
              <a:t>: Following the track changes’ function in Excel which developed by Microsoft</a:t>
            </a:r>
            <a:r>
              <a:rPr lang="en-US" altLang="zh-CN" sz="2400" dirty="0" smtClean="0"/>
              <a:t>.</a:t>
            </a:r>
          </a:p>
          <a:p>
            <a:pPr lvl="1"/>
            <a:r>
              <a:rPr lang="en-US" altLang="zh-CN" sz="2000" dirty="0" smtClean="0"/>
              <a:t>Some details and Q&amp;A about this feature in Excel can be found in Annex A.</a:t>
            </a:r>
            <a:endParaRPr lang="en-US" altLang="zh-CN" sz="2000" dirty="0"/>
          </a:p>
          <a:p>
            <a:r>
              <a:rPr lang="en-US" altLang="zh-CN" sz="2400" dirty="0" smtClean="0"/>
              <a:t>Option 2</a:t>
            </a:r>
            <a:r>
              <a:rPr lang="en-US" altLang="zh-CN" sz="2400" dirty="0"/>
              <a:t>: Following the rules and marks which are created by 3GPP for Excel tracking changes.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Some </a:t>
            </a:r>
            <a:r>
              <a:rPr lang="en-US" altLang="zh-CN" sz="2000" strike="sngStrike" dirty="0" smtClean="0"/>
              <a:t>initial </a:t>
            </a:r>
            <a:r>
              <a:rPr lang="en-US" altLang="zh-CN" sz="2000" dirty="0" smtClean="0"/>
              <a:t>ideas or descriptions about this manner can be found in Annex B.</a:t>
            </a:r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17715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I</a:t>
            </a:r>
            <a:r>
              <a:rPr lang="en-US" altLang="zh-CN" dirty="0" smtClean="0"/>
              <a:t>ssue about band combination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988840"/>
            <a:ext cx="8229600" cy="2736304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 smtClean="0"/>
              <a:t>How to treat the fallback combination’s status</a:t>
            </a:r>
            <a:endParaRPr lang="en-US" altLang="zh-CN" sz="2400" dirty="0"/>
          </a:p>
          <a:p>
            <a:pPr lvl="1" hangingPunct="0"/>
            <a:r>
              <a:rPr lang="en-US" altLang="zh-CN" sz="2000" dirty="0" smtClean="0"/>
              <a:t>Option 1: </a:t>
            </a:r>
            <a:r>
              <a:rPr lang="en-US" altLang="zh-CN" sz="2000" dirty="0"/>
              <a:t>List all next level fallback combos which are not completed (Nokia)</a:t>
            </a:r>
            <a:endParaRPr lang="en-US" altLang="zh-CN" sz="2000" dirty="0" smtClean="0"/>
          </a:p>
          <a:p>
            <a:pPr lvl="1" hangingPunct="0"/>
            <a:r>
              <a:rPr lang="en-US" altLang="zh-CN" sz="2000" dirty="0" smtClean="0"/>
              <a:t>Option 2</a:t>
            </a:r>
            <a:r>
              <a:rPr lang="en-US" altLang="zh-CN" sz="2000" dirty="0"/>
              <a:t>: </a:t>
            </a:r>
            <a:r>
              <a:rPr lang="en-US" altLang="zh-CN" sz="2000" dirty="0" smtClean="0"/>
              <a:t>Using “Are </a:t>
            </a:r>
            <a:r>
              <a:rPr lang="en-US" altLang="zh-CN" sz="2000" dirty="0"/>
              <a:t>all fallback combos </a:t>
            </a:r>
            <a:r>
              <a:rPr lang="en-US" altLang="zh-CN" sz="2000" dirty="0" smtClean="0"/>
              <a:t>completed? Yes/No” to balance the information and workload. (Huawei)</a:t>
            </a:r>
          </a:p>
          <a:p>
            <a:pPr lvl="1" hangingPunct="0"/>
            <a:r>
              <a:rPr lang="en-US" altLang="zh-CN" sz="2000" dirty="0" smtClean="0"/>
              <a:t>Option 3: Removing the “fallback combination’s status” item. (ZTE, CHTTL)</a:t>
            </a:r>
            <a:endParaRPr lang="en-US" altLang="zh-CN" sz="1800" dirty="0" smtClean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01715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I</a:t>
            </a:r>
            <a:r>
              <a:rPr lang="en-US" altLang="zh-CN" dirty="0" smtClean="0"/>
              <a:t>ssue about band combination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468052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 smtClean="0"/>
              <a:t>Solution to </a:t>
            </a:r>
            <a:r>
              <a:rPr lang="en-US" altLang="zh-CN" sz="2400" dirty="0"/>
              <a:t>treat the fallback combination’s status</a:t>
            </a:r>
          </a:p>
          <a:p>
            <a:pPr lvl="1" hangingPunct="0"/>
            <a:r>
              <a:rPr lang="en-US" altLang="zh-CN" sz="2000" dirty="0" smtClean="0"/>
              <a:t>Item is modified as </a:t>
            </a:r>
            <a:r>
              <a:rPr lang="en-US" altLang="zh-CN" sz="2000" b="1" dirty="0" smtClean="0"/>
              <a:t>“Supported </a:t>
            </a:r>
            <a:r>
              <a:rPr lang="en-US" altLang="zh-CN" sz="2000" b="1" dirty="0"/>
              <a:t>next level fallback modes including initial status when </a:t>
            </a:r>
            <a:r>
              <a:rPr lang="en-US" altLang="zh-CN" sz="2000" b="1" dirty="0" smtClean="0"/>
              <a:t>requesting (in </a:t>
            </a:r>
            <a:r>
              <a:rPr lang="en-US" altLang="zh-CN" sz="2000" b="1" dirty="0"/>
              <a:t>DL and UL</a:t>
            </a:r>
            <a:r>
              <a:rPr lang="en-US" altLang="zh-CN" sz="2000" b="1" dirty="0" smtClean="0"/>
              <a:t>)”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to capture helpful </a:t>
            </a:r>
            <a:r>
              <a:rPr lang="en-US" altLang="zh-CN" sz="2000" dirty="0" smtClean="0"/>
              <a:t>information for rapporteurs. Contact person is responsible for drafting them </a:t>
            </a:r>
            <a:r>
              <a:rPr lang="en-US" altLang="zh-CN" sz="2000" dirty="0"/>
              <a:t>when requesting combos. </a:t>
            </a:r>
            <a:r>
              <a:rPr lang="en-US" altLang="zh-CN" sz="2000" dirty="0" smtClean="0"/>
              <a:t>We </a:t>
            </a:r>
            <a:r>
              <a:rPr lang="en-US" altLang="zh-CN" sz="2000" dirty="0"/>
              <a:t>do not need to update this part every RAN</a:t>
            </a:r>
            <a:r>
              <a:rPr lang="en-US" altLang="zh-CN" sz="2000" dirty="0" smtClean="0"/>
              <a:t>.</a:t>
            </a:r>
          </a:p>
          <a:p>
            <a:pPr lvl="1" hangingPunct="0"/>
            <a:r>
              <a:rPr lang="en-US" altLang="zh-CN" sz="2000" dirty="0"/>
              <a:t>Contact person is responsible for </a:t>
            </a:r>
            <a:r>
              <a:rPr lang="en-US" altLang="zh-CN" sz="2000" dirty="0" smtClean="0"/>
              <a:t>reporting fallback combos’ status using item “Are </a:t>
            </a:r>
            <a:r>
              <a:rPr lang="en-US" altLang="zh-CN" sz="2000" dirty="0"/>
              <a:t>all fallback combos completed? Yes/No</a:t>
            </a:r>
            <a:r>
              <a:rPr lang="en-US" altLang="zh-CN" sz="2000" dirty="0" smtClean="0"/>
              <a:t>”.</a:t>
            </a:r>
          </a:p>
          <a:p>
            <a:pPr lvl="1" hangingPunct="0"/>
            <a:r>
              <a:rPr lang="en-US" altLang="zh-CN" sz="2000" dirty="0" smtClean="0"/>
              <a:t> </a:t>
            </a:r>
            <a:r>
              <a:rPr lang="en-US" altLang="zh-CN" sz="2000" dirty="0"/>
              <a:t>Rapporteurs can comment the </a:t>
            </a:r>
            <a:r>
              <a:rPr lang="en-US" altLang="zh-CN" sz="2000" dirty="0" smtClean="0"/>
              <a:t>request/SR </a:t>
            </a:r>
            <a:r>
              <a:rPr lang="en-US" altLang="zh-CN" sz="2000" dirty="0"/>
              <a:t>documents </a:t>
            </a:r>
            <a:r>
              <a:rPr lang="en-US" altLang="zh-CN" sz="2000" dirty="0" smtClean="0"/>
              <a:t>from contact person to </a:t>
            </a:r>
            <a:r>
              <a:rPr lang="en-US" altLang="zh-CN" sz="2000" dirty="0"/>
              <a:t>improve basket WI. </a:t>
            </a:r>
            <a:endParaRPr lang="en-US" altLang="zh-CN" sz="2000" dirty="0" smtClean="0"/>
          </a:p>
          <a:p>
            <a:pPr lvl="1" hangingPunct="0"/>
            <a:endParaRPr lang="zh-CN" altLang="zh-CN" sz="2000" dirty="0"/>
          </a:p>
          <a:p>
            <a:pPr marL="457200" lvl="1" indent="0" hangingPunct="0">
              <a:buNone/>
            </a:pPr>
            <a:endParaRPr lang="zh-CN" altLang="zh-CN" sz="1800" dirty="0" smtClean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27937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A Q&amp;A (1)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712968" cy="5400600"/>
          </a:xfrm>
        </p:spPr>
        <p:txBody>
          <a:bodyPr>
            <a:normAutofit lnSpcReduction="10000"/>
          </a:bodyPr>
          <a:lstStyle/>
          <a:p>
            <a:r>
              <a:rPr lang="en-US" altLang="zh-CN" sz="2400" b="1" dirty="0" smtClean="0"/>
              <a:t>Q: How </a:t>
            </a:r>
            <a:r>
              <a:rPr lang="en-US" altLang="zh-CN" sz="2400" b="1" dirty="0"/>
              <a:t>to Enable and Use Track Changes in Excel</a:t>
            </a:r>
          </a:p>
          <a:p>
            <a:pPr lvl="1"/>
            <a:r>
              <a:rPr lang="en-US" altLang="zh-CN" sz="2000" dirty="0" smtClean="0"/>
              <a:t>A: More </a:t>
            </a:r>
            <a:r>
              <a:rPr lang="en-US" altLang="zh-CN" sz="2000" dirty="0"/>
              <a:t>details can be found in </a:t>
            </a:r>
            <a:r>
              <a:rPr lang="en-US" altLang="zh-CN" sz="2000" u="sng" dirty="0">
                <a:hlinkClick r:id="rId3"/>
              </a:rPr>
              <a:t>https://trumpexcel.com/track-changes-in-excel/</a:t>
            </a:r>
            <a:endParaRPr lang="zh-CN" altLang="en-US" sz="2000" dirty="0"/>
          </a:p>
          <a:p>
            <a:pPr hangingPunct="0"/>
            <a:r>
              <a:rPr lang="en-US" altLang="zh-CN" sz="2400" dirty="0" smtClean="0"/>
              <a:t>Q: How </a:t>
            </a:r>
            <a:r>
              <a:rPr lang="en-US" altLang="zh-CN" sz="2400" dirty="0"/>
              <a:t>to </a:t>
            </a:r>
            <a:r>
              <a:rPr lang="en-US" altLang="zh-CN" sz="2400" dirty="0" smtClean="0"/>
              <a:t>handle it, </a:t>
            </a:r>
            <a:r>
              <a:rPr lang="en-US" altLang="zh-CN" sz="2400" dirty="0"/>
              <a:t>if “track changes” button is missing in Excel table.</a:t>
            </a:r>
          </a:p>
          <a:p>
            <a:pPr lvl="1" hangingPunct="0"/>
            <a:r>
              <a:rPr lang="en-US" altLang="zh-CN" sz="2000" dirty="0" smtClean="0"/>
              <a:t>A: In order to address this issue, more </a:t>
            </a:r>
            <a:r>
              <a:rPr lang="en-US" altLang="zh-CN" sz="2000" dirty="0"/>
              <a:t>details can be found </a:t>
            </a:r>
            <a:r>
              <a:rPr lang="en-US" altLang="zh-CN" sz="2000" dirty="0" smtClean="0"/>
              <a:t>in</a:t>
            </a:r>
            <a:r>
              <a:rPr lang="en-US" altLang="zh-CN" sz="2000" dirty="0"/>
              <a:t> </a:t>
            </a:r>
            <a:r>
              <a:rPr lang="en-US" altLang="zh-CN" sz="2000" u="sng" dirty="0">
                <a:hlinkClick r:id="rId4"/>
              </a:rPr>
              <a:t>https://</a:t>
            </a:r>
            <a:r>
              <a:rPr lang="en-US" altLang="zh-CN" sz="2000" u="sng" dirty="0" smtClean="0">
                <a:hlinkClick r:id="rId4"/>
              </a:rPr>
              <a:t>www.technipages.com/excel-track-changes</a:t>
            </a:r>
            <a:endParaRPr lang="en-US" altLang="zh-CN" sz="2000" dirty="0" smtClean="0"/>
          </a:p>
          <a:p>
            <a:pPr lvl="0" hangingPunct="0"/>
            <a:r>
              <a:rPr lang="en-US" altLang="zh-CN" sz="2400" dirty="0" smtClean="0"/>
              <a:t>Q: How </a:t>
            </a:r>
            <a:r>
              <a:rPr lang="en-US" altLang="zh-CN" sz="2400" dirty="0"/>
              <a:t>to </a:t>
            </a:r>
            <a:r>
              <a:rPr lang="en-US" altLang="zh-CN" sz="2400" dirty="0" smtClean="0"/>
              <a:t>handle it, </a:t>
            </a:r>
            <a:r>
              <a:rPr lang="en-US" altLang="zh-CN" sz="2400" dirty="0"/>
              <a:t>If "Highlight changes" and "Accept/Reject changes" into your Test Excel file appear as greyed </a:t>
            </a:r>
            <a:r>
              <a:rPr lang="en-US" altLang="zh-CN" sz="2400" dirty="0" smtClean="0"/>
              <a:t>out</a:t>
            </a:r>
          </a:p>
          <a:p>
            <a:pPr lvl="1" hangingPunct="0"/>
            <a:r>
              <a:rPr lang="en-US" altLang="zh-CN" sz="2000" dirty="0" smtClean="0"/>
              <a:t>A: you </a:t>
            </a:r>
            <a:r>
              <a:rPr lang="en-US" altLang="zh-CN" sz="2000" dirty="0"/>
              <a:t>can follow these steps to help you achieve this function. More details can be found in </a:t>
            </a:r>
            <a:r>
              <a:rPr lang="en-US" altLang="zh-CN" sz="2000" u="sng" dirty="0">
                <a:hlinkClick r:id="rId5"/>
              </a:rPr>
              <a:t>https://www.datanumen.com/blogs/track-changes-workbook-excel</a:t>
            </a:r>
            <a:r>
              <a:rPr lang="en-US" altLang="zh-CN" sz="2000" u="sng" dirty="0" smtClean="0">
                <a:hlinkClick r:id="rId5"/>
              </a:rPr>
              <a:t>/</a:t>
            </a:r>
            <a:endParaRPr lang="zh-CN" altLang="zh-CN" sz="1800" dirty="0" smtClean="0"/>
          </a:p>
          <a:p>
            <a:r>
              <a:rPr lang="en-AU" altLang="zh-CN" sz="2400" dirty="0" smtClean="0"/>
              <a:t>Tips: To </a:t>
            </a:r>
            <a:r>
              <a:rPr lang="en-AU" altLang="zh-CN" sz="2400" dirty="0"/>
              <a:t>re-enable and see the changes again, you need to reopen the Review ribbon and under “Track Changes” , “When” </a:t>
            </a:r>
            <a:r>
              <a:rPr lang="en-AU" altLang="zh-CN" sz="2400" dirty="0" err="1"/>
              <a:t>tickbox</a:t>
            </a:r>
            <a:r>
              <a:rPr lang="en-AU" altLang="zh-CN" sz="2400" dirty="0"/>
              <a:t> entry needs to be changed from “Since I last saved” to “All</a:t>
            </a:r>
            <a:r>
              <a:rPr lang="en-AU" altLang="zh-CN" sz="2400" dirty="0" smtClean="0"/>
              <a:t>”.</a:t>
            </a:r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47249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A Q&amp;A (2)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3600400"/>
          </a:xfrm>
        </p:spPr>
        <p:txBody>
          <a:bodyPr>
            <a:normAutofit/>
          </a:bodyPr>
          <a:lstStyle/>
          <a:p>
            <a:r>
              <a:rPr lang="en-US" altLang="zh-CN" sz="2400" b="1" dirty="0" smtClean="0"/>
              <a:t>Q: Set </a:t>
            </a:r>
            <a:r>
              <a:rPr lang="en-US" altLang="zh-CN" sz="2400" b="1" dirty="0"/>
              <a:t>for how long to keep change </a:t>
            </a:r>
            <a:r>
              <a:rPr lang="en-US" altLang="zh-CN" sz="2400" b="1" dirty="0" smtClean="0"/>
              <a:t>history</a:t>
            </a:r>
          </a:p>
          <a:p>
            <a:pPr lvl="1"/>
            <a:r>
              <a:rPr lang="en-US" altLang="zh-CN" sz="2000" dirty="0" smtClean="0"/>
              <a:t>A: By </a:t>
            </a:r>
            <a:r>
              <a:rPr lang="en-US" altLang="zh-CN" sz="2000" dirty="0"/>
              <a:t>default, Excel keeps the change history for 30 days and permanently erases any older changes.  To keep changes history for a longer period, perform these steps</a:t>
            </a:r>
            <a:r>
              <a:rPr lang="en-US" altLang="zh-CN" sz="2000" dirty="0" smtClean="0"/>
              <a:t>: (more details can be found in </a:t>
            </a:r>
            <a:r>
              <a:rPr lang="en-US" altLang="zh-CN" sz="2000" dirty="0">
                <a:hlinkClick r:id="rId3"/>
              </a:rPr>
              <a:t>https://www.ablebits.com/office-addins-blog/2017/08/09/track-changes-excel/#turn-on-track-changes</a:t>
            </a:r>
            <a:r>
              <a:rPr lang="en-US" altLang="zh-CN" sz="2000" dirty="0" smtClean="0"/>
              <a:t>)</a:t>
            </a:r>
          </a:p>
          <a:p>
            <a:pPr lvl="2"/>
            <a:r>
              <a:rPr lang="en-US" altLang="zh-CN" sz="1600" dirty="0"/>
              <a:t>1. On the Review tab, in the Changes group, click the Share Workbook button.</a:t>
            </a:r>
          </a:p>
          <a:p>
            <a:pPr lvl="2"/>
            <a:r>
              <a:rPr lang="en-US" altLang="zh-CN" sz="1600" dirty="0"/>
              <a:t>2. In the Share Workbook dialog window, switch to the Advanced tab, enter the desired number of days in the box next to Keep change history for, and click OK.</a:t>
            </a:r>
          </a:p>
          <a:p>
            <a:pPr lvl="1"/>
            <a:r>
              <a:rPr lang="en-US" altLang="zh-CN" sz="2000" dirty="0" smtClean="0"/>
              <a:t>It’s recommended to set 32767 days (the maximum value) for basket WI</a:t>
            </a:r>
            <a:endParaRPr lang="en-US" altLang="zh-CN" sz="2000" dirty="0"/>
          </a:p>
          <a:p>
            <a:pPr lvl="2"/>
            <a:endParaRPr lang="en-US" altLang="zh-CN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4315470"/>
            <a:ext cx="2160240" cy="254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815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42E789D-C933-4898-8B78-A2A4CC78A940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ba37140e-f4c5-4a6c-a9b4-20a691ce6c8a"/>
    <ds:schemaRef ds:uri="http://schemas.microsoft.com/office/2006/documentManagement/types"/>
    <ds:schemaRef ds:uri="cc9c437c-ae0c-4066-8d90-a0f7de786127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1847</TotalTime>
  <Words>794</Words>
  <Application>Microsoft Office PowerPoint</Application>
  <PresentationFormat>全屏显示(4:3)</PresentationFormat>
  <Paragraphs>108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맑은 고딕</vt:lpstr>
      <vt:lpstr>宋体</vt:lpstr>
      <vt:lpstr>Arial</vt:lpstr>
      <vt:lpstr>Calibri</vt:lpstr>
      <vt:lpstr>Office 主题</vt:lpstr>
      <vt:lpstr>WF on new format for band combinations</vt:lpstr>
      <vt:lpstr>Background</vt:lpstr>
      <vt:lpstr>Reference</vt:lpstr>
      <vt:lpstr>WF</vt:lpstr>
      <vt:lpstr>The specific approach about tracking changes in Excel</vt:lpstr>
      <vt:lpstr>Issue about band combination information</vt:lpstr>
      <vt:lpstr>Issue about band combination information</vt:lpstr>
      <vt:lpstr>Annex A Q&amp;A (1) </vt:lpstr>
      <vt:lpstr>Annex A Q&amp;A (2) </vt:lpstr>
      <vt:lpstr>Annex B (1) </vt:lpstr>
      <vt:lpstr>Annex B (2) </vt:lpstr>
      <vt:lpstr>Annex B (3) </vt:lpstr>
      <vt:lpstr>Annex B (4)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129</cp:revision>
  <dcterms:modified xsi:type="dcterms:W3CDTF">2020-04-29T15:54:55Z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(3)UqcyJKyCfDTwNjpdL5FgeU22KxMAps3Q2W6IW2X0VO89dORBp7SC/dkMOcW0eGK9I7h9VMI3
coXDxkIwtufV3g0UapZdK6SWCgtMCCcCcELqzW0VAtFRVZxNhSfE9hl4Q6vPI1/DK7aaHdXs
cvR4oS5+/iuI3SR8xy9fO4oZ8MWzj8rHGFonIrGpp90vgs7xI70dsnnc/HjMdxj0+RpyBBMJ
Akx6QLi5lrjfEY5Gil</vt:lpwstr>
  </property>
  <property fmtid="{D5CDD505-2E9C-101B-9397-08002B2CF9AE}" pid="3" name="_2015_ms_pID_7253431">
    <vt:lpwstr>LR5vrbxwin2M6lMFxVaHmuMfzEYuXTRsIknRqVbLXD7sklp7VWItFK
E6DPdXc59+CDJmqswHIbzpl9+2LRRpfQykF/bnhk6wkZyahk4TnLaujdy/+NG6tMObkpu73n
Xj8zCElTezJop08/8mmz2okvYod+Axf+D4QReV3rPBYUeOsbRyRHqTidOY44d/xSKTzj8oUK
0VMUDXgAqua8K+MiM63+PRwxIvObVdzdctzx</vt:lpwstr>
  </property>
  <property fmtid="{D5CDD505-2E9C-101B-9397-08002B2CF9AE}" pid="4" name="_2015_ms_pID_7253432">
    <vt:lpwstr>NQ==</vt:lpwstr>
  </property>
  <property fmtid="{D5CDD505-2E9C-101B-9397-08002B2CF9AE}" pid="5" name="ContentTypeId">
    <vt:lpwstr>0x010100EB28163D68FE8E4D9361964FDD814FC4</vt:lpwstr>
  </property>
</Properties>
</file>