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sldIdLst>
    <p:sldId id="262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4" autoAdjust="0"/>
    <p:restoredTop sz="94660"/>
  </p:normalViewPr>
  <p:slideViewPr>
    <p:cSldViewPr>
      <p:cViewPr varScale="1">
        <p:scale>
          <a:sx n="82" d="100"/>
          <a:sy n="82" d="100"/>
        </p:scale>
        <p:origin x="13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sz="4000" dirty="0"/>
              <a:t>WF on </a:t>
            </a:r>
            <a:r>
              <a:rPr lang="pl-PL" altLang="ja-JP" sz="4000" dirty="0"/>
              <a:t>spectrum </a:t>
            </a:r>
            <a:r>
              <a:rPr lang="en-US" altLang="ja-JP" sz="4000" dirty="0"/>
              <a:t>utilization</a:t>
            </a:r>
            <a:r>
              <a:rPr lang="pl-PL" altLang="ja-JP" sz="4000" dirty="0"/>
              <a:t> for NR-U</a:t>
            </a:r>
            <a:endParaRPr kumimoji="1" lang="en-US" altLang="ja-JP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ja-JP" dirty="0"/>
              <a:t>Nokia, Nokia Shanghai Bell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>
                <a:solidFill>
                  <a:srgbClr val="000000"/>
                </a:solidFill>
                <a:ea typeface="MS PGothic" panose="020B0600070205080204" pitchFamily="34" charset="-128"/>
              </a:rPr>
              <a:t> </a:t>
            </a:r>
            <a:r>
              <a:rPr lang="en-US" altLang="ja-JP" b="1" dirty="0">
                <a:solidFill>
                  <a:srgbClr val="000000"/>
                </a:solidFill>
                <a:ea typeface="MS PGothic" panose="020B0600070205080204" pitchFamily="34" charset="-128"/>
              </a:rPr>
              <a:t>R4-1</a:t>
            </a:r>
            <a:r>
              <a:rPr lang="pl-PL" altLang="ja-JP" b="1" dirty="0">
                <a:solidFill>
                  <a:srgbClr val="000000"/>
                </a:solidFill>
                <a:ea typeface="MS PGothic" panose="020B0600070205080204" pitchFamily="34" charset="-128"/>
              </a:rPr>
              <a:t>910388</a:t>
            </a:r>
            <a:endParaRPr lang="en-US" altLang="ja-JP" b="1" dirty="0">
              <a:solidFill>
                <a:srgbClr val="FF0000"/>
              </a:solidFill>
              <a:ea typeface="MS PGothic" panose="020B0600070205080204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</a:t>
            </a:r>
            <a:r>
              <a:rPr lang="pl-PL" altLang="ja-JP" b="1" dirty="0"/>
              <a:t>92</a:t>
            </a:r>
            <a:endParaRPr lang="en-US" altLang="ja-JP" b="1" dirty="0"/>
          </a:p>
          <a:p>
            <a:r>
              <a:rPr lang="pl-PL" b="1" dirty="0"/>
              <a:t>Ljubljana, </a:t>
            </a:r>
            <a:r>
              <a:rPr lang="pl-PL" b="1" dirty="0" err="1"/>
              <a:t>Slovenia</a:t>
            </a:r>
            <a:r>
              <a:rPr lang="en-US" b="1" dirty="0"/>
              <a:t>, 2</a:t>
            </a:r>
            <a:r>
              <a:rPr lang="pl-PL" b="1" dirty="0"/>
              <a:t>6</a:t>
            </a:r>
            <a:r>
              <a:rPr lang="en-US" b="1" baseline="30000" dirty="0" err="1"/>
              <a:t>th</a:t>
            </a:r>
            <a:r>
              <a:rPr lang="en-US" b="1" dirty="0"/>
              <a:t> </a:t>
            </a:r>
            <a:r>
              <a:rPr lang="pl-PL" b="1" dirty="0"/>
              <a:t>-</a:t>
            </a:r>
            <a:r>
              <a:rPr lang="en-US" b="1" dirty="0"/>
              <a:t> </a:t>
            </a:r>
            <a:r>
              <a:rPr lang="pl-PL" b="1" dirty="0"/>
              <a:t>30</a:t>
            </a:r>
            <a:r>
              <a:rPr lang="pl-PL" b="1" baseline="30000" dirty="0"/>
              <a:t>th</a:t>
            </a:r>
            <a:r>
              <a:rPr lang="en-US" b="1" dirty="0"/>
              <a:t> </a:t>
            </a:r>
            <a:r>
              <a:rPr lang="pl-PL" b="1" dirty="0"/>
              <a:t>August</a:t>
            </a:r>
            <a:r>
              <a:rPr lang="en-US" b="1" dirty="0"/>
              <a:t> 2019</a:t>
            </a:r>
            <a:endParaRPr lang="pl-PL" b="1" dirty="0"/>
          </a:p>
          <a:p>
            <a:pPr hangingPunct="0"/>
            <a:endParaRPr lang="ja-JP" altLang="ja-JP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During RAN4#</a:t>
            </a:r>
            <a:r>
              <a:rPr kumimoji="1" lang="pl-PL" altLang="ja-JP" sz="2400" dirty="0"/>
              <a:t>92</a:t>
            </a:r>
            <a:r>
              <a:rPr kumimoji="1" lang="en-US" altLang="ja-JP" sz="2400" dirty="0"/>
              <a:t> meeting </a:t>
            </a:r>
            <a:r>
              <a:rPr kumimoji="1" lang="pl-PL" altLang="ja-JP" sz="2400" dirty="0"/>
              <a:t>the</a:t>
            </a:r>
            <a:r>
              <a:rPr lang="en-US" altLang="ja-JP" sz="2400" dirty="0"/>
              <a:t> following contributions</a:t>
            </a:r>
            <a:r>
              <a:rPr lang="pl-PL" altLang="ja-JP" sz="2400" dirty="0"/>
              <a:t> </a:t>
            </a:r>
            <a:r>
              <a:rPr lang="en-US" altLang="ja-JP" sz="2400" dirty="0"/>
              <a:t>were</a:t>
            </a:r>
            <a:r>
              <a:rPr lang="pl-PL" altLang="ja-JP" sz="2400" dirty="0"/>
              <a:t> </a:t>
            </a:r>
            <a:r>
              <a:rPr lang="en-US" altLang="ja-JP" sz="2400" dirty="0"/>
              <a:t>discussed</a:t>
            </a:r>
            <a:r>
              <a:rPr lang="pl-PL" altLang="ja-JP" sz="2400" dirty="0"/>
              <a:t> on NR-U spectrum </a:t>
            </a:r>
            <a:r>
              <a:rPr lang="pl-PL" altLang="ja-JP" sz="2400" dirty="0" err="1"/>
              <a:t>utilization</a:t>
            </a:r>
            <a:r>
              <a:rPr lang="en-US" altLang="ja-JP" sz="2400" dirty="0"/>
              <a:t>:</a:t>
            </a:r>
          </a:p>
          <a:p>
            <a:pPr marL="0" indent="0">
              <a:buNone/>
            </a:pPr>
            <a:endParaRPr lang="en-US" altLang="ja-JP" sz="2400" dirty="0"/>
          </a:p>
          <a:p>
            <a:r>
              <a:rPr lang="en-US" sz="1400" dirty="0"/>
              <a:t>R4-1908847	On NR-U SU for single CC and wideband operation</a:t>
            </a:r>
            <a:r>
              <a:rPr lang="pl-PL" sz="1400" dirty="0"/>
              <a:t>, </a:t>
            </a:r>
            <a:r>
              <a:rPr lang="pl-PL" sz="1400" dirty="0" err="1"/>
              <a:t>Skyworks</a:t>
            </a:r>
            <a:r>
              <a:rPr lang="pl-PL" sz="1400" dirty="0"/>
              <a:t> Solutions Inc.</a:t>
            </a:r>
          </a:p>
          <a:p>
            <a:r>
              <a:rPr lang="pl-PL" sz="1400" dirty="0"/>
              <a:t>R4-1908073	Spectrum </a:t>
            </a:r>
            <a:r>
              <a:rPr lang="pl-PL" sz="1400" dirty="0" err="1"/>
              <a:t>utilization</a:t>
            </a:r>
            <a:r>
              <a:rPr lang="pl-PL" sz="1400" dirty="0"/>
              <a:t> for NR-U, Samsung</a:t>
            </a:r>
          </a:p>
          <a:p>
            <a:r>
              <a:rPr lang="en-US" sz="1400" dirty="0"/>
              <a:t>R4-1909005	Increasing of spectrum utilization for NR-U</a:t>
            </a:r>
            <a:r>
              <a:rPr lang="pl-PL" sz="1400" dirty="0"/>
              <a:t>, Nokia, Nokia Shanghai Bell</a:t>
            </a:r>
          </a:p>
          <a:p>
            <a:r>
              <a:rPr lang="en-US" sz="1400" dirty="0"/>
              <a:t>R4-1909200	Spectrum utilization improvement in unlicensed bands</a:t>
            </a:r>
            <a:r>
              <a:rPr lang="pl-PL" sz="1400" dirty="0"/>
              <a:t>, </a:t>
            </a:r>
            <a:r>
              <a:rPr lang="en-US" sz="1400" dirty="0"/>
              <a:t>Huawei, </a:t>
            </a:r>
            <a:r>
              <a:rPr lang="en-US" sz="1400" dirty="0" err="1"/>
              <a:t>HiSilicon</a:t>
            </a:r>
            <a:endParaRPr lang="pl-PL" sz="1400" dirty="0"/>
          </a:p>
          <a:p>
            <a:endParaRPr lang="pl-PL" sz="1900" dirty="0"/>
          </a:p>
          <a:p>
            <a:r>
              <a:rPr kumimoji="1" lang="en-US" altLang="ja-JP" sz="2600" dirty="0"/>
              <a:t>This document summarizes the </a:t>
            </a:r>
            <a:r>
              <a:rPr lang="en-US" altLang="ja-JP" sz="2600" dirty="0"/>
              <a:t>way</a:t>
            </a:r>
            <a:r>
              <a:rPr lang="pl-PL" altLang="ja-JP" sz="2600" dirty="0"/>
              <a:t> </a:t>
            </a:r>
            <a:r>
              <a:rPr lang="en-US" altLang="ja-JP" sz="2600" dirty="0"/>
              <a:t>forward</a:t>
            </a:r>
            <a:r>
              <a:rPr kumimoji="1" lang="en-US" altLang="ja-JP" sz="2600" dirty="0"/>
              <a:t> </a:t>
            </a:r>
            <a:r>
              <a:rPr kumimoji="1" lang="pl-PL" altLang="ja-JP" sz="2600" dirty="0"/>
              <a:t>on </a:t>
            </a:r>
            <a:r>
              <a:rPr lang="pl-PL" altLang="ja-JP" sz="2600" dirty="0"/>
              <a:t>NR-U spectrum </a:t>
            </a:r>
            <a:r>
              <a:rPr lang="en-US" altLang="ja-JP" sz="2600" dirty="0"/>
              <a:t>utilization</a:t>
            </a:r>
            <a:endParaRPr kumimoji="1" lang="en-US" altLang="ja-JP" sz="2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</a:t>
            </a:r>
            <a:r>
              <a:rPr lang="pl-PL" dirty="0"/>
              <a:t>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F85A4-05F9-4E64-BA9B-195DE6A93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dirty="0"/>
              <a:t>Spectrum </a:t>
            </a:r>
            <a:r>
              <a:rPr lang="en-US" sz="2400" dirty="0"/>
              <a:t>utilization</a:t>
            </a:r>
            <a:r>
              <a:rPr lang="pl-PL" sz="2400" dirty="0"/>
              <a:t> for  </a:t>
            </a:r>
            <a:r>
              <a:rPr lang="en-US" sz="2400" dirty="0"/>
              <a:t>single carrier operation </a:t>
            </a:r>
            <a:r>
              <a:rPr lang="en-US" sz="2400" dirty="0">
                <a:solidFill>
                  <a:schemeClr val="accent1"/>
                </a:solidFill>
              </a:rPr>
              <a:t>of 20MHz case</a:t>
            </a:r>
            <a:r>
              <a:rPr lang="en-US" sz="2400" dirty="0"/>
              <a:t>:</a:t>
            </a:r>
          </a:p>
          <a:p>
            <a:r>
              <a:rPr lang="en-US" sz="2000" dirty="0"/>
              <a:t>It is agreed to increase the number of PRBs to 25 for 20 MHZ channel bandwidth with 60 kHz SCS </a:t>
            </a:r>
            <a:r>
              <a:rPr lang="en-US" sz="2000" dirty="0">
                <a:solidFill>
                  <a:schemeClr val="accent1"/>
                </a:solidFill>
              </a:rPr>
              <a:t>with the </a:t>
            </a:r>
            <a:r>
              <a:rPr lang="en-US" sz="2000" dirty="0">
                <a:solidFill>
                  <a:schemeClr val="accent3"/>
                </a:solidFill>
              </a:rPr>
              <a:t>condition</a:t>
            </a:r>
            <a:r>
              <a:rPr lang="pl-PL" sz="2000" dirty="0">
                <a:solidFill>
                  <a:schemeClr val="accent3"/>
                </a:solidFill>
              </a:rPr>
              <a:t> </a:t>
            </a:r>
            <a:r>
              <a:rPr lang="en-US" sz="2000" strike="sngStrike" dirty="0">
                <a:solidFill>
                  <a:schemeClr val="accent1"/>
                </a:solidFill>
              </a:rPr>
              <a:t>awareness</a:t>
            </a:r>
            <a:r>
              <a:rPr lang="en-US" sz="2000" dirty="0">
                <a:solidFill>
                  <a:schemeClr val="accent1"/>
                </a:solidFill>
              </a:rPr>
              <a:t> of relaxation on NR</a:t>
            </a:r>
            <a:r>
              <a:rPr lang="en-US" sz="2000" dirty="0">
                <a:solidFill>
                  <a:srgbClr val="FF0000"/>
                </a:solidFill>
              </a:rPr>
              <a:t>-</a:t>
            </a:r>
            <a:r>
              <a:rPr lang="en-US" sz="2000" dirty="0">
                <a:solidFill>
                  <a:schemeClr val="accent1"/>
                </a:solidFill>
              </a:rPr>
              <a:t>U </a:t>
            </a:r>
            <a:r>
              <a:rPr lang="en-US" sz="2000" dirty="0">
                <a:solidFill>
                  <a:schemeClr val="accent3"/>
                </a:solidFill>
              </a:rPr>
              <a:t>emission requirements</a:t>
            </a:r>
            <a:r>
              <a:rPr lang="pl-PL" sz="2000" dirty="0">
                <a:solidFill>
                  <a:schemeClr val="accent3"/>
                </a:solidFill>
              </a:rPr>
              <a:t> </a:t>
            </a:r>
            <a:r>
              <a:rPr lang="en-US" sz="2000" dirty="0">
                <a:solidFill>
                  <a:schemeClr val="accent1"/>
                </a:solidFill>
              </a:rPr>
              <a:t>compared with R15 NR</a:t>
            </a:r>
            <a:r>
              <a:rPr lang="pl-PL" sz="2000" dirty="0">
                <a:solidFill>
                  <a:schemeClr val="accent1"/>
                </a:solidFill>
              </a:rPr>
              <a:t>.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strike="sngStrike" dirty="0">
                <a:solidFill>
                  <a:schemeClr val="accent1"/>
                </a:solidFill>
              </a:rPr>
              <a:t>as below example</a:t>
            </a:r>
            <a:r>
              <a:rPr lang="en-US" sz="2000" strike="sngStrike" dirty="0">
                <a:solidFill>
                  <a:srgbClr val="FF0000"/>
                </a:solidFill>
              </a:rPr>
              <a:t> for ACLR:</a:t>
            </a:r>
            <a:endParaRPr lang="en-US" sz="2000" strike="sngStrike" dirty="0">
              <a:solidFill>
                <a:schemeClr val="accent1"/>
              </a:solidFill>
            </a:endParaRPr>
          </a:p>
          <a:p>
            <a:endParaRPr lang="en-US" sz="20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chemeClr val="accent1"/>
              </a:solidFill>
            </a:endParaRPr>
          </a:p>
          <a:p>
            <a:r>
              <a:rPr lang="en-US" sz="2000" dirty="0">
                <a:highlight>
                  <a:srgbClr val="FFFF00"/>
                </a:highlight>
              </a:rPr>
              <a:t>UE support of 60 kHz SCS is optional.</a:t>
            </a:r>
          </a:p>
          <a:p>
            <a:pPr lvl="1"/>
            <a:r>
              <a:rPr lang="en-US" sz="1800" dirty="0">
                <a:highlight>
                  <a:srgbClr val="FFFF00"/>
                </a:highlight>
              </a:rPr>
              <a:t>UE supporting 20MHz CBW with 60kHz SCS </a:t>
            </a:r>
            <a:r>
              <a:rPr lang="en-US" sz="1800" strike="sngStrike" dirty="0" err="1">
                <a:highlight>
                  <a:srgbClr val="FFFF00"/>
                </a:highlight>
              </a:rPr>
              <a:t>and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</a:rPr>
              <a:t>for</a:t>
            </a:r>
            <a:r>
              <a:rPr lang="en-US" sz="1800" dirty="0">
                <a:highlight>
                  <a:srgbClr val="FFFF00"/>
                </a:highlight>
              </a:rPr>
              <a:t> NR-U </a:t>
            </a:r>
            <a:r>
              <a:rPr lang="en-US" sz="1800" strike="sngStrike" dirty="0">
                <a:highlight>
                  <a:srgbClr val="FFFF00"/>
                </a:highlight>
              </a:rPr>
              <a:t>also </a:t>
            </a:r>
            <a:r>
              <a:rPr lang="en-US" sz="1800" dirty="0">
                <a:highlight>
                  <a:srgbClr val="FFFF00"/>
                </a:highlight>
              </a:rPr>
              <a:t>supports 25 PRBs on the NR-U carrier;</a:t>
            </a:r>
          </a:p>
          <a:p>
            <a:pPr lvl="1"/>
            <a:r>
              <a:rPr lang="en-US" sz="1800" dirty="0">
                <a:highlight>
                  <a:srgbClr val="FFFF00"/>
                </a:highlight>
              </a:rPr>
              <a:t>FFS: whether 25 PRBs for NR-U 20 MHz carrier is mandatory without capability or IOT bit is needed</a:t>
            </a:r>
            <a:r>
              <a:rPr lang="en-US" sz="2400" dirty="0">
                <a:highlight>
                  <a:srgbClr val="FFFF00"/>
                </a:highlight>
              </a:rPr>
              <a:t>.  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0057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F85A4-05F9-4E64-BA9B-195DE6A93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Spectrum utilization for wideband </a:t>
            </a:r>
            <a:r>
              <a:rPr lang="en-US" dirty="0">
                <a:solidFill>
                  <a:schemeClr val="accent1"/>
                </a:solidFill>
              </a:rPr>
              <a:t>carrier(larger than 20MHz CHBW</a:t>
            </a:r>
            <a:r>
              <a:rPr lang="en-US" dirty="0"/>
              <a:t>) operation: </a:t>
            </a:r>
          </a:p>
          <a:p>
            <a:r>
              <a:rPr lang="en-US" sz="2400" dirty="0"/>
              <a:t>Spectrum utilization will be revisit when intra-guard bands and number of intra-guards PRBs have been defined.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Spectrum utilization will be discussed based on emission related agreement.</a:t>
            </a:r>
          </a:p>
          <a:p>
            <a:r>
              <a:rPr lang="en-US" sz="2400" dirty="0">
                <a:highlight>
                  <a:srgbClr val="FFFF00"/>
                </a:highlight>
              </a:rPr>
              <a:t>This topic will be revisited after concluding requirements and assumption for UE capabilities to support 25 PRBs </a:t>
            </a:r>
            <a:endParaRPr lang="pl-PL" sz="2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65722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213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テーマ</vt:lpstr>
      <vt:lpstr>WF on spectrum utilization for NR-U</vt:lpstr>
      <vt:lpstr>Background</vt:lpstr>
      <vt:lpstr>Way forward (1/2)</vt:lpstr>
      <vt:lpstr>Way forward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Nokia - B.Golebiowski</cp:lastModifiedBy>
  <cp:revision>211</cp:revision>
  <dcterms:created xsi:type="dcterms:W3CDTF">2016-11-16T01:21:00Z</dcterms:created>
  <dcterms:modified xsi:type="dcterms:W3CDTF">2019-08-30T06:39:10Z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  <property fmtid="{D5CDD505-2E9C-101B-9397-08002B2CF9AE}" pid="6" name="KSOProductBuildVer">
    <vt:lpwstr>2052-10.8.2.6613</vt:lpwstr>
  </property>
  <property fmtid="{D5CDD505-2E9C-101B-9397-08002B2CF9AE}" pid="7" name="_2015_ms_pID_725343">
    <vt:lpwstr>(2)YjAIX0Wovihe1qjCIbl45hP3vbCpdokNMdIBWaHPWF9C5fKDNXX5PS3jVnRKd0Oc7xh+8V27
2UPeSq9p9+9Q0A/z03GiToMUFiIsmlw6Dw07vyuVAnRYE4xw3R2FMbUeRpyo35lRgYvcwB5c
DfQCIRAy6sEw2wTVry2lhWRFEuX1ZjihLup5rQ7rb38EGv7ayVUkCTaoMpbIo1DKHDP08vUL
cGbozPSBw6+0U9/+UQ</vt:lpwstr>
  </property>
  <property fmtid="{D5CDD505-2E9C-101B-9397-08002B2CF9AE}" pid="8" name="_2015_ms_pID_7253431">
    <vt:lpwstr>t7WZsDOylq0H+d4lG0CsPLlX1A1fC91QAqCT+4Y13SNZ8vN6mTb7Nf
JZhpZ5D2HogW8uxwRoshfBjsjixclmVmz5hfPN72AYZucYKRE76Njyk0kFFB3p6bjiDD9feb
cJSTD/vm3+7En1CnutKv7VEB8x5NLtUyCCfD4vsrkV6QPCgG1RS8m8PtgrRuTz/XmKIcYU/c
FqbMuBTcLTsMDqF4</vt:lpwstr>
  </property>
  <property fmtid="{D5CDD505-2E9C-101B-9397-08002B2CF9AE}" pid="9" name="NSCPROP_SA">
    <vt:lpwstr>C:\Users\liyankun\AppData\Local\Microsoft\Windows\INetCache\Content.Outlook\8YATDQTN\draft R4-1910388 WF on spectrum utilization for NR-U_v3.pptx</vt:lpwstr>
  </property>
</Properties>
</file>