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60" r:id="rId5"/>
    <p:sldId id="263" r:id="rId6"/>
    <p:sldId id="259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  <p:cmAuthor id="1" name="Luis Guillermo Martinez Ballesteros" initials="LGMB" lastIdx="10" clrIdx="1"/>
  <p:cmAuthor id="2" name="Lo, Anthony (Nokia - GB/Bristol)" initials="LA(-G" lastIdx="5" clrIdx="2"/>
  <p:cmAuthor id="3" name="Michal Szydelko" initials="MS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5142" autoAdjust="0"/>
  </p:normalViewPr>
  <p:slideViewPr>
    <p:cSldViewPr>
      <p:cViewPr varScale="1">
        <p:scale>
          <a:sx n="67" d="100"/>
          <a:sy n="67" d="100"/>
        </p:scale>
        <p:origin x="12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536" y="511515"/>
            <a:ext cx="4824536" cy="10801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b="1" dirty="0"/>
              <a:t>3GPP TSG-RAN WG4 Meeting #92	</a:t>
            </a:r>
            <a:br>
              <a:rPr lang="en-US" altLang="zh-CN" sz="2200" b="1" dirty="0"/>
            </a:br>
            <a:r>
              <a:rPr lang="en-US" altLang="zh-CN" sz="2200" b="1" dirty="0"/>
              <a:t>Ljubljana , SI, 26th – 30th Aug, 2019</a:t>
            </a:r>
            <a:br>
              <a:rPr lang="en-US" altLang="zh-CN" sz="2200" dirty="0"/>
            </a:br>
            <a:r>
              <a:rPr lang="en-US" altLang="zh-CN" sz="2200" dirty="0"/>
              <a:t>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920880" cy="136815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ZTE, Ericsson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628800"/>
            <a:ext cx="8640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</a:t>
            </a:r>
            <a:r>
              <a:rPr lang="en-US" sz="4400" dirty="0"/>
              <a:t>on IAB EMC aspects</a:t>
            </a:r>
            <a:endParaRPr lang="en-US" sz="4400" strike="sngStrike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altLang="zh-CN" sz="2200"/>
              <a:t>R4-1</a:t>
            </a:r>
            <a:r>
              <a:rPr lang="en-US" altLang="sv-SE" sz="2200"/>
              <a:t>910475</a:t>
            </a:r>
            <a:endParaRPr lang="en-US" altLang="sv-SE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785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4975" y="836930"/>
            <a:ext cx="8229600" cy="546862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/>
              <a:t>It has been captured in the latest</a:t>
            </a:r>
            <a:r>
              <a:rPr lang="en-US" sz="2800" dirty="0">
                <a:solidFill>
                  <a:srgbClr val="FF0000"/>
                </a:solidFill>
              </a:rPr>
              <a:t> IAB</a:t>
            </a:r>
            <a:r>
              <a:rPr lang="en-US" sz="2800" dirty="0"/>
              <a:t> WID[1] to</a:t>
            </a:r>
            <a:endParaRPr lang="en-US" sz="2800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50" dirty="0"/>
              <a:t>	Specify EMC-related requirements for IAB-nodes.</a:t>
            </a:r>
            <a:endParaRPr lang="en-US" sz="2450" dirty="0"/>
          </a:p>
          <a:p>
            <a:r>
              <a:rPr lang="en-US" sz="2450" dirty="0">
                <a:solidFill>
                  <a:srgbClr val="FF0000"/>
                </a:solidFill>
              </a:rPr>
              <a:t>Currently the IAB EMC aspect has been discussed in [2][3][4].</a:t>
            </a:r>
            <a:endParaRPr lang="en-US" sz="2450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50" dirty="0"/>
              <a:t>Different companies has different views on </a:t>
            </a:r>
            <a:r>
              <a:rPr lang="en-US" sz="2450" dirty="0">
                <a:solidFill>
                  <a:srgbClr val="FF0000"/>
                </a:solidFill>
              </a:rPr>
              <a:t>the EMC requirements for IAB and </a:t>
            </a:r>
            <a:r>
              <a:rPr lang="en-US" sz="2450" dirty="0"/>
              <a:t>how to capture them</a:t>
            </a:r>
            <a:r>
              <a:rPr lang="en-US" sz="2450" dirty="0">
                <a:solidFill>
                  <a:srgbClr val="FF0000"/>
                </a:solidFill>
              </a:rPr>
              <a:t> in the Rel-16 specifications</a:t>
            </a:r>
            <a:endParaRPr lang="en-US" sz="2450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50" dirty="0"/>
              <a:t>The </a:t>
            </a:r>
            <a:r>
              <a:rPr lang="en-US" sz="2450" dirty="0" err="1"/>
              <a:t>intent</a:t>
            </a:r>
            <a:r>
              <a:rPr lang="en-US" sz="2450" strike="sngStrike" dirty="0" err="1"/>
              <a:t>s</a:t>
            </a:r>
            <a:r>
              <a:rPr lang="en-US" sz="2450" dirty="0" err="1"/>
              <a:t>ion</a:t>
            </a:r>
            <a:r>
              <a:rPr lang="en-US" sz="2450" dirty="0"/>
              <a:t> of following slides is to provide </a:t>
            </a:r>
            <a:r>
              <a:rPr lang="en-US" sz="2450" dirty="0">
                <a:solidFill>
                  <a:srgbClr val="FF0000"/>
                </a:solidFill>
              </a:rPr>
              <a:t>areas of </a:t>
            </a:r>
            <a:r>
              <a:rPr lang="en-US" sz="2450" dirty="0"/>
              <a:t>technical </a:t>
            </a:r>
            <a:r>
              <a:rPr lang="en-US" sz="2450" dirty="0">
                <a:solidFill>
                  <a:srgbClr val="FF0000"/>
                </a:solidFill>
              </a:rPr>
              <a:t>discussion regarding EMC</a:t>
            </a:r>
            <a:r>
              <a:rPr lang="en-US" sz="2450" dirty="0"/>
              <a:t> for IAB</a:t>
            </a:r>
            <a:r>
              <a:rPr lang="en-US" sz="2450" dirty="0">
                <a:solidFill>
                  <a:srgbClr val="FF0000"/>
                </a:solidFill>
              </a:rPr>
              <a:t>:</a:t>
            </a:r>
            <a:r>
              <a:rPr lang="en-US" sz="2450" strike="sngStrike" dirty="0"/>
              <a:t> </a:t>
            </a:r>
            <a:endParaRPr lang="en-US" sz="2450" strike="sngStrike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40" dirty="0"/>
              <a:t>EMC requirements</a:t>
            </a:r>
            <a:endParaRPr lang="en-US" sz="214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40" dirty="0"/>
              <a:t> the test conditions, performance assessment </a:t>
            </a:r>
            <a:endParaRPr lang="en-US" sz="214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40" dirty="0"/>
              <a:t>Other potential issues</a:t>
            </a:r>
            <a:endParaRPr lang="en-US" sz="214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sz="2140" dirty="0"/>
              <a:t>After that interested companies can provide further analysis.</a:t>
            </a:r>
            <a:endParaRPr lang="en-US" sz="214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667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0" y="648970"/>
            <a:ext cx="8806180" cy="6125845"/>
          </a:xfrm>
        </p:spPr>
        <p:txBody>
          <a:bodyPr>
            <a:normAutofit fontScale="77500"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2500" dirty="0">
                <a:sym typeface="+mn-ea"/>
              </a:rPr>
              <a:t>EMC requirements </a:t>
            </a:r>
            <a:r>
              <a:rPr lang="en-US" sz="2500" dirty="0">
                <a:solidFill>
                  <a:srgbClr val="FF0000"/>
                </a:solidFill>
                <a:sym typeface="+mn-ea"/>
              </a:rPr>
              <a:t>can  be </a:t>
            </a:r>
            <a:r>
              <a:rPr lang="en-US" sz="2500" dirty="0">
                <a:sym typeface="+mn-ea"/>
              </a:rPr>
              <a:t>applied to the enclosure or </a:t>
            </a:r>
            <a:r>
              <a:rPr lang="en-US" sz="2500" strike="sngStrike" dirty="0">
                <a:sym typeface="+mn-ea"/>
              </a:rPr>
              <a:t>the</a:t>
            </a:r>
            <a:r>
              <a:rPr lang="en-US" sz="2500" dirty="0">
                <a:sym typeface="+mn-ea"/>
              </a:rPr>
              <a:t> specific ports of the EUT. </a:t>
            </a:r>
            <a:r>
              <a:rPr lang="en-US" sz="2500" dirty="0">
                <a:solidFill>
                  <a:srgbClr val="FF0000"/>
                </a:solidFill>
                <a:sym typeface="+mn-ea"/>
              </a:rPr>
              <a:t>In this case, the following considerations might need to be considered:</a:t>
            </a:r>
            <a:endParaRPr lang="en-US" sz="2800" dirty="0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ym typeface="+mn-ea"/>
              </a:rPr>
              <a:t>For requirements applied to enclosure</a:t>
            </a:r>
            <a:endParaRPr lang="en-US" sz="2400" dirty="0"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sym typeface="+mn-ea"/>
              </a:rPr>
              <a:t>If the </a:t>
            </a:r>
            <a:r>
              <a:rPr lang="en-US" sz="2400" dirty="0">
                <a:sym typeface="+mn-ea"/>
              </a:rPr>
              <a:t>IAB have </a:t>
            </a:r>
            <a:r>
              <a:rPr lang="en-US" sz="2400" dirty="0" err="1">
                <a:sym typeface="+mn-ea"/>
              </a:rPr>
              <a:t>separate</a:t>
            </a:r>
            <a:r>
              <a:rPr lang="en-US" sz="2400" dirty="0">
                <a:sym typeface="+mn-ea"/>
              </a:rPr>
              <a:t> physical enclosure for DU and MT</a:t>
            </a:r>
            <a:endParaRPr lang="en-US" sz="2400" dirty="0">
              <a:solidFill>
                <a:schemeClr val="tx1"/>
              </a:solidFill>
              <a:sym typeface="+mn-ea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dirty="0">
                <a:sym typeface="+mn-ea"/>
              </a:rPr>
              <a:t>Requirements 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might need</a:t>
            </a:r>
            <a:r>
              <a:rPr lang="en-US" sz="2400" dirty="0">
                <a:sym typeface="+mn-ea"/>
              </a:rPr>
              <a:t> to be defined for </a:t>
            </a:r>
            <a:r>
              <a:rPr lang="en-US" sz="2400" strike="sngStrike" dirty="0">
                <a:solidFill>
                  <a:schemeClr val="tx1"/>
                </a:solidFill>
                <a:uFillTx/>
                <a:sym typeface="+mn-ea"/>
              </a:rPr>
              <a:t>different</a:t>
            </a:r>
            <a:r>
              <a:rPr lang="en-US" sz="2400" dirty="0">
                <a:sym typeface="+mn-ea"/>
              </a:rPr>
              <a:t> 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DU and MT</a:t>
            </a:r>
            <a:r>
              <a:rPr lang="en-US" sz="2400" dirty="0">
                <a:sym typeface="+mn-ea"/>
              </a:rPr>
              <a:t> enclosure. </a:t>
            </a:r>
            <a:endParaRPr lang="en-US" sz="2400" dirty="0">
              <a:sym typeface="+mn-ea"/>
            </a:endParaRPr>
          </a:p>
          <a:p>
            <a:pPr lvl="3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0000"/>
                </a:solidFill>
                <a:sym typeface="+mn-ea"/>
              </a:rPr>
              <a:t>Dependoing on the IAB deployment scenarios defined in IAB TR, an optional scenario with related EMC requirements to be considered: DU and MT being placed in indoor and outdoor, respectively.</a:t>
            </a:r>
            <a:endParaRPr lang="en-US" sz="2400" dirty="0">
              <a:solidFill>
                <a:srgbClr val="FF0000"/>
              </a:solidFill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  <a:sym typeface="+mn-ea"/>
              </a:rPr>
              <a:t>If the </a:t>
            </a:r>
            <a:r>
              <a:rPr lang="en-US" sz="2400" dirty="0">
                <a:sym typeface="+mn-ea"/>
              </a:rPr>
              <a:t>IAB have same physical enclosure for DU and MT</a:t>
            </a:r>
            <a:endParaRPr lang="en-US" sz="2400" dirty="0">
              <a:solidFill>
                <a:schemeClr val="tx1"/>
              </a:solidFill>
              <a:sym typeface="+mn-ea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1" dirty="0">
                <a:sym typeface="+mn-ea"/>
              </a:rPr>
              <a:t>Radiated emission</a:t>
            </a:r>
            <a:r>
              <a:rPr lang="en-US" sz="2400" dirty="0">
                <a:sym typeface="+mn-ea"/>
              </a:rPr>
              <a:t>: revisit 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might be </a:t>
            </a:r>
            <a:r>
              <a:rPr lang="en-US" sz="2400" dirty="0">
                <a:sym typeface="+mn-ea"/>
              </a:rPr>
              <a:t>needed for different hardware RF architacture</a:t>
            </a:r>
            <a:endParaRPr lang="en-US" sz="2000" dirty="0">
              <a:sym typeface="+mn-ea"/>
            </a:endParaRP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2400" b="1" dirty="0">
                <a:sym typeface="+mn-ea"/>
              </a:rPr>
              <a:t>Radiated immunity</a:t>
            </a:r>
            <a:r>
              <a:rPr lang="en-US" sz="2400" dirty="0">
                <a:sym typeface="+mn-ea"/>
              </a:rPr>
              <a:t>: test level </a:t>
            </a:r>
            <a:r>
              <a:rPr lang="en-US" dirty="0">
                <a:solidFill>
                  <a:srgbClr val="FF0000"/>
                </a:solidFill>
                <a:sym typeface="+mn-ea"/>
              </a:rPr>
              <a:t>might be</a:t>
            </a:r>
            <a:r>
              <a:rPr lang="en-US" sz="2400" dirty="0">
                <a:sym typeface="+mn-ea"/>
              </a:rPr>
              <a:t> revisit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ed</a:t>
            </a:r>
            <a:r>
              <a:rPr lang="en-US" sz="2400" dirty="0">
                <a:sym typeface="+mn-ea"/>
              </a:rPr>
              <a:t> for different hardware RF architecture</a:t>
            </a:r>
            <a:endParaRPr lang="en-US" sz="2400" strike="sngStrike" dirty="0">
              <a:solidFill>
                <a:schemeClr val="tx1"/>
              </a:solidFill>
              <a:sym typeface="+mn-ea"/>
            </a:endParaRPr>
          </a:p>
          <a:p>
            <a:pPr lvl="2"/>
            <a:r>
              <a:rPr lang="en-US" sz="2400" b="1" dirty="0">
                <a:sym typeface="+mn-ea"/>
              </a:rPr>
              <a:t>ESD </a:t>
            </a:r>
            <a:r>
              <a:rPr lang="en-US" sz="2400" b="1" dirty="0" err="1">
                <a:sym typeface="+mn-ea"/>
              </a:rPr>
              <a:t>test</a:t>
            </a:r>
            <a:r>
              <a:rPr lang="en-US" sz="2400" dirty="0" err="1">
                <a:sym typeface="+mn-ea"/>
              </a:rPr>
              <a:t>:test</a:t>
            </a:r>
            <a:r>
              <a:rPr lang="en-US" sz="2400" dirty="0">
                <a:sym typeface="+mn-ea"/>
              </a:rPr>
              <a:t> level </a:t>
            </a:r>
            <a:r>
              <a:rPr lang="en-US" dirty="0">
                <a:solidFill>
                  <a:srgbClr val="FF0000"/>
                </a:solidFill>
                <a:sym typeface="+mn-ea"/>
              </a:rPr>
              <a:t>might be </a:t>
            </a:r>
            <a:r>
              <a:rPr lang="en-US" sz="2400" dirty="0">
                <a:sym typeface="+mn-ea"/>
              </a:rPr>
              <a:t>revisited for different hardware RF architecture </a:t>
            </a:r>
            <a:endParaRPr lang="en-US" sz="2400" strike="sngStrike" dirty="0"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ym typeface="+mn-ea"/>
              </a:rPr>
              <a:t>For requirements applied to specific ports of the EUT</a:t>
            </a:r>
            <a:endParaRPr lang="en-US" sz="2400" dirty="0"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sym typeface="+mn-ea"/>
              </a:rPr>
              <a:t>Requirements 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might need</a:t>
            </a:r>
            <a:r>
              <a:rPr lang="en-US" sz="2400" dirty="0">
                <a:solidFill>
                  <a:schemeClr val="tx1"/>
                </a:solidFill>
                <a:sym typeface="+mn-ea"/>
              </a:rPr>
              <a:t> to be defined for different ports. , however, additional outdoor requirement </a:t>
            </a:r>
            <a:r>
              <a:rPr lang="en-US" sz="2400" dirty="0">
                <a:solidFill>
                  <a:srgbClr val="FF0000"/>
                </a:solidFill>
                <a:sym typeface="+mn-ea"/>
              </a:rPr>
              <a:t>might be</a:t>
            </a:r>
            <a:r>
              <a:rPr lang="en-US" sz="1800" dirty="0">
                <a:sym typeface="+mn-ea"/>
              </a:rPr>
              <a:t> </a:t>
            </a:r>
            <a:r>
              <a:rPr lang="en-US" sz="2400" dirty="0">
                <a:solidFill>
                  <a:schemeClr val="tx1"/>
                </a:solidFill>
                <a:sym typeface="+mn-ea"/>
              </a:rPr>
              <a:t>needed for some scenarios</a:t>
            </a:r>
            <a:endParaRPr lang="en-US" sz="24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6678"/>
            <a:ext cx="8229600" cy="562074"/>
          </a:xfrm>
        </p:spPr>
        <p:txBody>
          <a:bodyPr>
            <a:normAutofit/>
          </a:bodyPr>
          <a:lstStyle/>
          <a:p>
            <a:r>
              <a:rPr lang="en-US" sz="3000" dirty="0"/>
              <a:t>Test Condition/Performance assessment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910" y="648970"/>
            <a:ext cx="8806180" cy="61258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  <a:sym typeface="+mn-ea"/>
              </a:rPr>
              <a:t>For EMC test condition/performance assessment, the following considerations might be needed:</a:t>
            </a:r>
            <a:endParaRPr lang="en-US" sz="2400" dirty="0">
              <a:solidFill>
                <a:srgbClr val="FF0000"/>
              </a:solidFill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sym typeface="+mn-ea"/>
              </a:rPr>
              <a:t>Exclusion band</a:t>
            </a:r>
            <a:endParaRPr lang="en-US" sz="2400" dirty="0">
              <a:solidFill>
                <a:schemeClr val="tx1"/>
              </a:solidFill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FF0000"/>
                </a:solidFill>
                <a:sym typeface="+mn-ea"/>
              </a:rPr>
              <a:t>For both shared and different RF architecture, it might be needed to explore alternatives for the exclusion band </a:t>
            </a:r>
            <a:r>
              <a:rPr lang="en-US" sz="2100" dirty="0" err="1">
                <a:solidFill>
                  <a:srgbClr val="FF0000"/>
                </a:solidFill>
                <a:sym typeface="+mn-ea"/>
              </a:rPr>
              <a:t>application</a:t>
            </a:r>
            <a:endParaRPr lang="en-US" sz="2100" strike="sngStrike" dirty="0">
              <a:solidFill>
                <a:schemeClr val="tx1"/>
              </a:solidFill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sym typeface="+mn-ea"/>
              </a:rPr>
              <a:t>Commnication links</a:t>
            </a:r>
            <a:endParaRPr lang="en-US" sz="2400" dirty="0">
              <a:solidFill>
                <a:schemeClr val="tx1"/>
              </a:solidFill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1"/>
                </a:solidFill>
                <a:uFillTx/>
                <a:sym typeface="+mn-ea"/>
              </a:rPr>
              <a:t>Wanted signal based on REFSENS or EIS </a:t>
            </a:r>
            <a:r>
              <a:rPr lang="en-US" sz="2100" dirty="0">
                <a:solidFill>
                  <a:srgbClr val="FF0000"/>
                </a:solidFill>
                <a:uFillTx/>
                <a:sym typeface="+mn-ea"/>
              </a:rPr>
              <a:t>might need to be revisited</a:t>
            </a:r>
            <a:endParaRPr lang="en-US" sz="2100" dirty="0">
              <a:solidFill>
                <a:schemeClr val="tx1"/>
              </a:solidFill>
              <a:uFillTx/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rgbClr val="FF0000"/>
                </a:solidFill>
                <a:sym typeface="+mn-ea"/>
              </a:rPr>
              <a:t>Considerations on the BS/UE simulators and the OTA links </a:t>
            </a:r>
            <a:endParaRPr lang="en-US" sz="2100" strike="sngStrike" dirty="0">
              <a:solidFill>
                <a:schemeClr val="tx1"/>
              </a:solidFill>
              <a:sym typeface="+mn-ea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1"/>
                </a:solidFill>
                <a:sym typeface="+mn-ea"/>
              </a:rPr>
              <a:t>Performance assessment</a:t>
            </a:r>
            <a:endParaRPr lang="en-US" sz="2400" dirty="0">
              <a:solidFill>
                <a:schemeClr val="tx1"/>
              </a:solidFill>
              <a:sym typeface="+mn-ea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100" dirty="0">
                <a:solidFill>
                  <a:schemeClr val="tx1"/>
                </a:solidFill>
                <a:sym typeface="+mn-ea"/>
              </a:rPr>
              <a:t>Throughput assessment </a:t>
            </a:r>
            <a:r>
              <a:rPr lang="en-US" sz="2100" dirty="0">
                <a:solidFill>
                  <a:srgbClr val="FF0000"/>
                </a:solidFill>
                <a:sym typeface="+mn-ea"/>
              </a:rPr>
              <a:t>might need to be revisited for different links</a:t>
            </a:r>
            <a:endParaRPr lang="en-US" sz="2100" dirty="0">
              <a:solidFill>
                <a:schemeClr val="tx1"/>
              </a:solidFill>
              <a:sym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1"/>
              </a:solidFill>
              <a:sym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400" dirty="0">
                <a:solidFill>
                  <a:schemeClr val="tx1"/>
                </a:solidFill>
                <a:sym typeface="+mn-ea"/>
              </a:rPr>
              <a:t>Other potential issues</a:t>
            </a:r>
            <a:endParaRPr lang="en-US" sz="2400" dirty="0">
              <a:solidFill>
                <a:schemeClr val="tx1"/>
              </a:solidFill>
              <a:sym typeface="+mn-ea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4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[1] RP-191558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[2] R4-1905539 on IAB EMC, ZTE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[2] R4-1908349 on IAB EMC requirement and further plan, ZTE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[3] R4-1908853 Discussion on the definition of EMC requirements for IAB, Ericsson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2372</Words>
  <Application>WPS 演示</Application>
  <PresentationFormat>On-screen Show (4:3)</PresentationFormat>
  <Paragraphs>56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3GPP TSG-RAN WG4 Meeting #92	 Ljubljana , SI, 26th – 30th Aug, 2019 	</vt:lpstr>
      <vt:lpstr>Background</vt:lpstr>
      <vt:lpstr>Requirements</vt:lpstr>
      <vt:lpstr>Test Condition/Performance assessment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10195743</cp:lastModifiedBy>
  <cp:revision>925</cp:revision>
  <dcterms:created xsi:type="dcterms:W3CDTF">2016-01-12T08:39:00Z</dcterms:created>
  <dcterms:modified xsi:type="dcterms:W3CDTF">2019-08-29T16:27:51Z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KSOProductBuildVer">
    <vt:lpwstr>2052-10.8.2.7027</vt:lpwstr>
  </property>
</Properties>
</file>