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2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  <p:cmAuthor id="1" name="Luis Guillermo Martinez Ballesteros" initials="LGMB" lastIdx="10" clrIdx="1"/>
  <p:cmAuthor id="2" name="Lo, Anthony (Nokia - GB/Bristol)" initials="LA(-G" lastIdx="5" clrIdx="2"/>
  <p:cmAuthor id="3" name="Michal Szydelko" initials="MS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5142" autoAdjust="0"/>
  </p:normalViewPr>
  <p:slideViewPr>
    <p:cSldViewPr>
      <p:cViewPr varScale="1">
        <p:scale>
          <a:sx n="67" d="100"/>
          <a:sy n="67" d="100"/>
        </p:scale>
        <p:origin x="124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511515"/>
            <a:ext cx="4824536" cy="108012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b="1" dirty="0"/>
              <a:t>3GPP TSG-RAN WG4 Meeting #92	</a:t>
            </a:r>
            <a:br>
              <a:rPr lang="en-US" altLang="zh-CN" sz="2200" b="1" dirty="0"/>
            </a:br>
            <a:r>
              <a:rPr lang="en-US" altLang="zh-CN" sz="2200" b="1" dirty="0"/>
              <a:t>Ljubljana , SI, 26th – 30th Aug, 2019</a:t>
            </a:r>
            <a:br>
              <a:rPr lang="en-US" altLang="zh-CN" sz="2200" dirty="0"/>
            </a:b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3861048"/>
            <a:ext cx="7920880" cy="136815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ZTE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628800"/>
            <a:ext cx="8640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</a:t>
            </a:r>
            <a:r>
              <a:rPr lang="en-US" sz="4400" dirty="0"/>
              <a:t>on protection of UE simulator receiver during RI test</a:t>
            </a:r>
            <a:endParaRPr lang="en-US" sz="4400" strike="sngStrike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altLang="zh-CN" sz="2200"/>
              <a:t>R4-1</a:t>
            </a:r>
            <a:r>
              <a:rPr lang="en-US" altLang="sv-SE" sz="2200"/>
              <a:t>910473</a:t>
            </a:r>
            <a:endParaRPr lang="en-US" altLang="sv-SE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785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785" y="836712"/>
            <a:ext cx="8229600" cy="576064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sv-SE" sz="2300" dirty="0"/>
              <a:t>The communication link of RI test for BS type 1-O has already been defined in TS 38.113 as below:</a:t>
            </a:r>
            <a:endParaRPr lang="en-US" altLang="sv-SE" sz="2300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sv-SE" sz="2300" dirty="0"/>
              <a:t>It is oberved in [1] that as the OTA link is established between BS and UE simulator</a:t>
            </a:r>
            <a:r>
              <a:rPr lang="en-US" altLang="sv-SE" sz="2300" dirty="0">
                <a:solidFill>
                  <a:srgbClr val="FF0000"/>
                </a:solidFill>
              </a:rPr>
              <a:t>.</a:t>
            </a:r>
            <a:r>
              <a:rPr lang="en-US" altLang="sv-SE" sz="2300" dirty="0"/>
              <a:t> </a:t>
            </a:r>
            <a:r>
              <a:rPr lang="en-US" altLang="sv-SE" sz="2300" strike="sngStrike" dirty="0"/>
              <a:t>when we are</a:t>
            </a:r>
            <a:r>
              <a:rPr lang="en-US" altLang="sv-SE" sz="2300" dirty="0"/>
              <a:t> </a:t>
            </a:r>
            <a:r>
              <a:rPr lang="en-US" altLang="sv-SE" sz="2300" dirty="0">
                <a:solidFill>
                  <a:srgbClr val="FF0000"/>
                </a:solidFill>
              </a:rPr>
              <a:t>When </a:t>
            </a:r>
            <a:r>
              <a:rPr lang="en-US" altLang="sv-SE" sz="2300" dirty="0"/>
              <a:t>performing RI test, the interference signal </a:t>
            </a:r>
            <a:r>
              <a:rPr lang="en-US" altLang="sv-SE" sz="2300" strike="sngStrike" dirty="0"/>
              <a:t>can by </a:t>
            </a:r>
            <a:r>
              <a:rPr lang="en-US" altLang="sv-SE" sz="2300" dirty="0"/>
              <a:t> </a:t>
            </a:r>
            <a:r>
              <a:rPr lang="en-US" altLang="sv-SE" sz="2300" dirty="0">
                <a:solidFill>
                  <a:srgbClr val="FF0000"/>
                </a:solidFill>
              </a:rPr>
              <a:t>might affect </a:t>
            </a:r>
            <a:r>
              <a:rPr lang="en-US" altLang="sv-SE" sz="2300" strike="sngStrike" dirty="0"/>
              <a:t>incidence go into the</a:t>
            </a:r>
            <a:r>
              <a:rPr lang="en-US" altLang="sv-SE" sz="2300" dirty="0"/>
              <a:t> UE simulator through the OTA interface.  </a:t>
            </a:r>
            <a:endParaRPr lang="en-US" altLang="sv-SE" sz="23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sv-SE" sz="2010" strike="sngStrike" dirty="0"/>
              <a:t>For TDD bands, exclusion band can help to avoid the UE simulator being blocked by interference signal.</a:t>
            </a:r>
            <a:endParaRPr lang="en-US" altLang="sv-SE" sz="2010" strike="sngStrik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sv-SE" sz="2010" strike="sngStrike" dirty="0"/>
              <a:t>For FDD bands, exclusion band of the BS receiver can not avoid the interference signal falling into the UE simulator receiver frequency range.</a:t>
            </a:r>
            <a:endParaRPr lang="en-US" altLang="sv-SE" sz="2010" strike="sngStrike" dirty="0"/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265" y="1778635"/>
            <a:ext cx="5901690" cy="961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sv-SE" dirty="0"/>
              <a:t>WF </a:t>
            </a:r>
            <a:r>
              <a:rPr lang="sv-SE" dirty="0" err="1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82500"/>
          </a:bodyPr>
          <a:lstStyle/>
          <a:p>
            <a:pPr marL="0" indent="0">
              <a:buNone/>
            </a:pPr>
            <a:r>
              <a:rPr lang="en-US" altLang="en-GB" strike="sngStrike" dirty="0"/>
              <a:t>It is agreed </a:t>
            </a:r>
            <a:r>
              <a:rPr lang="en-US" altLang="en-GB" dirty="0">
                <a:solidFill>
                  <a:srgbClr val="FF0000"/>
                </a:solidFill>
              </a:rPr>
              <a:t>F</a:t>
            </a:r>
            <a:r>
              <a:rPr lang="en-US" altLang="en-GB" dirty="0"/>
              <a:t>or BS type 1-O supporting FDD bands,</a:t>
            </a:r>
            <a:r>
              <a:rPr lang="en-US" altLang="en-GB" dirty="0">
                <a:solidFill>
                  <a:srgbClr val="FF0000"/>
                </a:solidFill>
              </a:rPr>
              <a:t> the protection of </a:t>
            </a:r>
            <a:r>
              <a:rPr lang="en-US" altLang="en-GB" dirty="0"/>
              <a:t>UE simulator receiver </a:t>
            </a:r>
            <a:r>
              <a:rPr lang="en-US" altLang="en-GB" dirty="0">
                <a:solidFill>
                  <a:srgbClr val="FF0000"/>
                </a:solidFill>
              </a:rPr>
              <a:t>might be needed</a:t>
            </a:r>
            <a:r>
              <a:rPr lang="en-US" altLang="en-GB" dirty="0"/>
              <a:t> during RI test</a:t>
            </a:r>
            <a:r>
              <a:rPr lang="en-US" altLang="en-GB" dirty="0">
                <a:solidFill>
                  <a:srgbClr val="FF0000"/>
                </a:solidFill>
              </a:rPr>
              <a:t>.</a:t>
            </a:r>
            <a:r>
              <a:rPr lang="en-US" altLang="en-GB" dirty="0"/>
              <a:t> </a:t>
            </a:r>
            <a:r>
              <a:rPr lang="en-US" altLang="en-GB" strike="sngStrike" dirty="0">
                <a:solidFill>
                  <a:srgbClr val="FF0000"/>
                </a:solidFill>
              </a:rPr>
              <a:t>is needed</a:t>
            </a:r>
            <a:r>
              <a:rPr lang="en-US" altLang="en-GB" dirty="0">
                <a:solidFill>
                  <a:srgbClr val="FF0000"/>
                </a:solidFill>
              </a:rPr>
              <a:t>.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GB" dirty="0">
                <a:solidFill>
                  <a:srgbClr val="FF0000"/>
                </a:solidFill>
              </a:rPr>
              <a:t>Companies are encouraged to provide information on the need for protection of the UE simulator.</a:t>
            </a:r>
            <a:endParaRPr lang="en-US" altLang="en-GB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GB" dirty="0">
                <a:solidFill>
                  <a:srgbClr val="FF0000"/>
                </a:solidFill>
              </a:rPr>
              <a:t>Companies are also encouraged to provide alternatives to protect the UE simulator if required.</a:t>
            </a:r>
            <a:endParaRPr lang="en-US" alt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en-GB" dirty="0">
                <a:solidFill>
                  <a:srgbClr val="FF0000"/>
                </a:solidFill>
              </a:rPr>
              <a:t>After discussion, the agreement can be captured in:</a:t>
            </a:r>
            <a:endParaRPr lang="en-US" altLang="en-GB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Option 1: </a:t>
            </a:r>
            <a:r>
              <a:rPr lang="en-US" altLang="en-GB" dirty="0"/>
              <a:t>Capture in the TR 38.817-02 </a:t>
            </a:r>
            <a:endParaRPr lang="en-US" altLang="en-GB" dirty="0"/>
          </a:p>
          <a:p>
            <a:pPr lvl="1"/>
            <a:r>
              <a:rPr lang="en-GB" dirty="0"/>
              <a:t>Option 2: </a:t>
            </a:r>
            <a:r>
              <a:rPr lang="en-US" dirty="0"/>
              <a:t>Capture in the TS 38.113 </a:t>
            </a:r>
            <a:endParaRPr lang="en-US" dirty="0"/>
          </a:p>
          <a:p>
            <a:pPr lvl="1"/>
            <a:r>
              <a:rPr lang="en-US" i="1" dirty="0"/>
              <a:t>Option 3: </a:t>
            </a:r>
            <a:r>
              <a:rPr lang="en-US" i="1" dirty="0">
                <a:sym typeface="+mn-ea"/>
              </a:rPr>
              <a:t>Other methods are not precluded. </a:t>
            </a:r>
            <a:endParaRPr lang="en-US" i="1" dirty="0">
              <a:sym typeface="+mn-ea"/>
            </a:endParaRPr>
          </a:p>
          <a:p>
            <a:pPr marL="0" indent="0">
              <a:buNone/>
            </a:pPr>
            <a:endParaRPr lang="en-US" i="1" dirty="0">
              <a:sym typeface="+mn-ea"/>
            </a:endParaRPr>
          </a:p>
          <a:p>
            <a:pPr marL="0" indent="0">
              <a:buNone/>
            </a:pPr>
            <a:endParaRPr lang="en-US" dirty="0">
              <a:sym typeface="+mn-ea"/>
            </a:endParaRPr>
          </a:p>
          <a:p>
            <a:pPr marL="0" indent="0">
              <a:buNone/>
            </a:pPr>
            <a:endParaRPr lang="en-US" dirty="0">
              <a:solidFill>
                <a:srgbClr val="00B05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[1] R4-1905544 Discussion on transmitter exclusion band for BS type 1-O, ZTE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[2] R4-1908337 Discussion on radiated immunity test set-up for OTA NR BS, ZTE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1384</Words>
  <Application>WPS 演示</Application>
  <PresentationFormat>On-screen Show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3GPP TSG-RAN WG4 Meeting #92	 Ljubljana , SI, 26th – 30th Aug, 2019 	</vt:lpstr>
      <vt:lpstr>Background</vt:lpstr>
      <vt:lpstr>WF Agreement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10195743</cp:lastModifiedBy>
  <cp:revision>901</cp:revision>
  <dcterms:created xsi:type="dcterms:W3CDTF">2016-01-12T08:39:00Z</dcterms:created>
  <dcterms:modified xsi:type="dcterms:W3CDTF">2019-08-30T07:52:36Z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KSOProductBuildVer">
    <vt:lpwstr>2052-10.8.2.7027</vt:lpwstr>
  </property>
  <property fmtid="{D5CDD505-2E9C-101B-9397-08002B2CF9AE}" pid="12" name="ContentTypeId">
    <vt:lpwstr>0x01010044716977384E8C46A6E5B2E20BE18D06</vt:lpwstr>
  </property>
</Properties>
</file>