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1" r:id="rId4"/>
    <p:sldId id="262" r:id="rId5"/>
    <p:sldId id="263" r:id="rId6"/>
    <p:sldId id="25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shanth Akula" initials="PA" lastIdx="4" clrIdx="0">
    <p:extLst>
      <p:ext uri="{19B8F6BF-5375-455C-9EA6-DF929625EA0E}">
        <p15:presenceInfo xmlns:p15="http://schemas.microsoft.com/office/powerpoint/2012/main" userId="S::pakula@qti.qualcomm.com::0c33daa6-ee64-44a9-b851-92dc1573d912" providerId="AD"/>
      </p:ext>
    </p:extLst>
  </p:cmAuthor>
  <p:cmAuthor id="2" name="정만영/책임연구원/차세대표준(연)5G표준Task(manyoung.jung@lge.com)" initials="정" lastIdx="3" clrIdx="1">
    <p:extLst>
      <p:ext uri="{19B8F6BF-5375-455C-9EA6-DF929625EA0E}">
        <p15:presenceInfo xmlns:p15="http://schemas.microsoft.com/office/powerpoint/2012/main" userId="정만영/책임연구원/차세대표준(연)5G표준Task(manyoung.jung@lge.com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36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7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51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200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60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17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5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287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</a:t>
            </a:r>
            <a:r>
              <a:rPr lang="en-US" altLang="zh-CN" dirty="0"/>
              <a:t>UE RF requirements</a:t>
            </a:r>
            <a:br>
              <a:rPr lang="en-US" altLang="zh-CN" dirty="0"/>
            </a:br>
            <a:r>
              <a:rPr lang="en-US" altLang="zh-CN" dirty="0"/>
              <a:t>for NR </a:t>
            </a:r>
            <a:r>
              <a:rPr lang="en-US" altLang="zh-CN" dirty="0" smtClean="0"/>
              <a:t>V2X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690" y="3886200"/>
            <a:ext cx="746662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9.4.3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LGE, Qualcomm, Vodafone, CATT, Huawei, [</a:t>
            </a:r>
            <a:r>
              <a:rPr lang="en-US" altLang="zh-CN" dirty="0" err="1" smtClean="0">
                <a:solidFill>
                  <a:schemeClr val="tx1"/>
                </a:solidFill>
              </a:rPr>
              <a:t>Futurewei</a:t>
            </a:r>
            <a:r>
              <a:rPr lang="en-US" altLang="zh-CN" dirty="0" smtClean="0">
                <a:solidFill>
                  <a:schemeClr val="tx1"/>
                </a:solidFill>
              </a:rPr>
              <a:t>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#92	                                                   R4-1910403</a:t>
            </a:r>
            <a:endParaRPr lang="ja-JP" altLang="ja-JP" sz="2400" b="1" dirty="0"/>
          </a:p>
          <a:p>
            <a:r>
              <a:rPr lang="en-US" altLang="ja-JP" sz="2400" b="1" dirty="0"/>
              <a:t>Ljubljana, Slovenia, 26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– 30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August, 2019</a:t>
            </a:r>
            <a:endParaRPr lang="ja-JP" altLang="ja-JP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Spec </a:t>
            </a:r>
            <a:r>
              <a:rPr lang="en-US" altLang="zh-CN" dirty="0" smtClean="0"/>
              <a:t>structure and </a:t>
            </a:r>
            <a:r>
              <a:rPr lang="en-US" altLang="zh-CN" dirty="0"/>
              <a:t>clarification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altLang="zh-CN" dirty="0"/>
              <a:t>Use suffix ‘E’ to specify NR V2X specific UE RF requirements for cases a new section needs to be </a:t>
            </a:r>
            <a:r>
              <a:rPr lang="en-US" altLang="zh-CN" dirty="0" smtClean="0"/>
              <a:t>added.</a:t>
            </a:r>
            <a:endParaRPr lang="en-US" altLang="zh-CN" dirty="0" smtClean="0">
              <a:solidFill>
                <a:schemeClr val="accent2"/>
              </a:solidFill>
            </a:endParaRPr>
          </a:p>
          <a:p>
            <a:pPr algn="just"/>
            <a:endParaRPr lang="en-US" altLang="zh-CN" dirty="0">
              <a:solidFill>
                <a:schemeClr val="accent2"/>
              </a:solidFill>
            </a:endParaRPr>
          </a:p>
          <a:p>
            <a:pPr algn="just"/>
            <a:endParaRPr lang="en-US" altLang="zh-CN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Considerations on Operating band</a:t>
            </a:r>
            <a:br>
              <a:rPr lang="en-US" altLang="ko-KR" dirty="0" smtClean="0"/>
            </a:br>
            <a:r>
              <a:rPr lang="en-US" altLang="ko-KR" dirty="0" smtClean="0"/>
              <a:t>and </a:t>
            </a:r>
            <a:r>
              <a:rPr lang="en-US" altLang="ko-KR" dirty="0"/>
              <a:t>channel arrangement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v</a:t>
            </a:r>
            <a:endParaRPr lang="zh-CN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79280"/>
              </p:ext>
            </p:extLst>
          </p:nvPr>
        </p:nvGraphicFramePr>
        <p:xfrm>
          <a:off x="457201" y="1600199"/>
          <a:ext cx="8229599" cy="470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956">
                  <a:extLst>
                    <a:ext uri="{9D8B030D-6E8A-4147-A177-3AD203B41FA5}">
                      <a16:colId xmlns:a16="http://schemas.microsoft.com/office/drawing/2014/main" val="4025085954"/>
                    </a:ext>
                  </a:extLst>
                </a:gridCol>
                <a:gridCol w="2338521">
                  <a:extLst>
                    <a:ext uri="{9D8B030D-6E8A-4147-A177-3AD203B41FA5}">
                      <a16:colId xmlns:a16="http://schemas.microsoft.com/office/drawing/2014/main" val="3975313828"/>
                    </a:ext>
                  </a:extLst>
                </a:gridCol>
                <a:gridCol w="5170122">
                  <a:extLst>
                    <a:ext uri="{9D8B030D-6E8A-4147-A177-3AD203B41FA5}">
                      <a16:colId xmlns:a16="http://schemas.microsoft.com/office/drawing/2014/main" val="712655635"/>
                    </a:ext>
                  </a:extLst>
                </a:gridCol>
              </a:tblGrid>
              <a:tr h="5886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Sub-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clause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Title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Considerations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6312594"/>
                  </a:ext>
                </a:extLst>
              </a:tr>
              <a:tr h="117728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strike="noStrike" dirty="0">
                          <a:effectLst/>
                        </a:rPr>
                        <a:t>5.2</a:t>
                      </a:r>
                      <a:endParaRPr lang="ko-KR" sz="1400" strike="noStrike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strike="noStrike" dirty="0">
                          <a:effectLst/>
                        </a:rPr>
                        <a:t>Operating bands</a:t>
                      </a:r>
                      <a:endParaRPr lang="ko-KR" sz="1400" strike="noStrike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strike="noStrike" dirty="0" smtClean="0">
                          <a:effectLst/>
                        </a:rPr>
                        <a:t>Operating band for only sidlelink V2X operation will be added based on operator’s request once</a:t>
                      </a:r>
                      <a:r>
                        <a:rPr lang="en-GB" sz="1400" strike="noStrike" baseline="0" dirty="0" smtClean="0">
                          <a:effectLst/>
                        </a:rPr>
                        <a:t> licensed bands are approved in RAN4.</a:t>
                      </a:r>
                      <a:endParaRPr lang="en-GB" sz="1400" strike="noStrike" dirty="0" smtClean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strike="noStrike" dirty="0" smtClean="0">
                          <a:effectLst/>
                        </a:rPr>
                        <a:t>Band</a:t>
                      </a:r>
                      <a:r>
                        <a:rPr lang="en-GB" sz="1400" strike="noStrike" baseline="0" dirty="0" smtClean="0">
                          <a:effectLst/>
                        </a:rPr>
                        <a:t> n47 will be introduced</a:t>
                      </a:r>
                      <a:endParaRPr lang="ko-KR" sz="1400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6853622"/>
                  </a:ext>
                </a:extLst>
              </a:tr>
              <a:tr h="88296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5.2E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1602740" algn="l"/>
                        </a:tabLst>
                      </a:pPr>
                      <a:r>
                        <a:rPr lang="en-GB" sz="1400" dirty="0">
                          <a:effectLst/>
                        </a:rPr>
                        <a:t>Operating bands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altLang="ko-KR" sz="1400" strike="noStrike" dirty="0" smtClean="0">
                          <a:effectLst/>
                        </a:rPr>
                        <a:t>Operating band for V2X</a:t>
                      </a:r>
                      <a:r>
                        <a:rPr lang="en-GB" altLang="ko-KR" sz="1400" strike="noStrike" baseline="0" dirty="0" smtClean="0">
                          <a:effectLst/>
                        </a:rPr>
                        <a:t> </a:t>
                      </a:r>
                      <a:r>
                        <a:rPr lang="en-GB" altLang="ko-KR" sz="1400" strike="noStrike" dirty="0" smtClean="0">
                          <a:effectLst/>
                        </a:rPr>
                        <a:t>operation will be added based on operator’s request once</a:t>
                      </a:r>
                      <a:r>
                        <a:rPr lang="en-GB" altLang="ko-KR" sz="1400" strike="noStrike" baseline="0" dirty="0" smtClean="0">
                          <a:effectLst/>
                        </a:rPr>
                        <a:t> licensed bands are approved in RAN4.</a:t>
                      </a:r>
                      <a:endParaRPr lang="en-GB" altLang="ko-KR" sz="1400" strike="noStrike" dirty="0" smtClean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altLang="ko-KR" sz="1400" strike="noStrike" dirty="0" smtClean="0">
                          <a:effectLst/>
                        </a:rPr>
                        <a:t>Band</a:t>
                      </a:r>
                      <a:r>
                        <a:rPr lang="en-GB" altLang="ko-KR" sz="1400" strike="noStrike" baseline="0" dirty="0" smtClean="0">
                          <a:effectLst/>
                        </a:rPr>
                        <a:t> n47 will be added</a:t>
                      </a:r>
                      <a:endParaRPr lang="ko-KR" altLang="ko-KR" sz="1400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20814335"/>
                  </a:ext>
                </a:extLst>
              </a:tr>
              <a:tr h="117728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5.3E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Channel bandwidth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strike="noStrike" dirty="0" smtClean="0">
                          <a:effectLst/>
                        </a:rPr>
                        <a:t>Channel </a:t>
                      </a:r>
                      <a:r>
                        <a:rPr lang="en-GB" sz="1400" strike="noStrike" dirty="0">
                          <a:effectLst/>
                        </a:rPr>
                        <a:t>bandwidth for V2X will be decided based on industry demand and related regulation body’s </a:t>
                      </a:r>
                      <a:r>
                        <a:rPr lang="en-GB" sz="1400" strike="noStrike" dirty="0" smtClean="0">
                          <a:effectLst/>
                        </a:rPr>
                        <a:t>decision.</a:t>
                      </a:r>
                      <a:endParaRPr lang="en-GB" sz="1400" strike="sngStrike" dirty="0" smtClean="0">
                        <a:effectLst/>
                      </a:endParaRPr>
                    </a:p>
                    <a:p>
                      <a:pPr marL="342900" lvl="0" indent="-342900" algn="l" defTabSz="914400" rtl="0" eaLnBrk="1" latinLnBrk="0" hangingPunct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altLang="ko-KR" sz="1400" kern="1200" dirty="0" smtClean="0">
                          <a:effectLst/>
                        </a:rPr>
                        <a:t>For n47, 10/20/40 CBW will be introduced and additional</a:t>
                      </a:r>
                      <a:r>
                        <a:rPr lang="en-GB" altLang="ko-KR" sz="1400" kern="1200" baseline="0" dirty="0" smtClean="0">
                          <a:effectLst/>
                        </a:rPr>
                        <a:t> CBW are FFS.</a:t>
                      </a:r>
                      <a:endParaRPr lang="ko-K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6026901"/>
                  </a:ext>
                </a:extLst>
              </a:tr>
              <a:tr h="88296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5.4E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Channel arrangement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ITS band operation, RAN4 need to discuss whether further optimization on channel/synchronization raster will be need. 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endParaRPr lang="ko-KR" sz="1400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321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8416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Considerations on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requirements</a:t>
            </a:r>
            <a:endParaRPr lang="zh-CN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797543"/>
              </p:ext>
            </p:extLst>
          </p:nvPr>
        </p:nvGraphicFramePr>
        <p:xfrm>
          <a:off x="390364" y="1196752"/>
          <a:ext cx="8363272" cy="5256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8415">
                  <a:extLst>
                    <a:ext uri="{9D8B030D-6E8A-4147-A177-3AD203B41FA5}">
                      <a16:colId xmlns:a16="http://schemas.microsoft.com/office/drawing/2014/main" val="3723534462"/>
                    </a:ext>
                  </a:extLst>
                </a:gridCol>
                <a:gridCol w="1065066">
                  <a:extLst>
                    <a:ext uri="{9D8B030D-6E8A-4147-A177-3AD203B41FA5}">
                      <a16:colId xmlns:a16="http://schemas.microsoft.com/office/drawing/2014/main" val="1732809863"/>
                    </a:ext>
                  </a:extLst>
                </a:gridCol>
                <a:gridCol w="6639791">
                  <a:extLst>
                    <a:ext uri="{9D8B030D-6E8A-4147-A177-3AD203B41FA5}">
                      <a16:colId xmlns:a16="http://schemas.microsoft.com/office/drawing/2014/main" val="2135868763"/>
                    </a:ext>
                  </a:extLst>
                </a:gridCol>
              </a:tblGrid>
              <a:tr h="50062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Sub-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clause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Title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Considerations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5797785"/>
                  </a:ext>
                </a:extLst>
              </a:tr>
              <a:tr h="75094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6.2E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Transmitter power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UE maximum output power, PC3 </a:t>
                      </a:r>
                      <a:r>
                        <a:rPr lang="en-GB" sz="1400" dirty="0" smtClean="0">
                          <a:effectLst/>
                        </a:rPr>
                        <a:t>will </a:t>
                      </a:r>
                      <a:r>
                        <a:rPr lang="en-GB" sz="1400" strike="noStrike" dirty="0" smtClean="0">
                          <a:effectLst/>
                        </a:rPr>
                        <a:t>be</a:t>
                      </a:r>
                      <a:r>
                        <a:rPr lang="en-GB" sz="1400" strike="noStrike" baseline="0" dirty="0" smtClean="0">
                          <a:effectLst/>
                        </a:rPr>
                        <a:t> </a:t>
                      </a:r>
                      <a:r>
                        <a:rPr lang="en-GB" sz="1400" strike="noStrike" dirty="0" smtClean="0">
                          <a:effectLst/>
                        </a:rPr>
                        <a:t>defined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</a:rPr>
                        <a:t>as baseline.</a:t>
                      </a:r>
                      <a:endParaRPr lang="ko-KR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strike="noStrike" baseline="0" dirty="0" smtClean="0">
                          <a:effectLst/>
                        </a:rPr>
                        <a:t>Simulations for MPR and A-MPR will start after RAN1 agrees on parameters.</a:t>
                      </a:r>
                      <a:endParaRPr lang="ko-KR" sz="1400" strike="sngStrike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configured transmitted power, general </a:t>
                      </a:r>
                      <a:r>
                        <a:rPr lang="en-GB" sz="1400" dirty="0" smtClean="0">
                          <a:effectLst/>
                        </a:rPr>
                        <a:t>principle</a:t>
                      </a:r>
                      <a:r>
                        <a:rPr lang="en-GB" sz="1400" baseline="0" dirty="0" smtClean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for </a:t>
                      </a:r>
                      <a:r>
                        <a:rPr lang="en-GB" sz="1400" dirty="0">
                          <a:effectLst/>
                        </a:rPr>
                        <a:t>LTE </a:t>
                      </a:r>
                      <a:r>
                        <a:rPr lang="en-GB" sz="1400" dirty="0" smtClean="0">
                          <a:effectLst/>
                        </a:rPr>
                        <a:t>V2X ca</a:t>
                      </a:r>
                      <a:r>
                        <a:rPr lang="en-GB" sz="1400" baseline="0" dirty="0" smtClean="0">
                          <a:effectLst/>
                        </a:rPr>
                        <a:t>n be reused.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endParaRPr lang="ko-KR" sz="1400" strike="sng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2505734"/>
                  </a:ext>
                </a:extLst>
              </a:tr>
              <a:tr h="150188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6.3E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1602740" algn="l"/>
                        </a:tabLst>
                      </a:pPr>
                      <a:r>
                        <a:rPr lang="en-GB" sz="1400" dirty="0">
                          <a:effectLst/>
                        </a:rPr>
                        <a:t>Output power dynamics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UE minimum output power, </a:t>
                      </a:r>
                      <a:r>
                        <a:rPr lang="en-GB" sz="1400" i="1" dirty="0" smtClean="0">
                          <a:effectLst/>
                        </a:rPr>
                        <a:t>[</a:t>
                      </a:r>
                      <a:r>
                        <a:rPr lang="en-GB" altLang="zh-CN" sz="1400" i="1" dirty="0" smtClean="0">
                          <a:effectLst/>
                        </a:rPr>
                        <a:t>-30dBm] </a:t>
                      </a:r>
                      <a:r>
                        <a:rPr lang="en-GB" altLang="zh-CN" sz="1400" dirty="0" smtClean="0">
                          <a:effectLst/>
                        </a:rPr>
                        <a:t>can</a:t>
                      </a:r>
                      <a:r>
                        <a:rPr lang="en-GB" altLang="zh-CN" sz="1400" baseline="0" dirty="0" smtClean="0">
                          <a:effectLst/>
                        </a:rPr>
                        <a:t> be reused as baseline.</a:t>
                      </a:r>
                      <a:endParaRPr lang="ko-KR" sz="1400" strike="sngStrike" dirty="0" smtClean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 smtClean="0">
                          <a:effectLst/>
                        </a:rPr>
                        <a:t>For Transmit OFF power, existing requirements of </a:t>
                      </a:r>
                      <a:r>
                        <a:rPr lang="en-GB" sz="1400" i="1" dirty="0" smtClean="0">
                          <a:effectLst/>
                        </a:rPr>
                        <a:t>[-50dBm] </a:t>
                      </a:r>
                      <a:r>
                        <a:rPr lang="en-GB" altLang="zh-CN" sz="1400" strike="noStrike" dirty="0" smtClean="0">
                          <a:effectLst/>
                        </a:rPr>
                        <a:t>could</a:t>
                      </a:r>
                      <a:r>
                        <a:rPr lang="en-GB" sz="1400" dirty="0" smtClean="0">
                          <a:effectLst/>
                        </a:rPr>
                        <a:t> be reused.</a:t>
                      </a:r>
                      <a:endParaRPr lang="ko-KR" sz="1400" dirty="0" smtClean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 smtClean="0">
                          <a:effectLst/>
                        </a:rPr>
                        <a:t>For </a:t>
                      </a:r>
                      <a:r>
                        <a:rPr lang="en-GB" sz="1400" dirty="0">
                          <a:effectLst/>
                        </a:rPr>
                        <a:t>ON/OFF time mask, existing ON/OFF time mask </a:t>
                      </a:r>
                      <a:r>
                        <a:rPr lang="en-GB" sz="1400" strike="noStrike" dirty="0" smtClean="0">
                          <a:effectLst/>
                        </a:rPr>
                        <a:t>could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</a:rPr>
                        <a:t>be reused for standalone operation. </a:t>
                      </a:r>
                      <a:r>
                        <a:rPr lang="en-US" sz="1400" i="1" dirty="0" smtClean="0">
                          <a:effectLst/>
                        </a:rPr>
                        <a:t>[Switching time between LTE SL and NR SL in ITS spectrum</a:t>
                      </a:r>
                      <a:r>
                        <a:rPr lang="en-US" sz="1400" i="1" baseline="0" dirty="0" smtClean="0">
                          <a:effectLst/>
                        </a:rPr>
                        <a:t> </a:t>
                      </a:r>
                      <a:r>
                        <a:rPr lang="en-US" sz="1400" i="1" dirty="0" smtClean="0">
                          <a:effectLst/>
                        </a:rPr>
                        <a:t>can be studied for contiguous and non-contiguous cases separately.]</a:t>
                      </a:r>
                      <a:endParaRPr lang="ko-KR" sz="1400" i="1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 smtClean="0">
                          <a:effectLst/>
                        </a:rPr>
                        <a:t>Power control is FFS based on RAN1 progress.</a:t>
                      </a:r>
                      <a:endParaRPr lang="ko-KR" sz="1400" strike="sng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6695426"/>
                  </a:ext>
                </a:extLst>
              </a:tr>
              <a:tr h="1001254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6.4E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Transmit signal quality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Frequency error and EVM, existing requirements of </a:t>
                      </a:r>
                      <a:r>
                        <a:rPr lang="en-GB" sz="1400" i="1" dirty="0" smtClean="0">
                          <a:effectLst/>
                        </a:rPr>
                        <a:t>[LTE V2X] </a:t>
                      </a:r>
                      <a:r>
                        <a:rPr lang="en-GB" altLang="zh-CN" sz="1400" strike="noStrike" dirty="0" smtClean="0">
                          <a:effectLst/>
                        </a:rPr>
                        <a:t>could </a:t>
                      </a:r>
                      <a:r>
                        <a:rPr lang="en-GB" sz="1400" dirty="0" smtClean="0">
                          <a:effectLst/>
                        </a:rPr>
                        <a:t>be used as baseline.</a:t>
                      </a:r>
                      <a:endParaRPr lang="ko-KR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IBE, </a:t>
                      </a:r>
                      <a:r>
                        <a:rPr lang="en-GB" sz="1400" dirty="0" smtClean="0">
                          <a:effectLst/>
                        </a:rPr>
                        <a:t>existing LTE V2X requirement </a:t>
                      </a:r>
                      <a:r>
                        <a:rPr lang="en-GB" altLang="zh-CN" sz="1400" strike="noStrike" dirty="0" smtClean="0">
                          <a:effectLst/>
                        </a:rPr>
                        <a:t>could </a:t>
                      </a:r>
                      <a:r>
                        <a:rPr lang="en-GB" sz="1400" dirty="0" smtClean="0">
                          <a:effectLst/>
                        </a:rPr>
                        <a:t>be reused.</a:t>
                      </a:r>
                      <a:endParaRPr lang="ko-KR" sz="1400" dirty="0">
                        <a:effectLst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0737051"/>
                  </a:ext>
                </a:extLst>
              </a:tr>
              <a:tr h="150188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6.5E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Output RF spectrum emissions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OBW, same principle will be applied for V2X specific CBW.</a:t>
                      </a:r>
                      <a:endParaRPr lang="ko-KR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SEM, </a:t>
                      </a:r>
                      <a:r>
                        <a:rPr lang="en-GB" sz="1400" i="1" strike="noStrike" dirty="0" smtClean="0">
                          <a:effectLst/>
                        </a:rPr>
                        <a:t>[LTE</a:t>
                      </a:r>
                      <a:r>
                        <a:rPr lang="en-GB" sz="1400" i="1" dirty="0" smtClean="0">
                          <a:effectLst/>
                        </a:rPr>
                        <a:t> V2X] </a:t>
                      </a:r>
                      <a:r>
                        <a:rPr lang="en-GB" sz="1400" dirty="0" smtClean="0">
                          <a:effectLst/>
                        </a:rPr>
                        <a:t>SEM </a:t>
                      </a:r>
                      <a:r>
                        <a:rPr lang="en-GB" sz="1400" dirty="0">
                          <a:effectLst/>
                        </a:rPr>
                        <a:t>mask </a:t>
                      </a:r>
                      <a:r>
                        <a:rPr lang="en-GB" sz="1400" dirty="0" smtClean="0">
                          <a:effectLst/>
                        </a:rPr>
                        <a:t>for the same CBW  </a:t>
                      </a:r>
                      <a:r>
                        <a:rPr lang="en-GB" altLang="zh-CN" sz="1400" strike="noStrike" dirty="0" smtClean="0">
                          <a:effectLst/>
                        </a:rPr>
                        <a:t>could </a:t>
                      </a:r>
                      <a:r>
                        <a:rPr lang="en-GB" sz="1400" dirty="0" smtClean="0">
                          <a:effectLst/>
                        </a:rPr>
                        <a:t>be </a:t>
                      </a:r>
                      <a:r>
                        <a:rPr lang="en-GB" sz="1400" dirty="0">
                          <a:effectLst/>
                        </a:rPr>
                        <a:t>reused.</a:t>
                      </a:r>
                      <a:endParaRPr lang="ko-KR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ACLR, it will be defined based on the output of NR V2X coexistence study</a:t>
                      </a:r>
                      <a:endParaRPr lang="ko-KR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Spurious emission, if frequency specific value is not specified, typical value of -30dBm </a:t>
                      </a:r>
                      <a:r>
                        <a:rPr lang="en-GB" sz="1400" dirty="0" smtClean="0">
                          <a:effectLst/>
                        </a:rPr>
                        <a:t>could </a:t>
                      </a:r>
                      <a:r>
                        <a:rPr lang="en-GB" sz="1400" dirty="0">
                          <a:effectLst/>
                        </a:rPr>
                        <a:t>be reused</a:t>
                      </a:r>
                      <a:endParaRPr lang="ko-KR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Transmit intermodulation, existing NR </a:t>
                      </a:r>
                      <a:r>
                        <a:rPr lang="en-GB" sz="1400" dirty="0" err="1">
                          <a:effectLst/>
                        </a:rPr>
                        <a:t>Uu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requirement</a:t>
                      </a:r>
                      <a:r>
                        <a:rPr lang="en-GB" sz="1400" baseline="0" dirty="0" smtClean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could be </a:t>
                      </a:r>
                      <a:r>
                        <a:rPr lang="en-GB" sz="1400" dirty="0">
                          <a:effectLst/>
                        </a:rPr>
                        <a:t>reused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1870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516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Considerations on Rx requirements</a:t>
            </a:r>
            <a:endParaRPr lang="zh-CN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8253631"/>
              </p:ext>
            </p:extLst>
          </p:nvPr>
        </p:nvGraphicFramePr>
        <p:xfrm>
          <a:off x="457857" y="1268760"/>
          <a:ext cx="8228287" cy="5112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2598">
                  <a:extLst>
                    <a:ext uri="{9D8B030D-6E8A-4147-A177-3AD203B41FA5}">
                      <a16:colId xmlns:a16="http://schemas.microsoft.com/office/drawing/2014/main" val="3892134845"/>
                    </a:ext>
                  </a:extLst>
                </a:gridCol>
                <a:gridCol w="1590911">
                  <a:extLst>
                    <a:ext uri="{9D8B030D-6E8A-4147-A177-3AD203B41FA5}">
                      <a16:colId xmlns:a16="http://schemas.microsoft.com/office/drawing/2014/main" val="3894151815"/>
                    </a:ext>
                  </a:extLst>
                </a:gridCol>
                <a:gridCol w="6054778">
                  <a:extLst>
                    <a:ext uri="{9D8B030D-6E8A-4147-A177-3AD203B41FA5}">
                      <a16:colId xmlns:a16="http://schemas.microsoft.com/office/drawing/2014/main" val="518845032"/>
                    </a:ext>
                  </a:extLst>
                </a:gridCol>
              </a:tblGrid>
              <a:tr h="76688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Sub-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clause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Title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Considerations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9945769"/>
                  </a:ext>
                </a:extLst>
              </a:tr>
              <a:tr h="76688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7.3E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Reference sensitivity power level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 smtClean="0">
                          <a:effectLst/>
                        </a:rPr>
                        <a:t>To be </a:t>
                      </a:r>
                      <a:r>
                        <a:rPr lang="en-GB" sz="1400" dirty="0">
                          <a:effectLst/>
                        </a:rPr>
                        <a:t>defined for V2X specific </a:t>
                      </a:r>
                      <a:r>
                        <a:rPr lang="en-GB" sz="1400" dirty="0" smtClean="0">
                          <a:effectLst/>
                        </a:rPr>
                        <a:t>band</a:t>
                      </a:r>
                      <a:r>
                        <a:rPr lang="en-GB" sz="1400" baseline="0" dirty="0" smtClean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after RAN1 </a:t>
                      </a:r>
                      <a:r>
                        <a:rPr lang="en-GB" sz="1400" dirty="0">
                          <a:effectLst/>
                        </a:rPr>
                        <a:t>physical layer design is completed.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5378761"/>
                  </a:ext>
                </a:extLst>
              </a:tr>
              <a:tr h="51125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7.4E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1602740" algn="l"/>
                        </a:tabLst>
                      </a:pPr>
                      <a:r>
                        <a:rPr lang="en-GB" sz="1400" dirty="0">
                          <a:effectLst/>
                        </a:rPr>
                        <a:t>Maximum input level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Existing LTE V2X requirement of </a:t>
                      </a:r>
                      <a:r>
                        <a:rPr lang="en-GB" sz="1400" i="1" dirty="0">
                          <a:effectLst/>
                        </a:rPr>
                        <a:t>[-22 </a:t>
                      </a:r>
                      <a:r>
                        <a:rPr lang="en-GB" sz="1400" i="1" dirty="0" err="1" smtClean="0">
                          <a:effectLst/>
                        </a:rPr>
                        <a:t>dBm</a:t>
                      </a:r>
                      <a:r>
                        <a:rPr lang="en-GB" sz="1400" i="1" dirty="0" smtClean="0">
                          <a:effectLst/>
                        </a:rPr>
                        <a:t>] </a:t>
                      </a:r>
                      <a:r>
                        <a:rPr lang="en-GB" sz="1400" dirty="0">
                          <a:effectLst/>
                        </a:rPr>
                        <a:t>may be reused. 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10434"/>
                  </a:ext>
                </a:extLst>
              </a:tr>
              <a:tr h="51125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7.5E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Adjacent channel selectivity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It will be defined based on the output of NR V2X coexistence study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0030"/>
                  </a:ext>
                </a:extLst>
              </a:tr>
              <a:tr h="1278142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7.6E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Blocking characteristics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In-band/Out-of-band blocking, similar level of wanted signal(V2X) and interferer </a:t>
                      </a:r>
                      <a:r>
                        <a:rPr lang="en-GB" sz="1400" dirty="0" smtClean="0">
                          <a:effectLst/>
                        </a:rPr>
                        <a:t>could be </a:t>
                      </a:r>
                      <a:r>
                        <a:rPr lang="en-GB" sz="1400" dirty="0">
                          <a:effectLst/>
                        </a:rPr>
                        <a:t>reused for given V2X CBW.</a:t>
                      </a:r>
                      <a:endParaRPr lang="ko-KR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For </a:t>
                      </a:r>
                      <a:r>
                        <a:rPr lang="en-GB" sz="1400" dirty="0" smtClean="0">
                          <a:effectLst/>
                        </a:rPr>
                        <a:t>band n47, narrow </a:t>
                      </a:r>
                      <a:r>
                        <a:rPr lang="en-GB" sz="1400" dirty="0">
                          <a:effectLst/>
                        </a:rPr>
                        <a:t>band </a:t>
                      </a:r>
                      <a:r>
                        <a:rPr lang="en-GB" sz="1400" dirty="0" smtClean="0">
                          <a:effectLst/>
                        </a:rPr>
                        <a:t>blocking isn’t needed.</a:t>
                      </a:r>
                      <a:endParaRPr lang="ko-KR" sz="1400" strike="sng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0312075"/>
                  </a:ext>
                </a:extLst>
              </a:tr>
              <a:tr h="51125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7.7E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Spurious response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Similar level of wanted signal(V2X) and interferer </a:t>
                      </a:r>
                      <a:r>
                        <a:rPr lang="en-GB" sz="1400" dirty="0" smtClean="0">
                          <a:effectLst/>
                        </a:rPr>
                        <a:t>could be </a:t>
                      </a:r>
                      <a:r>
                        <a:rPr lang="en-GB" sz="1400" dirty="0">
                          <a:effectLst/>
                        </a:rPr>
                        <a:t>reused for given V2X CBW.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150658"/>
                  </a:ext>
                </a:extLst>
              </a:tr>
              <a:tr h="76688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>
                          <a:effectLst/>
                        </a:rPr>
                        <a:t>7.8E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tabLst>
                          <a:tab pos="862965" algn="l"/>
                        </a:tabLst>
                      </a:pPr>
                      <a:r>
                        <a:rPr lang="en-GB" sz="1400" dirty="0">
                          <a:effectLst/>
                        </a:rPr>
                        <a:t>Intermodulation characteristics for V2X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GB" sz="1400" dirty="0">
                          <a:effectLst/>
                        </a:rPr>
                        <a:t>Similar level of wanted signal(V2X) and interferer </a:t>
                      </a:r>
                      <a:r>
                        <a:rPr lang="en-GB" sz="1400" dirty="0" smtClean="0">
                          <a:effectLst/>
                        </a:rPr>
                        <a:t>could be </a:t>
                      </a:r>
                      <a:r>
                        <a:rPr lang="en-GB" sz="1400" dirty="0">
                          <a:effectLst/>
                        </a:rPr>
                        <a:t>reused for given V2X CBW.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2758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7985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ko-KR" dirty="0"/>
              <a:t>R4-1908423 Discussion on system parameters for NR V2X band n47 vivo</a:t>
            </a:r>
          </a:p>
          <a:p>
            <a:r>
              <a:rPr lang="en-US" altLang="ko-KR" dirty="0"/>
              <a:t>R4-1908378 TP for band and bandwidth for NR V2X CATT</a:t>
            </a:r>
          </a:p>
          <a:p>
            <a:r>
              <a:rPr lang="en-US" altLang="ko-KR" dirty="0"/>
              <a:t>R4-1908809 Discussion on NR V2X UE RF requirements LG Electronics Finland</a:t>
            </a:r>
          </a:p>
          <a:p>
            <a:r>
              <a:rPr lang="en-US" altLang="ko-KR" dirty="0"/>
              <a:t>R4-1909918 On UE framework for NR-V2X in licensed bands Huawei, </a:t>
            </a:r>
            <a:r>
              <a:rPr lang="en-US" altLang="ko-KR" dirty="0" err="1"/>
              <a:t>HiSilicon</a:t>
            </a:r>
            <a:endParaRPr lang="en-US" altLang="ko-KR" dirty="0"/>
          </a:p>
          <a:p>
            <a:r>
              <a:rPr lang="en-US" altLang="ko-KR" dirty="0"/>
              <a:t>R4-1908353 NR V2X UE Transmitter Characteristics Futurewei</a:t>
            </a:r>
          </a:p>
          <a:p>
            <a:r>
              <a:rPr lang="en-US" altLang="ko-KR" dirty="0"/>
              <a:t>R4-1908354 NR V2X UE RF Receiver Characteristics	Futurewei</a:t>
            </a:r>
          </a:p>
          <a:p>
            <a:r>
              <a:rPr lang="en-US" altLang="ko-KR" dirty="0"/>
              <a:t>R4-1908970 [V2X] Discussion on MPR simulation assumption for NR V2X	Huawei, </a:t>
            </a:r>
            <a:r>
              <a:rPr lang="en-US" altLang="ko-KR" dirty="0" err="1"/>
              <a:t>HiSilicon</a:t>
            </a:r>
            <a:endParaRPr lang="en-US" altLang="ko-KR" dirty="0"/>
          </a:p>
          <a:p>
            <a:r>
              <a:rPr lang="en-US" altLang="ko-KR" dirty="0"/>
              <a:t>R4-1908377 Discussion on NR V2X UE RF requirements	CATT</a:t>
            </a:r>
          </a:p>
          <a:p>
            <a:r>
              <a:rPr lang="en-US" altLang="ko-KR" dirty="0"/>
              <a:t>R4-1908396 Discussion on output RF spectrum emissions for NR V2X UE	CATT</a:t>
            </a:r>
          </a:p>
          <a:p>
            <a:r>
              <a:rPr lang="en-US" altLang="ko-KR" dirty="0"/>
              <a:t>R4-1908422 Discussion on NR V2X UE RF requirements	vivo</a:t>
            </a:r>
          </a:p>
          <a:p>
            <a:r>
              <a:rPr lang="en-US" altLang="ko-KR" dirty="0"/>
              <a:t>R4-1908379 TP for </a:t>
            </a:r>
            <a:r>
              <a:rPr lang="en-US" altLang="ko-KR" dirty="0" err="1"/>
              <a:t>Tx</a:t>
            </a:r>
            <a:r>
              <a:rPr lang="en-US" altLang="ko-KR" dirty="0"/>
              <a:t> requirements for NR V2X		CATT</a:t>
            </a:r>
          </a:p>
          <a:p>
            <a:r>
              <a:rPr lang="en-US" altLang="ko-KR" dirty="0"/>
              <a:t>R4-1908380 TP for Rx requirements for NR V2X,  CATT</a:t>
            </a:r>
          </a:p>
          <a:p>
            <a:r>
              <a:rPr lang="en-US" altLang="ko-KR" dirty="0"/>
              <a:t>R4-1909917 On switching time between LTE SL and NR SL, Huawei, </a:t>
            </a:r>
            <a:r>
              <a:rPr lang="en-US" altLang="ko-KR" dirty="0" err="1"/>
              <a:t>HiSilicon</a:t>
            </a:r>
            <a:endParaRPr lang="en-US" altLang="ko-K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648</Words>
  <Application>Microsoft Office PowerPoint</Application>
  <PresentationFormat>화면 슬라이드 쇼(4:3)</PresentationFormat>
  <Paragraphs>97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ＭＳ Ｐゴシック</vt:lpstr>
      <vt:lpstr>宋体</vt:lpstr>
      <vt:lpstr>맑은 고딕</vt:lpstr>
      <vt:lpstr>Arial</vt:lpstr>
      <vt:lpstr>Calibri</vt:lpstr>
      <vt:lpstr>Times New Roman</vt:lpstr>
      <vt:lpstr>Office 主题</vt:lpstr>
      <vt:lpstr>WF on UE RF requirements for NR V2X</vt:lpstr>
      <vt:lpstr>Spec structure and clarification</vt:lpstr>
      <vt:lpstr>Considerations on Operating band and channel arrangement</vt:lpstr>
      <vt:lpstr>Considerations on Tx requirements</vt:lpstr>
      <vt:lpstr>Considerations on Rx requirements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정만영/책임연구원/차세대표준(연)5G표준Task(manyoung.jung@lge.com)</dc:creator>
  <cp:lastModifiedBy>정만영/책임연구원/차세대표준(연)5G표준Task(manyoung.jung@lge.com)</cp:lastModifiedBy>
  <cp:revision>51</cp:revision>
  <dcterms:modified xsi:type="dcterms:W3CDTF">2019-08-30T06:54:19Z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alper.ucar@vodafone.com</vt:lpwstr>
  </property>
  <property fmtid="{D5CDD505-2E9C-101B-9397-08002B2CF9AE}" pid="5" name="MSIP_Label_17da11e7-ad83-4459-98c6-12a88e2eac78_SetDate">
    <vt:lpwstr>2019-08-28T10:12:52.5987151Z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