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</p:sldMasterIdLst>
  <p:sldIdLst>
    <p:sldId id="262" r:id="rId2"/>
    <p:sldId id="263" r:id="rId3"/>
    <p:sldId id="264" r:id="rId4"/>
    <p:sldId id="265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374" autoAdjust="0"/>
    <p:restoredTop sz="94660"/>
  </p:normalViewPr>
  <p:slideViewPr>
    <p:cSldViewPr>
      <p:cViewPr varScale="1">
        <p:scale>
          <a:sx n="82" d="100"/>
          <a:sy n="82" d="100"/>
        </p:scale>
        <p:origin x="1530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2019/8/30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2019/8/30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2019/8/30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2019/8/30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2019/8/30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2019/8/30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2019/8/30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altLang="ja-JP" sz="4000" dirty="0"/>
              <a:t>WF for </a:t>
            </a:r>
            <a:r>
              <a:rPr lang="pl-PL" altLang="ja-JP" sz="4000" dirty="0"/>
              <a:t>NR-U</a:t>
            </a:r>
            <a:r>
              <a:rPr lang="en-US" altLang="ja-JP" sz="4000" dirty="0"/>
              <a:t> BS RF requirements</a:t>
            </a:r>
            <a:endParaRPr kumimoji="1" lang="en-US" altLang="ja-JP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altLang="ja-JP" dirty="0"/>
              <a:t>Nokia, Nokia Shanghai Bell</a:t>
            </a:r>
            <a:endParaRPr kumimoji="1" lang="ja-JP" altLang="en-US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769404" y="188913"/>
            <a:ext cx="2195084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 dirty="0">
                <a:solidFill>
                  <a:srgbClr val="000000"/>
                </a:solidFill>
                <a:ea typeface="MS PGothic" panose="020B0600070205080204" pitchFamily="34" charset="-128"/>
              </a:rPr>
              <a:t> R4-1</a:t>
            </a:r>
            <a:r>
              <a:rPr lang="pl-PL" altLang="ja-JP" b="1" dirty="0">
                <a:solidFill>
                  <a:srgbClr val="000000"/>
                </a:solidFill>
                <a:ea typeface="MS PGothic" panose="020B0600070205080204" pitchFamily="34" charset="-128"/>
              </a:rPr>
              <a:t>9103</a:t>
            </a:r>
            <a:r>
              <a:rPr lang="en-US" altLang="ja-JP" b="1" dirty="0">
                <a:solidFill>
                  <a:srgbClr val="000000"/>
                </a:solidFill>
                <a:ea typeface="MS PGothic" panose="020B0600070205080204" pitchFamily="34" charset="-128"/>
              </a:rPr>
              <a:t>90</a:t>
            </a:r>
            <a:endParaRPr lang="en-US" altLang="ja-JP" b="1" dirty="0">
              <a:solidFill>
                <a:srgbClr val="FF0000"/>
              </a:solidFill>
              <a:ea typeface="MS PGothic" panose="020B0600070205080204" pitchFamily="34" charset="-128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7350" y="-21867"/>
            <a:ext cx="5562600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ja-JP" b="1" dirty="0"/>
              <a:t>3GPP TSG-RAN WG4 Meeting #</a:t>
            </a:r>
            <a:r>
              <a:rPr lang="pl-PL" altLang="ja-JP" b="1" dirty="0"/>
              <a:t>92</a:t>
            </a:r>
            <a:endParaRPr lang="en-US" altLang="ja-JP" b="1" dirty="0"/>
          </a:p>
          <a:p>
            <a:r>
              <a:rPr lang="pl-PL" b="1" dirty="0"/>
              <a:t>Ljubljana, </a:t>
            </a:r>
            <a:r>
              <a:rPr lang="pl-PL" b="1" dirty="0" err="1"/>
              <a:t>Slovenia</a:t>
            </a:r>
            <a:r>
              <a:rPr lang="en-US" b="1" dirty="0"/>
              <a:t>, 2</a:t>
            </a:r>
            <a:r>
              <a:rPr lang="pl-PL" b="1" dirty="0"/>
              <a:t>6</a:t>
            </a:r>
            <a:r>
              <a:rPr lang="en-US" b="1" baseline="30000" dirty="0" err="1"/>
              <a:t>th</a:t>
            </a:r>
            <a:r>
              <a:rPr lang="en-US" b="1" dirty="0"/>
              <a:t> </a:t>
            </a:r>
            <a:r>
              <a:rPr lang="pl-PL" b="1" dirty="0"/>
              <a:t>-</a:t>
            </a:r>
            <a:r>
              <a:rPr lang="en-US" b="1" dirty="0"/>
              <a:t> </a:t>
            </a:r>
            <a:r>
              <a:rPr lang="pl-PL" b="1" dirty="0"/>
              <a:t>30</a:t>
            </a:r>
            <a:r>
              <a:rPr lang="pl-PL" b="1" baseline="30000" dirty="0"/>
              <a:t>th</a:t>
            </a:r>
            <a:r>
              <a:rPr lang="en-US" b="1" dirty="0"/>
              <a:t> </a:t>
            </a:r>
            <a:r>
              <a:rPr lang="pl-PL" b="1" dirty="0"/>
              <a:t>August</a:t>
            </a:r>
            <a:r>
              <a:rPr lang="en-US" b="1" dirty="0"/>
              <a:t> 2019</a:t>
            </a:r>
            <a:endParaRPr lang="pl-PL" b="1" dirty="0"/>
          </a:p>
          <a:p>
            <a:pPr hangingPunct="0"/>
            <a:endParaRPr lang="ja-JP" altLang="ja-JP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kumimoji="1" lang="en-US" altLang="ja-JP" sz="2400" dirty="0"/>
              <a:t>During RAN4#</a:t>
            </a:r>
            <a:r>
              <a:rPr kumimoji="1" lang="pl-PL" altLang="ja-JP" sz="2400" dirty="0"/>
              <a:t>92</a:t>
            </a:r>
            <a:r>
              <a:rPr kumimoji="1" lang="en-US" altLang="ja-JP" sz="2400" dirty="0"/>
              <a:t> meeting </a:t>
            </a:r>
            <a:r>
              <a:rPr kumimoji="1" lang="pl-PL" altLang="ja-JP" sz="2400" dirty="0"/>
              <a:t>the</a:t>
            </a:r>
            <a:r>
              <a:rPr lang="en-US" altLang="ja-JP" sz="2400" dirty="0"/>
              <a:t> following contributions</a:t>
            </a:r>
            <a:r>
              <a:rPr lang="pl-PL" altLang="ja-JP" sz="2400" dirty="0"/>
              <a:t> </a:t>
            </a:r>
            <a:r>
              <a:rPr lang="en-US" altLang="ja-JP" sz="2400" dirty="0"/>
              <a:t>were</a:t>
            </a:r>
            <a:r>
              <a:rPr lang="pl-PL" altLang="ja-JP" sz="2400" dirty="0"/>
              <a:t> </a:t>
            </a:r>
            <a:r>
              <a:rPr lang="en-US" altLang="ja-JP" sz="2400" dirty="0"/>
              <a:t>discussed</a:t>
            </a:r>
            <a:r>
              <a:rPr lang="pl-PL" altLang="ja-JP" sz="2400" dirty="0"/>
              <a:t> on NR-U </a:t>
            </a:r>
            <a:r>
              <a:rPr lang="en-US" altLang="ja-JP" sz="2400" dirty="0"/>
              <a:t>BS RF requirements:</a:t>
            </a:r>
          </a:p>
          <a:p>
            <a:pPr marL="0" indent="0">
              <a:buNone/>
            </a:pPr>
            <a:endParaRPr lang="en-US" altLang="ja-JP" sz="2400" dirty="0"/>
          </a:p>
          <a:p>
            <a:r>
              <a:rPr lang="en-US" sz="1600" dirty="0"/>
              <a:t>R4-1909006	On BS RF requirements for NR-U, Nokia, Nokia Shanghai Bell</a:t>
            </a:r>
          </a:p>
          <a:p>
            <a:r>
              <a:rPr lang="en-US" sz="1600" dirty="0"/>
              <a:t>R4-1909204	NR-U BS ACLR requirements, Huawei, </a:t>
            </a:r>
            <a:r>
              <a:rPr lang="en-US" sz="1600" dirty="0" err="1"/>
              <a:t>HiSilicon</a:t>
            </a:r>
            <a:endParaRPr lang="en-US" sz="1600" dirty="0"/>
          </a:p>
          <a:p>
            <a:endParaRPr lang="pl-PL" sz="1900" dirty="0"/>
          </a:p>
          <a:p>
            <a:r>
              <a:rPr lang="en-US" altLang="ja-JP" sz="2400" dirty="0"/>
              <a:t>Some earlier</a:t>
            </a:r>
            <a:r>
              <a:rPr kumimoji="1" lang="en-US" altLang="ja-JP" sz="2400" dirty="0"/>
              <a:t> agreements on BS RF requirements for NR-U are capture in the WF from RAN#90 meeting:</a:t>
            </a:r>
          </a:p>
          <a:p>
            <a:endParaRPr kumimoji="1" lang="en-US" altLang="ja-JP" sz="2600" dirty="0"/>
          </a:p>
          <a:p>
            <a:r>
              <a:rPr lang="en-US" altLang="ja-JP" sz="1600" dirty="0"/>
              <a:t>R4-1902505, WF on NR-U BS RF requirements, Nokia, Nokia Shanghai Bell</a:t>
            </a:r>
          </a:p>
          <a:p>
            <a:pPr marL="0" indent="0">
              <a:buNone/>
            </a:pPr>
            <a:endParaRPr lang="en-US" altLang="ja-JP" sz="1600" dirty="0"/>
          </a:p>
          <a:p>
            <a:r>
              <a:rPr kumimoji="1" lang="en-US" altLang="ja-JP" sz="2400" dirty="0"/>
              <a:t>This document summarizes the </a:t>
            </a:r>
            <a:r>
              <a:rPr lang="en-US" altLang="ja-JP" sz="2400" dirty="0"/>
              <a:t>way</a:t>
            </a:r>
            <a:r>
              <a:rPr lang="pl-PL" altLang="ja-JP" sz="2400" dirty="0"/>
              <a:t> </a:t>
            </a:r>
            <a:r>
              <a:rPr lang="en-US" altLang="ja-JP" sz="2400" dirty="0"/>
              <a:t>forward</a:t>
            </a:r>
            <a:r>
              <a:rPr kumimoji="1" lang="en-US" altLang="ja-JP" sz="2400" dirty="0"/>
              <a:t> </a:t>
            </a:r>
            <a:r>
              <a:rPr kumimoji="1" lang="pl-PL" altLang="ja-JP" sz="2400" dirty="0"/>
              <a:t>on </a:t>
            </a:r>
            <a:r>
              <a:rPr kumimoji="1" lang="en-US" altLang="ja-JP" sz="2400" dirty="0"/>
              <a:t>further </a:t>
            </a:r>
            <a:r>
              <a:rPr lang="pl-PL" altLang="ja-JP" sz="2400" dirty="0"/>
              <a:t>NR-U </a:t>
            </a:r>
            <a:r>
              <a:rPr lang="en-US" altLang="ja-JP" sz="2400" dirty="0"/>
              <a:t>BS RF requirements agreements.</a:t>
            </a:r>
            <a:endParaRPr kumimoji="1" lang="en-US" altLang="ja-JP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47419-AEB5-471E-BFDF-4346E1BAD8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(</a:t>
            </a:r>
            <a:r>
              <a:rPr lang="pl-PL" dirty="0"/>
              <a:t>1/2)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6F85A4-05F9-4E64-BA9B-195DE6A939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83162"/>
          </a:xfrm>
        </p:spPr>
        <p:txBody>
          <a:bodyPr>
            <a:normAutofit/>
          </a:bodyPr>
          <a:lstStyle/>
          <a:p>
            <a:pPr marL="0" indent="0" hangingPunct="0">
              <a:buNone/>
            </a:pPr>
            <a:r>
              <a:rPr lang="en-US" sz="2000" dirty="0"/>
              <a:t>1. Following NR FR1 transmitter requirements can be reused  for all CBWs for NR-U</a:t>
            </a:r>
            <a:r>
              <a:rPr lang="en-US" sz="2000" dirty="0">
                <a:solidFill>
                  <a:srgbClr val="FF0000"/>
                </a:solidFill>
              </a:rPr>
              <a:t> for single carrier case</a:t>
            </a:r>
            <a:r>
              <a:rPr lang="en-US" sz="2000" dirty="0"/>
              <a:t>: </a:t>
            </a:r>
            <a:endParaRPr lang="pl-PL" sz="2000" dirty="0"/>
          </a:p>
          <a:p>
            <a:pPr lvl="1" hangingPunct="0"/>
            <a:r>
              <a:rPr lang="en-US" sz="1800" dirty="0"/>
              <a:t>BS output power, </a:t>
            </a:r>
            <a:endParaRPr lang="pl-PL" sz="1800" dirty="0"/>
          </a:p>
          <a:p>
            <a:pPr lvl="1" hangingPunct="0"/>
            <a:r>
              <a:rPr lang="en-US" sz="1800" dirty="0"/>
              <a:t>RE power control dynamic range, </a:t>
            </a:r>
            <a:endParaRPr lang="pl-PL" sz="1800" dirty="0"/>
          </a:p>
          <a:p>
            <a:pPr lvl="1" hangingPunct="0"/>
            <a:r>
              <a:rPr lang="en-US" sz="1800" dirty="0"/>
              <a:t>Transmitter transient period, </a:t>
            </a:r>
            <a:endParaRPr lang="pl-PL" sz="1800" dirty="0"/>
          </a:p>
          <a:p>
            <a:pPr lvl="1" hangingPunct="0"/>
            <a:r>
              <a:rPr lang="en-US" sz="1800" dirty="0"/>
              <a:t>Frequency error, </a:t>
            </a:r>
          </a:p>
          <a:p>
            <a:pPr lvl="1" hangingPunct="0"/>
            <a:r>
              <a:rPr lang="en-US" sz="1800" dirty="0"/>
              <a:t>Modulation quality, </a:t>
            </a:r>
            <a:endParaRPr lang="pl-PL" sz="1800" dirty="0"/>
          </a:p>
          <a:p>
            <a:pPr lvl="1" hangingPunct="0"/>
            <a:r>
              <a:rPr lang="en-US" sz="1800" dirty="0"/>
              <a:t>Time alignment error, </a:t>
            </a:r>
            <a:endParaRPr lang="pl-PL" sz="1800" dirty="0"/>
          </a:p>
          <a:p>
            <a:pPr lvl="1" hangingPunct="0"/>
            <a:r>
              <a:rPr lang="en-US" sz="1800" dirty="0"/>
              <a:t>Transmitter spurious emission, </a:t>
            </a:r>
            <a:endParaRPr lang="pl-PL" sz="1800" dirty="0"/>
          </a:p>
          <a:p>
            <a:pPr lvl="1" hangingPunct="0"/>
            <a:r>
              <a:rPr lang="en-US" sz="1800" dirty="0"/>
              <a:t>Transmitter intermodulation. </a:t>
            </a:r>
          </a:p>
          <a:p>
            <a:pPr marL="0" indent="0" hangingPunct="0">
              <a:buNone/>
            </a:pPr>
            <a:r>
              <a:rPr lang="en-US" sz="2200" dirty="0"/>
              <a:t>2. Total power dynamic range requirements shall not be applied for NR-U.</a:t>
            </a:r>
            <a:endParaRPr lang="pl-PL" sz="2200" dirty="0"/>
          </a:p>
          <a:p>
            <a:pPr marL="0" indent="0">
              <a:buNone/>
            </a:pPr>
            <a:endParaRPr lang="pl-PL" sz="1800" dirty="0"/>
          </a:p>
        </p:txBody>
      </p:sp>
    </p:spTree>
    <p:extLst>
      <p:ext uri="{BB962C8B-B14F-4D97-AF65-F5344CB8AC3E}">
        <p14:creationId xmlns:p14="http://schemas.microsoft.com/office/powerpoint/2010/main" val="1000575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47419-AEB5-471E-BFDF-4346E1BAD8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(2</a:t>
            </a:r>
            <a:r>
              <a:rPr lang="pl-PL" dirty="0"/>
              <a:t>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6F85A4-05F9-4E64-BA9B-195DE6A939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9831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3. To use following ACLR limits for all CBWs for NR-U:</a:t>
            </a:r>
          </a:p>
          <a:p>
            <a:pPr lvl="1">
              <a:buFontTx/>
              <a:buChar char="-"/>
            </a:pPr>
            <a:r>
              <a:rPr lang="en-US" sz="1800" dirty="0"/>
              <a:t>35 dB for first adjacent channel</a:t>
            </a:r>
          </a:p>
          <a:p>
            <a:pPr lvl="1">
              <a:buFontTx/>
              <a:buChar char="-"/>
            </a:pPr>
            <a:r>
              <a:rPr lang="en-US" sz="1800" dirty="0"/>
              <a:t>40 dB for second adjacent channel</a:t>
            </a:r>
          </a:p>
          <a:p>
            <a:pPr marL="0" indent="0">
              <a:buNone/>
            </a:pPr>
            <a:r>
              <a:rPr lang="en-US" sz="2000" dirty="0"/>
              <a:t>4. Following NR FR1 receiver requirements can be reused  for all CBWs for NR-U</a:t>
            </a:r>
            <a:r>
              <a:rPr lang="en-US" sz="2000" dirty="0">
                <a:solidFill>
                  <a:srgbClr val="FF0000"/>
                </a:solidFill>
              </a:rPr>
              <a:t> for single carrier case (new FRC(s) may need to be required) </a:t>
            </a:r>
            <a:r>
              <a:rPr lang="en-US" sz="2000" dirty="0"/>
              <a:t>: </a:t>
            </a:r>
          </a:p>
          <a:p>
            <a:pPr marL="685800" lvl="1">
              <a:buFontTx/>
              <a:buChar char="-"/>
            </a:pPr>
            <a:r>
              <a:rPr lang="en-US" sz="1800" dirty="0"/>
              <a:t>In-band blocking, </a:t>
            </a:r>
          </a:p>
          <a:p>
            <a:pPr marL="685800" lvl="1">
              <a:buFontTx/>
              <a:buChar char="-"/>
            </a:pPr>
            <a:r>
              <a:rPr lang="en-US" sz="1800" dirty="0"/>
              <a:t>Out-of-band blocking, </a:t>
            </a:r>
          </a:p>
          <a:p>
            <a:pPr marL="685800" lvl="1">
              <a:buFontTx/>
              <a:buChar char="-"/>
            </a:pPr>
            <a:r>
              <a:rPr lang="en-US" sz="1800" dirty="0"/>
              <a:t>Receiver spurious emission, </a:t>
            </a:r>
          </a:p>
          <a:p>
            <a:pPr marL="685800" lvl="1">
              <a:buFontTx/>
              <a:buChar char="-"/>
            </a:pPr>
            <a:r>
              <a:rPr lang="en-US" sz="1800" dirty="0"/>
              <a:t>general Receiver intermodulation.</a:t>
            </a:r>
          </a:p>
          <a:p>
            <a:pPr marL="685800" lvl="1">
              <a:buFontTx/>
              <a:buChar char="-"/>
            </a:pPr>
            <a:endParaRPr lang="pl-PL" sz="1800" dirty="0"/>
          </a:p>
          <a:p>
            <a:pPr marL="0" indent="0" hangingPunct="0">
              <a:buNone/>
            </a:pPr>
            <a:r>
              <a:rPr lang="en-US" sz="2000" dirty="0">
                <a:solidFill>
                  <a:srgbClr val="FF0000"/>
                </a:solidFill>
              </a:rPr>
              <a:t>5. Following BS RF requirements require further studies for NR-U:</a:t>
            </a:r>
          </a:p>
          <a:p>
            <a:pPr marL="685800" lvl="1" hangingPunct="0">
              <a:buFontTx/>
              <a:buChar char="-"/>
            </a:pPr>
            <a:r>
              <a:rPr lang="en-US" sz="1600" strike="sngStrike" dirty="0">
                <a:solidFill>
                  <a:srgbClr val="FF0000"/>
                </a:solidFill>
              </a:rPr>
              <a:t>UEM/OBUE</a:t>
            </a:r>
          </a:p>
          <a:p>
            <a:pPr marL="685800" lvl="1" hangingPunct="0">
              <a:buFontTx/>
              <a:buChar char="-"/>
            </a:pPr>
            <a:r>
              <a:rPr lang="en-US" sz="1600" dirty="0" err="1">
                <a:solidFill>
                  <a:srgbClr val="FF0000"/>
                </a:solidFill>
              </a:rPr>
              <a:t>Refsens</a:t>
            </a:r>
            <a:endParaRPr lang="en-US" sz="1600" dirty="0">
              <a:solidFill>
                <a:srgbClr val="FF0000"/>
              </a:solidFill>
            </a:endParaRPr>
          </a:p>
          <a:p>
            <a:pPr marL="685800" lvl="1" hangingPunct="0">
              <a:buFontTx/>
              <a:buChar char="-"/>
            </a:pPr>
            <a:r>
              <a:rPr lang="en-US" sz="1600" dirty="0">
                <a:solidFill>
                  <a:srgbClr val="FF0000"/>
                </a:solidFill>
              </a:rPr>
              <a:t>In-channel selectivity</a:t>
            </a:r>
          </a:p>
          <a:p>
            <a:pPr marL="0" indent="0" hangingPunct="0">
              <a:buNone/>
            </a:pPr>
            <a:r>
              <a:rPr lang="en-US" sz="2000" dirty="0">
                <a:solidFill>
                  <a:srgbClr val="FF0000"/>
                </a:solidFill>
              </a:rPr>
              <a:t>6. It is proposed to adopt the ETSI harmonized emission mask for UEM/OBUE.</a:t>
            </a:r>
            <a:endParaRPr lang="pl-PL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40879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1701</TotalTime>
  <Words>231</Words>
  <Application>Microsoft Office PowerPoint</Application>
  <PresentationFormat>On-screen Show (4:3)</PresentationFormat>
  <Paragraphs>42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テーマ</vt:lpstr>
      <vt:lpstr>WF for NR-U BS RF requirements</vt:lpstr>
      <vt:lpstr>Background</vt:lpstr>
      <vt:lpstr>Way forward (1/2)</vt:lpstr>
      <vt:lpstr>Way forward (2/2)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BS specific new requirements</dc:title>
  <dc:creator>5852648</dc:creator>
  <cp:lastModifiedBy>Nokia - B.Golebiowski</cp:lastModifiedBy>
  <cp:revision>210</cp:revision>
  <dcterms:created xsi:type="dcterms:W3CDTF">2016-11-16T01:21:00Z</dcterms:created>
  <dcterms:modified xsi:type="dcterms:W3CDTF">2019-08-30T05:58:02Z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1505869624</vt:lpwstr>
  </property>
  <property fmtid="{D5CDD505-2E9C-101B-9397-08002B2CF9AE}" pid="6" name="KSOProductBuildVer">
    <vt:lpwstr>2052-10.8.2.6613</vt:lpwstr>
  </property>
  <property fmtid="{D5CDD505-2E9C-101B-9397-08002B2CF9AE}" pid="7" name="_2015_ms_pID_725343">
    <vt:lpwstr>(2)YjAIX0Wovihe1qjCIbl45hP3vbCpdokNMdIBWaHPWF9C5fKDNXX5PS3jVnRKd0Oc7xh+8V27
2UPeSq9p9+9Q0A/z03GiToMUFiIsmlw6Dw07vyuVAnRYE4xw3R2FMbUeRpyo35lRgYvcwB5c
DfQCIRAy6sEw2wTVry2lhWRFEuX1ZjihLup5rQ7rb38EGv7ayVUkCTaoMpbIo1DKHDP08vUL
cGbozPSBw6+0U9/+UQ</vt:lpwstr>
  </property>
  <property fmtid="{D5CDD505-2E9C-101B-9397-08002B2CF9AE}" pid="8" name="_2015_ms_pID_7253431">
    <vt:lpwstr>t7WZsDOylq0H+d4lG0CsPLlX1A1fC91QAqCT+4Y13SNZ8vN6mTb7Nf
JZhpZ5D2HogW8uxwRoshfBjsjixclmVmz5hfPN72AYZucYKRE76Njyk0kFFB3p6bjiDD9feb
cJSTD/vm3+7En1CnutKv7VEB8x5NLtUyCCfD4vsrkV6QPCgG1RS8m8PtgrRuTz/XmKIcYU/c
FqbMuBTcLTsMDqF4</vt:lpwstr>
  </property>
</Properties>
</file>