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7" r:id="rId4"/>
    <p:sldId id="258" r:id="rId5"/>
    <p:sldId id="259" r:id="rId6"/>
    <p:sldId id="260"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3" autoAdjust="0"/>
    <p:restoredTop sz="94660"/>
  </p:normalViewPr>
  <p:slideViewPr>
    <p:cSldViewPr snapToGrid="0">
      <p:cViewPr varScale="1">
        <p:scale>
          <a:sx n="77" d="100"/>
          <a:sy n="77" d="100"/>
        </p:scale>
        <p:origin x="162"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49B59-D20C-4D56-B8B2-57245BF2DE3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903138-972A-469C-817E-D66B0B27E3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385D7F7-DC74-4126-9636-1A52423A5097}"/>
              </a:ext>
            </a:extLst>
          </p:cNvPr>
          <p:cNvSpPr>
            <a:spLocks noGrp="1"/>
          </p:cNvSpPr>
          <p:nvPr>
            <p:ph type="dt" sz="half" idx="10"/>
          </p:nvPr>
        </p:nvSpPr>
        <p:spPr/>
        <p:txBody>
          <a:bodyPr/>
          <a:lstStyle/>
          <a:p>
            <a:fld id="{6E901B42-9EAF-4DF9-963F-8C0191D6175E}" type="datetimeFigureOut">
              <a:rPr lang="en-US" smtClean="0"/>
              <a:t>08/28/2019</a:t>
            </a:fld>
            <a:endParaRPr lang="en-US"/>
          </a:p>
        </p:txBody>
      </p:sp>
      <p:sp>
        <p:nvSpPr>
          <p:cNvPr id="5" name="Footer Placeholder 4">
            <a:extLst>
              <a:ext uri="{FF2B5EF4-FFF2-40B4-BE49-F238E27FC236}">
                <a16:creationId xmlns:a16="http://schemas.microsoft.com/office/drawing/2014/main" id="{1A05AD1F-AD1D-4312-A2B0-4BED0D85EC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E49F06-90A0-4AA2-B030-7F5CAE2090B6}"/>
              </a:ext>
            </a:extLst>
          </p:cNvPr>
          <p:cNvSpPr>
            <a:spLocks noGrp="1"/>
          </p:cNvSpPr>
          <p:nvPr>
            <p:ph type="sldNum" sz="quarter" idx="12"/>
          </p:nvPr>
        </p:nvSpPr>
        <p:spPr/>
        <p:txBody>
          <a:bodyPr/>
          <a:lstStyle/>
          <a:p>
            <a:fld id="{83C83544-4872-4470-B058-242728CF0CE7}" type="slidenum">
              <a:rPr lang="en-US" smtClean="0"/>
              <a:t>‹#›</a:t>
            </a:fld>
            <a:endParaRPr lang="en-US"/>
          </a:p>
        </p:txBody>
      </p:sp>
    </p:spTree>
    <p:extLst>
      <p:ext uri="{BB962C8B-B14F-4D97-AF65-F5344CB8AC3E}">
        <p14:creationId xmlns:p14="http://schemas.microsoft.com/office/powerpoint/2010/main" val="3448952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C61AA-BA6D-4FA8-958B-701352F376B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64AEB34-DE08-4358-9B90-0E98F7A6258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F5B936-C4CE-41B6-A846-3877F6F6873C}"/>
              </a:ext>
            </a:extLst>
          </p:cNvPr>
          <p:cNvSpPr>
            <a:spLocks noGrp="1"/>
          </p:cNvSpPr>
          <p:nvPr>
            <p:ph type="dt" sz="half" idx="10"/>
          </p:nvPr>
        </p:nvSpPr>
        <p:spPr/>
        <p:txBody>
          <a:bodyPr/>
          <a:lstStyle/>
          <a:p>
            <a:fld id="{6E901B42-9EAF-4DF9-963F-8C0191D6175E}" type="datetimeFigureOut">
              <a:rPr lang="en-US" smtClean="0"/>
              <a:t>08/28/2019</a:t>
            </a:fld>
            <a:endParaRPr lang="en-US"/>
          </a:p>
        </p:txBody>
      </p:sp>
      <p:sp>
        <p:nvSpPr>
          <p:cNvPr id="5" name="Footer Placeholder 4">
            <a:extLst>
              <a:ext uri="{FF2B5EF4-FFF2-40B4-BE49-F238E27FC236}">
                <a16:creationId xmlns:a16="http://schemas.microsoft.com/office/drawing/2014/main" id="{374FF4F3-7574-4330-B420-5D8F674B5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9CEF9B-F276-4F96-90B5-85A816D4518A}"/>
              </a:ext>
            </a:extLst>
          </p:cNvPr>
          <p:cNvSpPr>
            <a:spLocks noGrp="1"/>
          </p:cNvSpPr>
          <p:nvPr>
            <p:ph type="sldNum" sz="quarter" idx="12"/>
          </p:nvPr>
        </p:nvSpPr>
        <p:spPr/>
        <p:txBody>
          <a:bodyPr/>
          <a:lstStyle/>
          <a:p>
            <a:fld id="{83C83544-4872-4470-B058-242728CF0CE7}" type="slidenum">
              <a:rPr lang="en-US" smtClean="0"/>
              <a:t>‹#›</a:t>
            </a:fld>
            <a:endParaRPr lang="en-US"/>
          </a:p>
        </p:txBody>
      </p:sp>
    </p:spTree>
    <p:extLst>
      <p:ext uri="{BB962C8B-B14F-4D97-AF65-F5344CB8AC3E}">
        <p14:creationId xmlns:p14="http://schemas.microsoft.com/office/powerpoint/2010/main" val="4158059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03BF61-BDB2-476A-A20B-ACB63D8E9F9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4CA8AC-4883-431C-BAED-7D8E8FAD3A1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DFC0B7-FF0C-4A33-9447-A38CFF1EC3B4}"/>
              </a:ext>
            </a:extLst>
          </p:cNvPr>
          <p:cNvSpPr>
            <a:spLocks noGrp="1"/>
          </p:cNvSpPr>
          <p:nvPr>
            <p:ph type="dt" sz="half" idx="10"/>
          </p:nvPr>
        </p:nvSpPr>
        <p:spPr/>
        <p:txBody>
          <a:bodyPr/>
          <a:lstStyle/>
          <a:p>
            <a:fld id="{6E901B42-9EAF-4DF9-963F-8C0191D6175E}" type="datetimeFigureOut">
              <a:rPr lang="en-US" smtClean="0"/>
              <a:t>08/28/2019</a:t>
            </a:fld>
            <a:endParaRPr lang="en-US"/>
          </a:p>
        </p:txBody>
      </p:sp>
      <p:sp>
        <p:nvSpPr>
          <p:cNvPr id="5" name="Footer Placeholder 4">
            <a:extLst>
              <a:ext uri="{FF2B5EF4-FFF2-40B4-BE49-F238E27FC236}">
                <a16:creationId xmlns:a16="http://schemas.microsoft.com/office/drawing/2014/main" id="{5552CB27-DD5B-4B93-9819-11268ACB1F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665284-D559-420A-AD32-F01B40EA68BB}"/>
              </a:ext>
            </a:extLst>
          </p:cNvPr>
          <p:cNvSpPr>
            <a:spLocks noGrp="1"/>
          </p:cNvSpPr>
          <p:nvPr>
            <p:ph type="sldNum" sz="quarter" idx="12"/>
          </p:nvPr>
        </p:nvSpPr>
        <p:spPr/>
        <p:txBody>
          <a:bodyPr/>
          <a:lstStyle/>
          <a:p>
            <a:fld id="{83C83544-4872-4470-B058-242728CF0CE7}" type="slidenum">
              <a:rPr lang="en-US" smtClean="0"/>
              <a:t>‹#›</a:t>
            </a:fld>
            <a:endParaRPr lang="en-US"/>
          </a:p>
        </p:txBody>
      </p:sp>
    </p:spTree>
    <p:extLst>
      <p:ext uri="{BB962C8B-B14F-4D97-AF65-F5344CB8AC3E}">
        <p14:creationId xmlns:p14="http://schemas.microsoft.com/office/powerpoint/2010/main" val="3345547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6E4B9-54E3-43BD-8770-D4F768EBA95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45CA28-E338-4A36-BB6C-9B4BCF6D3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015A4B-B171-4DD6-9AF0-232705D3996B}"/>
              </a:ext>
            </a:extLst>
          </p:cNvPr>
          <p:cNvSpPr>
            <a:spLocks noGrp="1"/>
          </p:cNvSpPr>
          <p:nvPr>
            <p:ph type="dt" sz="half" idx="10"/>
          </p:nvPr>
        </p:nvSpPr>
        <p:spPr/>
        <p:txBody>
          <a:bodyPr/>
          <a:lstStyle/>
          <a:p>
            <a:fld id="{6E901B42-9EAF-4DF9-963F-8C0191D6175E}" type="datetimeFigureOut">
              <a:rPr lang="en-US" smtClean="0"/>
              <a:t>08/28/2019</a:t>
            </a:fld>
            <a:endParaRPr lang="en-US"/>
          </a:p>
        </p:txBody>
      </p:sp>
      <p:sp>
        <p:nvSpPr>
          <p:cNvPr id="5" name="Footer Placeholder 4">
            <a:extLst>
              <a:ext uri="{FF2B5EF4-FFF2-40B4-BE49-F238E27FC236}">
                <a16:creationId xmlns:a16="http://schemas.microsoft.com/office/drawing/2014/main" id="{CD5ACE66-8DC0-4CFD-A2EB-BF54072244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9AC26C-7088-4FC1-87B6-2D87D9CBE7AF}"/>
              </a:ext>
            </a:extLst>
          </p:cNvPr>
          <p:cNvSpPr>
            <a:spLocks noGrp="1"/>
          </p:cNvSpPr>
          <p:nvPr>
            <p:ph type="sldNum" sz="quarter" idx="12"/>
          </p:nvPr>
        </p:nvSpPr>
        <p:spPr/>
        <p:txBody>
          <a:bodyPr/>
          <a:lstStyle/>
          <a:p>
            <a:fld id="{83C83544-4872-4470-B058-242728CF0CE7}" type="slidenum">
              <a:rPr lang="en-US" smtClean="0"/>
              <a:t>‹#›</a:t>
            </a:fld>
            <a:endParaRPr lang="en-US"/>
          </a:p>
        </p:txBody>
      </p:sp>
    </p:spTree>
    <p:extLst>
      <p:ext uri="{BB962C8B-B14F-4D97-AF65-F5344CB8AC3E}">
        <p14:creationId xmlns:p14="http://schemas.microsoft.com/office/powerpoint/2010/main" val="3113697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8148A-AD15-4BD3-B088-C49D0437D9E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90BF40-9E7F-4F31-B7F1-EFA9D2B35C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2C49DF9-F758-449F-9732-BEE973CE963C}"/>
              </a:ext>
            </a:extLst>
          </p:cNvPr>
          <p:cNvSpPr>
            <a:spLocks noGrp="1"/>
          </p:cNvSpPr>
          <p:nvPr>
            <p:ph type="dt" sz="half" idx="10"/>
          </p:nvPr>
        </p:nvSpPr>
        <p:spPr/>
        <p:txBody>
          <a:bodyPr/>
          <a:lstStyle/>
          <a:p>
            <a:fld id="{6E901B42-9EAF-4DF9-963F-8C0191D6175E}" type="datetimeFigureOut">
              <a:rPr lang="en-US" smtClean="0"/>
              <a:t>08/28/2019</a:t>
            </a:fld>
            <a:endParaRPr lang="en-US"/>
          </a:p>
        </p:txBody>
      </p:sp>
      <p:sp>
        <p:nvSpPr>
          <p:cNvPr id="5" name="Footer Placeholder 4">
            <a:extLst>
              <a:ext uri="{FF2B5EF4-FFF2-40B4-BE49-F238E27FC236}">
                <a16:creationId xmlns:a16="http://schemas.microsoft.com/office/drawing/2014/main" id="{8798BA9E-EC54-4979-8D28-68B76609E0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2546EA-0FAD-4135-A4A1-FBAD9F32F8D8}"/>
              </a:ext>
            </a:extLst>
          </p:cNvPr>
          <p:cNvSpPr>
            <a:spLocks noGrp="1"/>
          </p:cNvSpPr>
          <p:nvPr>
            <p:ph type="sldNum" sz="quarter" idx="12"/>
          </p:nvPr>
        </p:nvSpPr>
        <p:spPr/>
        <p:txBody>
          <a:bodyPr/>
          <a:lstStyle/>
          <a:p>
            <a:fld id="{83C83544-4872-4470-B058-242728CF0CE7}" type="slidenum">
              <a:rPr lang="en-US" smtClean="0"/>
              <a:t>‹#›</a:t>
            </a:fld>
            <a:endParaRPr lang="en-US"/>
          </a:p>
        </p:txBody>
      </p:sp>
    </p:spTree>
    <p:extLst>
      <p:ext uri="{BB962C8B-B14F-4D97-AF65-F5344CB8AC3E}">
        <p14:creationId xmlns:p14="http://schemas.microsoft.com/office/powerpoint/2010/main" val="2410559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120D0-F0AC-4BFF-A9F0-2673C75F987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FB0546-7512-4E76-94EC-104FF2A4E1F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7B0238A-4D94-44C6-A4F5-301E02D4EFD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E14657-A8A3-4B99-AA43-39873928BAAC}"/>
              </a:ext>
            </a:extLst>
          </p:cNvPr>
          <p:cNvSpPr>
            <a:spLocks noGrp="1"/>
          </p:cNvSpPr>
          <p:nvPr>
            <p:ph type="dt" sz="half" idx="10"/>
          </p:nvPr>
        </p:nvSpPr>
        <p:spPr/>
        <p:txBody>
          <a:bodyPr/>
          <a:lstStyle/>
          <a:p>
            <a:fld id="{6E901B42-9EAF-4DF9-963F-8C0191D6175E}" type="datetimeFigureOut">
              <a:rPr lang="en-US" smtClean="0"/>
              <a:t>08/28/2019</a:t>
            </a:fld>
            <a:endParaRPr lang="en-US"/>
          </a:p>
        </p:txBody>
      </p:sp>
      <p:sp>
        <p:nvSpPr>
          <p:cNvPr id="6" name="Footer Placeholder 5">
            <a:extLst>
              <a:ext uri="{FF2B5EF4-FFF2-40B4-BE49-F238E27FC236}">
                <a16:creationId xmlns:a16="http://schemas.microsoft.com/office/drawing/2014/main" id="{F4599EAE-767A-4B52-BABD-31D8B3B696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527488-CE9B-4DD4-8434-B6066106F039}"/>
              </a:ext>
            </a:extLst>
          </p:cNvPr>
          <p:cNvSpPr>
            <a:spLocks noGrp="1"/>
          </p:cNvSpPr>
          <p:nvPr>
            <p:ph type="sldNum" sz="quarter" idx="12"/>
          </p:nvPr>
        </p:nvSpPr>
        <p:spPr/>
        <p:txBody>
          <a:bodyPr/>
          <a:lstStyle/>
          <a:p>
            <a:fld id="{83C83544-4872-4470-B058-242728CF0CE7}" type="slidenum">
              <a:rPr lang="en-US" smtClean="0"/>
              <a:t>‹#›</a:t>
            </a:fld>
            <a:endParaRPr lang="en-US"/>
          </a:p>
        </p:txBody>
      </p:sp>
    </p:spTree>
    <p:extLst>
      <p:ext uri="{BB962C8B-B14F-4D97-AF65-F5344CB8AC3E}">
        <p14:creationId xmlns:p14="http://schemas.microsoft.com/office/powerpoint/2010/main" val="1232941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DC782-9164-4472-B78E-26BB792D0DD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6CB68A6-3B7E-4504-87EF-FD20C5D313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5C97D4C-9CF9-47FE-B335-C1D845F2721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C4148FB-EB02-4B8B-A3B5-56E7AF36EE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91614D1-8930-49DA-97F2-4F2F453E28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5655BAF-C424-4A8A-97A3-B0A5E2C02BD9}"/>
              </a:ext>
            </a:extLst>
          </p:cNvPr>
          <p:cNvSpPr>
            <a:spLocks noGrp="1"/>
          </p:cNvSpPr>
          <p:nvPr>
            <p:ph type="dt" sz="half" idx="10"/>
          </p:nvPr>
        </p:nvSpPr>
        <p:spPr/>
        <p:txBody>
          <a:bodyPr/>
          <a:lstStyle/>
          <a:p>
            <a:fld id="{6E901B42-9EAF-4DF9-963F-8C0191D6175E}" type="datetimeFigureOut">
              <a:rPr lang="en-US" smtClean="0"/>
              <a:t>08/28/2019</a:t>
            </a:fld>
            <a:endParaRPr lang="en-US"/>
          </a:p>
        </p:txBody>
      </p:sp>
      <p:sp>
        <p:nvSpPr>
          <p:cNvPr id="8" name="Footer Placeholder 7">
            <a:extLst>
              <a:ext uri="{FF2B5EF4-FFF2-40B4-BE49-F238E27FC236}">
                <a16:creationId xmlns:a16="http://schemas.microsoft.com/office/drawing/2014/main" id="{E9A8BDCD-DDC1-45E8-8D97-FD796428826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E9AC3B2-E76B-45F6-A53B-079DD517604C}"/>
              </a:ext>
            </a:extLst>
          </p:cNvPr>
          <p:cNvSpPr>
            <a:spLocks noGrp="1"/>
          </p:cNvSpPr>
          <p:nvPr>
            <p:ph type="sldNum" sz="quarter" idx="12"/>
          </p:nvPr>
        </p:nvSpPr>
        <p:spPr/>
        <p:txBody>
          <a:bodyPr/>
          <a:lstStyle/>
          <a:p>
            <a:fld id="{83C83544-4872-4470-B058-242728CF0CE7}" type="slidenum">
              <a:rPr lang="en-US" smtClean="0"/>
              <a:t>‹#›</a:t>
            </a:fld>
            <a:endParaRPr lang="en-US"/>
          </a:p>
        </p:txBody>
      </p:sp>
    </p:spTree>
    <p:extLst>
      <p:ext uri="{BB962C8B-B14F-4D97-AF65-F5344CB8AC3E}">
        <p14:creationId xmlns:p14="http://schemas.microsoft.com/office/powerpoint/2010/main" val="2184213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17DFE-8B8C-4FAE-9128-D928D380E1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826E006-6B36-4C72-9F2D-ABFA84FD585C}"/>
              </a:ext>
            </a:extLst>
          </p:cNvPr>
          <p:cNvSpPr>
            <a:spLocks noGrp="1"/>
          </p:cNvSpPr>
          <p:nvPr>
            <p:ph type="dt" sz="half" idx="10"/>
          </p:nvPr>
        </p:nvSpPr>
        <p:spPr/>
        <p:txBody>
          <a:bodyPr/>
          <a:lstStyle/>
          <a:p>
            <a:fld id="{6E901B42-9EAF-4DF9-963F-8C0191D6175E}" type="datetimeFigureOut">
              <a:rPr lang="en-US" smtClean="0"/>
              <a:t>08/28/2019</a:t>
            </a:fld>
            <a:endParaRPr lang="en-US"/>
          </a:p>
        </p:txBody>
      </p:sp>
      <p:sp>
        <p:nvSpPr>
          <p:cNvPr id="4" name="Footer Placeholder 3">
            <a:extLst>
              <a:ext uri="{FF2B5EF4-FFF2-40B4-BE49-F238E27FC236}">
                <a16:creationId xmlns:a16="http://schemas.microsoft.com/office/drawing/2014/main" id="{66051643-B5E1-458B-BCB4-DE7E813352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AB9BE6E-57F7-42B5-93DF-8B9D259BE119}"/>
              </a:ext>
            </a:extLst>
          </p:cNvPr>
          <p:cNvSpPr>
            <a:spLocks noGrp="1"/>
          </p:cNvSpPr>
          <p:nvPr>
            <p:ph type="sldNum" sz="quarter" idx="12"/>
          </p:nvPr>
        </p:nvSpPr>
        <p:spPr/>
        <p:txBody>
          <a:bodyPr/>
          <a:lstStyle/>
          <a:p>
            <a:fld id="{83C83544-4872-4470-B058-242728CF0CE7}" type="slidenum">
              <a:rPr lang="en-US" smtClean="0"/>
              <a:t>‹#›</a:t>
            </a:fld>
            <a:endParaRPr lang="en-US"/>
          </a:p>
        </p:txBody>
      </p:sp>
    </p:spTree>
    <p:extLst>
      <p:ext uri="{BB962C8B-B14F-4D97-AF65-F5344CB8AC3E}">
        <p14:creationId xmlns:p14="http://schemas.microsoft.com/office/powerpoint/2010/main" val="2039696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D5B91C-E365-45D0-9B05-3910670A926B}"/>
              </a:ext>
            </a:extLst>
          </p:cNvPr>
          <p:cNvSpPr>
            <a:spLocks noGrp="1"/>
          </p:cNvSpPr>
          <p:nvPr>
            <p:ph type="dt" sz="half" idx="10"/>
          </p:nvPr>
        </p:nvSpPr>
        <p:spPr/>
        <p:txBody>
          <a:bodyPr/>
          <a:lstStyle/>
          <a:p>
            <a:fld id="{6E901B42-9EAF-4DF9-963F-8C0191D6175E}" type="datetimeFigureOut">
              <a:rPr lang="en-US" smtClean="0"/>
              <a:t>08/28/2019</a:t>
            </a:fld>
            <a:endParaRPr lang="en-US"/>
          </a:p>
        </p:txBody>
      </p:sp>
      <p:sp>
        <p:nvSpPr>
          <p:cNvPr id="3" name="Footer Placeholder 2">
            <a:extLst>
              <a:ext uri="{FF2B5EF4-FFF2-40B4-BE49-F238E27FC236}">
                <a16:creationId xmlns:a16="http://schemas.microsoft.com/office/drawing/2014/main" id="{782B302E-C965-4EE7-8630-F9109E1B9B2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5075D80-BBE2-4879-9154-568D9E99CCFB}"/>
              </a:ext>
            </a:extLst>
          </p:cNvPr>
          <p:cNvSpPr>
            <a:spLocks noGrp="1"/>
          </p:cNvSpPr>
          <p:nvPr>
            <p:ph type="sldNum" sz="quarter" idx="12"/>
          </p:nvPr>
        </p:nvSpPr>
        <p:spPr/>
        <p:txBody>
          <a:bodyPr/>
          <a:lstStyle/>
          <a:p>
            <a:fld id="{83C83544-4872-4470-B058-242728CF0CE7}" type="slidenum">
              <a:rPr lang="en-US" smtClean="0"/>
              <a:t>‹#›</a:t>
            </a:fld>
            <a:endParaRPr lang="en-US"/>
          </a:p>
        </p:txBody>
      </p:sp>
    </p:spTree>
    <p:extLst>
      <p:ext uri="{BB962C8B-B14F-4D97-AF65-F5344CB8AC3E}">
        <p14:creationId xmlns:p14="http://schemas.microsoft.com/office/powerpoint/2010/main" val="3143440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C1BDE-A9EC-4F1B-9E09-F321B1C701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2727615-3CB2-490F-9C6F-3A4162DF12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08A66-3D22-4669-9E99-AFA5BD1324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7E428D-F44D-4DA6-AF84-8A87A3657E8F}"/>
              </a:ext>
            </a:extLst>
          </p:cNvPr>
          <p:cNvSpPr>
            <a:spLocks noGrp="1"/>
          </p:cNvSpPr>
          <p:nvPr>
            <p:ph type="dt" sz="half" idx="10"/>
          </p:nvPr>
        </p:nvSpPr>
        <p:spPr/>
        <p:txBody>
          <a:bodyPr/>
          <a:lstStyle/>
          <a:p>
            <a:fld id="{6E901B42-9EAF-4DF9-963F-8C0191D6175E}" type="datetimeFigureOut">
              <a:rPr lang="en-US" smtClean="0"/>
              <a:t>08/28/2019</a:t>
            </a:fld>
            <a:endParaRPr lang="en-US"/>
          </a:p>
        </p:txBody>
      </p:sp>
      <p:sp>
        <p:nvSpPr>
          <p:cNvPr id="6" name="Footer Placeholder 5">
            <a:extLst>
              <a:ext uri="{FF2B5EF4-FFF2-40B4-BE49-F238E27FC236}">
                <a16:creationId xmlns:a16="http://schemas.microsoft.com/office/drawing/2014/main" id="{B28B0944-520B-4855-9FA7-AD46EC7D32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868C8A-B29D-4090-B5CB-68BDF2CEABF4}"/>
              </a:ext>
            </a:extLst>
          </p:cNvPr>
          <p:cNvSpPr>
            <a:spLocks noGrp="1"/>
          </p:cNvSpPr>
          <p:nvPr>
            <p:ph type="sldNum" sz="quarter" idx="12"/>
          </p:nvPr>
        </p:nvSpPr>
        <p:spPr/>
        <p:txBody>
          <a:bodyPr/>
          <a:lstStyle/>
          <a:p>
            <a:fld id="{83C83544-4872-4470-B058-242728CF0CE7}" type="slidenum">
              <a:rPr lang="en-US" smtClean="0"/>
              <a:t>‹#›</a:t>
            </a:fld>
            <a:endParaRPr lang="en-US"/>
          </a:p>
        </p:txBody>
      </p:sp>
    </p:spTree>
    <p:extLst>
      <p:ext uri="{BB962C8B-B14F-4D97-AF65-F5344CB8AC3E}">
        <p14:creationId xmlns:p14="http://schemas.microsoft.com/office/powerpoint/2010/main" val="1365138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1CA9F2-86C5-450B-95BD-4EF211CF2C8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CFFF65-C7F1-471E-99E1-6F4CFC807CA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42D944E-00BC-4EA8-8B3D-A9DB087EA3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8F6C43-DD7A-44DF-8A53-1F4654CC331C}"/>
              </a:ext>
            </a:extLst>
          </p:cNvPr>
          <p:cNvSpPr>
            <a:spLocks noGrp="1"/>
          </p:cNvSpPr>
          <p:nvPr>
            <p:ph type="dt" sz="half" idx="10"/>
          </p:nvPr>
        </p:nvSpPr>
        <p:spPr/>
        <p:txBody>
          <a:bodyPr/>
          <a:lstStyle/>
          <a:p>
            <a:fld id="{6E901B42-9EAF-4DF9-963F-8C0191D6175E}" type="datetimeFigureOut">
              <a:rPr lang="en-US" smtClean="0"/>
              <a:t>08/28/2019</a:t>
            </a:fld>
            <a:endParaRPr lang="en-US"/>
          </a:p>
        </p:txBody>
      </p:sp>
      <p:sp>
        <p:nvSpPr>
          <p:cNvPr id="6" name="Footer Placeholder 5">
            <a:extLst>
              <a:ext uri="{FF2B5EF4-FFF2-40B4-BE49-F238E27FC236}">
                <a16:creationId xmlns:a16="http://schemas.microsoft.com/office/drawing/2014/main" id="{7A3A7DBD-486C-49CA-88CC-68ED4D3C93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1CAB0A-553B-4A27-8344-B9EA0AAD4AB1}"/>
              </a:ext>
            </a:extLst>
          </p:cNvPr>
          <p:cNvSpPr>
            <a:spLocks noGrp="1"/>
          </p:cNvSpPr>
          <p:nvPr>
            <p:ph type="sldNum" sz="quarter" idx="12"/>
          </p:nvPr>
        </p:nvSpPr>
        <p:spPr/>
        <p:txBody>
          <a:bodyPr/>
          <a:lstStyle/>
          <a:p>
            <a:fld id="{83C83544-4872-4470-B058-242728CF0CE7}" type="slidenum">
              <a:rPr lang="en-US" smtClean="0"/>
              <a:t>‹#›</a:t>
            </a:fld>
            <a:endParaRPr lang="en-US"/>
          </a:p>
        </p:txBody>
      </p:sp>
    </p:spTree>
    <p:extLst>
      <p:ext uri="{BB962C8B-B14F-4D97-AF65-F5344CB8AC3E}">
        <p14:creationId xmlns:p14="http://schemas.microsoft.com/office/powerpoint/2010/main" val="2755219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5BBCAD-03EC-427F-8A63-6054DB4951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0E9FB44-EC5C-4312-B5FA-D02819AFC0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4E3142-DC14-4FB2-891D-C6A1FC35EB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901B42-9EAF-4DF9-963F-8C0191D6175E}" type="datetimeFigureOut">
              <a:rPr lang="en-US" smtClean="0"/>
              <a:t>08/28/2019</a:t>
            </a:fld>
            <a:endParaRPr lang="en-US"/>
          </a:p>
        </p:txBody>
      </p:sp>
      <p:sp>
        <p:nvSpPr>
          <p:cNvPr id="5" name="Footer Placeholder 4">
            <a:extLst>
              <a:ext uri="{FF2B5EF4-FFF2-40B4-BE49-F238E27FC236}">
                <a16:creationId xmlns:a16="http://schemas.microsoft.com/office/drawing/2014/main" id="{4215A365-51E5-4C0C-8055-8E55794D00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955CB50-EE93-4683-A169-7CDBBE6F13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C83544-4872-4470-B058-242728CF0CE7}" type="slidenum">
              <a:rPr lang="en-US" smtClean="0"/>
              <a:t>‹#›</a:t>
            </a:fld>
            <a:endParaRPr lang="en-US"/>
          </a:p>
        </p:txBody>
      </p:sp>
    </p:spTree>
    <p:extLst>
      <p:ext uri="{BB962C8B-B14F-4D97-AF65-F5344CB8AC3E}">
        <p14:creationId xmlns:p14="http://schemas.microsoft.com/office/powerpoint/2010/main" val="13840219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BE7C1-81C5-4E43-8B48-A7620379CB84}"/>
              </a:ext>
            </a:extLst>
          </p:cNvPr>
          <p:cNvSpPr>
            <a:spLocks noGrp="1"/>
          </p:cNvSpPr>
          <p:nvPr>
            <p:ph type="ctrTitle"/>
          </p:nvPr>
        </p:nvSpPr>
        <p:spPr/>
        <p:txBody>
          <a:bodyPr>
            <a:normAutofit fontScale="90000"/>
          </a:bodyPr>
          <a:lstStyle/>
          <a:p>
            <a:r>
              <a:rPr lang="en-US" dirty="0"/>
              <a:t>WF on B41/n41 29 dBm Power Class and EN-DC A-MPR Improvement</a:t>
            </a:r>
          </a:p>
        </p:txBody>
      </p:sp>
      <p:sp>
        <p:nvSpPr>
          <p:cNvPr id="3" name="Subtitle 2">
            <a:extLst>
              <a:ext uri="{FF2B5EF4-FFF2-40B4-BE49-F238E27FC236}">
                <a16:creationId xmlns:a16="http://schemas.microsoft.com/office/drawing/2014/main" id="{B3F1D88A-B1A5-4C9D-97A9-5B0275BAE102}"/>
              </a:ext>
            </a:extLst>
          </p:cNvPr>
          <p:cNvSpPr>
            <a:spLocks noGrp="1"/>
          </p:cNvSpPr>
          <p:nvPr>
            <p:ph type="subTitle" idx="1"/>
          </p:nvPr>
        </p:nvSpPr>
        <p:spPr/>
        <p:txBody>
          <a:bodyPr/>
          <a:lstStyle/>
          <a:p>
            <a:r>
              <a:rPr lang="en-US" dirty="0"/>
              <a:t>Sprint, Qorvo</a:t>
            </a:r>
          </a:p>
        </p:txBody>
      </p:sp>
    </p:spTree>
    <p:extLst>
      <p:ext uri="{BB962C8B-B14F-4D97-AF65-F5344CB8AC3E}">
        <p14:creationId xmlns:p14="http://schemas.microsoft.com/office/powerpoint/2010/main" val="2308328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B13E5-BCA0-4950-BDFA-2AEE004E8280}"/>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CC342855-96B1-4D8B-A16F-EAA10B30DDCC}"/>
              </a:ext>
            </a:extLst>
          </p:cNvPr>
          <p:cNvSpPr>
            <a:spLocks noGrp="1"/>
          </p:cNvSpPr>
          <p:nvPr>
            <p:ph idx="1"/>
          </p:nvPr>
        </p:nvSpPr>
        <p:spPr>
          <a:xfrm>
            <a:off x="464023" y="1446663"/>
            <a:ext cx="11245755" cy="5046212"/>
          </a:xfrm>
        </p:spPr>
        <p:txBody>
          <a:bodyPr>
            <a:normAutofit fontScale="85000" lnSpcReduction="20000"/>
          </a:bodyPr>
          <a:lstStyle/>
          <a:p>
            <a:r>
              <a:rPr lang="en-US" dirty="0"/>
              <a:t>In [1] it was agreed to study potential improvements in intra-band EN-DC B41/n41 A-MPR resulting from revised assumptions, particularly higher antenna isolation.</a:t>
            </a:r>
          </a:p>
          <a:p>
            <a:pPr lvl="1"/>
            <a:r>
              <a:rPr lang="en-US" dirty="0"/>
              <a:t>Goal is to agree on optional capability for improved R-IMD performance, which could be signaled by UEs capable of meeting new specification.</a:t>
            </a:r>
          </a:p>
          <a:p>
            <a:pPr lvl="1"/>
            <a:r>
              <a:rPr lang="en-US" dirty="0"/>
              <a:t>UEs that cannot meet improved spec could not signal new capability, and comply with existing Rel-15 A-MPR curves.</a:t>
            </a:r>
          </a:p>
          <a:p>
            <a:pPr lvl="1"/>
            <a:endParaRPr lang="en-US" dirty="0"/>
          </a:p>
          <a:p>
            <a:r>
              <a:rPr lang="en-US" dirty="0"/>
              <a:t>While no agreement has been reached on large potential isolation improvements, new measurements [2,3,4] with 10 dB and 13 dB of isolation show room for improvement compared to Rel-15 A-MPR definition.</a:t>
            </a:r>
          </a:p>
          <a:p>
            <a:pPr lvl="1"/>
            <a:r>
              <a:rPr lang="en-US" dirty="0"/>
              <a:t>Multiple reasons for differences, including improved measurement methodology compared to some data that informed Rel-15 definition.</a:t>
            </a:r>
          </a:p>
          <a:p>
            <a:pPr lvl="1"/>
            <a:r>
              <a:rPr lang="en-US" dirty="0"/>
              <a:t>Improvements may be possible in important parts of the curves for real practical usage, including small allocations on -13 dBm/MHz curve, and large allocations on all curves</a:t>
            </a:r>
          </a:p>
          <a:p>
            <a:pPr lvl="1"/>
            <a:endParaRPr lang="en-US" dirty="0"/>
          </a:p>
          <a:p>
            <a:r>
              <a:rPr lang="en-US" dirty="0"/>
              <a:t>The 29 dBm HPUE work item includes the following objective:</a:t>
            </a:r>
          </a:p>
          <a:p>
            <a:pPr lvl="1"/>
            <a:r>
              <a:rPr lang="en-US" dirty="0"/>
              <a:t>Assess the impact on Band 7, n7, 38 and n38 related to a 29 dBm UE power class</a:t>
            </a:r>
          </a:p>
          <a:p>
            <a:endParaRPr lang="en-US" dirty="0"/>
          </a:p>
        </p:txBody>
      </p:sp>
    </p:spTree>
    <p:extLst>
      <p:ext uri="{BB962C8B-B14F-4D97-AF65-F5344CB8AC3E}">
        <p14:creationId xmlns:p14="http://schemas.microsoft.com/office/powerpoint/2010/main" val="2261321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2631A-17DC-47AE-A1C7-D027870B3E86}"/>
              </a:ext>
            </a:extLst>
          </p:cNvPr>
          <p:cNvSpPr>
            <a:spLocks noGrp="1"/>
          </p:cNvSpPr>
          <p:nvPr>
            <p:ph type="title"/>
          </p:nvPr>
        </p:nvSpPr>
        <p:spPr/>
        <p:txBody>
          <a:bodyPr/>
          <a:lstStyle/>
          <a:p>
            <a:r>
              <a:rPr lang="en-US" dirty="0"/>
              <a:t>-13 dBm/MHz A-MPR</a:t>
            </a:r>
          </a:p>
        </p:txBody>
      </p:sp>
      <p:pic>
        <p:nvPicPr>
          <p:cNvPr id="4" name="Picture 3">
            <a:extLst>
              <a:ext uri="{FF2B5EF4-FFF2-40B4-BE49-F238E27FC236}">
                <a16:creationId xmlns:a16="http://schemas.microsoft.com/office/drawing/2014/main" id="{80E43039-F75B-4C90-989F-DEFE5292878D}"/>
              </a:ext>
            </a:extLst>
          </p:cNvPr>
          <p:cNvPicPr>
            <a:picLocks noChangeAspect="1"/>
          </p:cNvPicPr>
          <p:nvPr/>
        </p:nvPicPr>
        <p:blipFill>
          <a:blip r:embed="rId2"/>
          <a:stretch>
            <a:fillRect/>
          </a:stretch>
        </p:blipFill>
        <p:spPr>
          <a:xfrm>
            <a:off x="6114007" y="2491814"/>
            <a:ext cx="5348978" cy="3304318"/>
          </a:xfrm>
          <a:prstGeom prst="rect">
            <a:avLst/>
          </a:prstGeom>
        </p:spPr>
      </p:pic>
      <p:pic>
        <p:nvPicPr>
          <p:cNvPr id="6" name="Picture 5">
            <a:extLst>
              <a:ext uri="{FF2B5EF4-FFF2-40B4-BE49-F238E27FC236}">
                <a16:creationId xmlns:a16="http://schemas.microsoft.com/office/drawing/2014/main" id="{65112FEC-1969-4FA3-AA0D-A9553DEB2694}"/>
              </a:ext>
            </a:extLst>
          </p:cNvPr>
          <p:cNvPicPr>
            <a:picLocks noChangeAspect="1"/>
          </p:cNvPicPr>
          <p:nvPr/>
        </p:nvPicPr>
        <p:blipFill>
          <a:blip r:embed="rId3"/>
          <a:stretch>
            <a:fillRect/>
          </a:stretch>
        </p:blipFill>
        <p:spPr>
          <a:xfrm>
            <a:off x="655095" y="2491813"/>
            <a:ext cx="5358848" cy="3304318"/>
          </a:xfrm>
          <a:prstGeom prst="rect">
            <a:avLst/>
          </a:prstGeom>
        </p:spPr>
      </p:pic>
      <p:sp>
        <p:nvSpPr>
          <p:cNvPr id="7" name="TextBox 6">
            <a:extLst>
              <a:ext uri="{FF2B5EF4-FFF2-40B4-BE49-F238E27FC236}">
                <a16:creationId xmlns:a16="http://schemas.microsoft.com/office/drawing/2014/main" id="{1C990A4F-A8C9-48F5-AE2E-A6C1642600EF}"/>
              </a:ext>
            </a:extLst>
          </p:cNvPr>
          <p:cNvSpPr txBox="1"/>
          <p:nvPr/>
        </p:nvSpPr>
        <p:spPr>
          <a:xfrm>
            <a:off x="838200" y="1965278"/>
            <a:ext cx="4962099" cy="369332"/>
          </a:xfrm>
          <a:prstGeom prst="rect">
            <a:avLst/>
          </a:prstGeom>
          <a:noFill/>
        </p:spPr>
        <p:txBody>
          <a:bodyPr wrap="square" rtlCol="0">
            <a:spAutoFit/>
          </a:bodyPr>
          <a:lstStyle/>
          <a:p>
            <a:pPr algn="ctr"/>
            <a:r>
              <a:rPr lang="en-US" dirty="0"/>
              <a:t>10 dB Antenna Isolation</a:t>
            </a:r>
          </a:p>
        </p:txBody>
      </p:sp>
      <p:sp>
        <p:nvSpPr>
          <p:cNvPr id="8" name="TextBox 7">
            <a:extLst>
              <a:ext uri="{FF2B5EF4-FFF2-40B4-BE49-F238E27FC236}">
                <a16:creationId xmlns:a16="http://schemas.microsoft.com/office/drawing/2014/main" id="{AD8863C4-106B-46FC-BD83-EDC492E09E3E}"/>
              </a:ext>
            </a:extLst>
          </p:cNvPr>
          <p:cNvSpPr txBox="1"/>
          <p:nvPr/>
        </p:nvSpPr>
        <p:spPr>
          <a:xfrm>
            <a:off x="6307446" y="1965278"/>
            <a:ext cx="4962099" cy="369332"/>
          </a:xfrm>
          <a:prstGeom prst="rect">
            <a:avLst/>
          </a:prstGeom>
          <a:noFill/>
        </p:spPr>
        <p:txBody>
          <a:bodyPr wrap="square" rtlCol="0">
            <a:spAutoFit/>
          </a:bodyPr>
          <a:lstStyle/>
          <a:p>
            <a:pPr algn="ctr"/>
            <a:r>
              <a:rPr lang="en-US" dirty="0"/>
              <a:t>13 dB Antenna Isolation</a:t>
            </a:r>
          </a:p>
        </p:txBody>
      </p:sp>
      <p:sp>
        <p:nvSpPr>
          <p:cNvPr id="10" name="Rectangle 9">
            <a:extLst>
              <a:ext uri="{FF2B5EF4-FFF2-40B4-BE49-F238E27FC236}">
                <a16:creationId xmlns:a16="http://schemas.microsoft.com/office/drawing/2014/main" id="{80A419A0-894D-4C1A-AE62-82B39DC7B6DE}"/>
              </a:ext>
            </a:extLst>
          </p:cNvPr>
          <p:cNvSpPr/>
          <p:nvPr/>
        </p:nvSpPr>
        <p:spPr>
          <a:xfrm>
            <a:off x="7451678" y="4203510"/>
            <a:ext cx="1132763" cy="300251"/>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366248F-8032-4B2A-83AA-72BD2592CD8C}"/>
              </a:ext>
            </a:extLst>
          </p:cNvPr>
          <p:cNvSpPr/>
          <p:nvPr/>
        </p:nvSpPr>
        <p:spPr>
          <a:xfrm>
            <a:off x="6703327" y="3102133"/>
            <a:ext cx="175146" cy="596410"/>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1523C86-82B5-415A-9238-AC6A8BD35B1B}"/>
              </a:ext>
            </a:extLst>
          </p:cNvPr>
          <p:cNvSpPr/>
          <p:nvPr/>
        </p:nvSpPr>
        <p:spPr>
          <a:xfrm>
            <a:off x="7055893" y="3977635"/>
            <a:ext cx="377491" cy="300251"/>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86D8065-E56A-4DA8-ADE6-719E28306D4B}"/>
              </a:ext>
            </a:extLst>
          </p:cNvPr>
          <p:cNvSpPr/>
          <p:nvPr/>
        </p:nvSpPr>
        <p:spPr>
          <a:xfrm>
            <a:off x="3687171" y="6070337"/>
            <a:ext cx="1771933" cy="300251"/>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A61745B5-05D3-445F-A267-2FAD5C04C953}"/>
              </a:ext>
            </a:extLst>
          </p:cNvPr>
          <p:cNvSpPr txBox="1"/>
          <p:nvPr/>
        </p:nvSpPr>
        <p:spPr>
          <a:xfrm>
            <a:off x="5427165" y="6035796"/>
            <a:ext cx="3562066" cy="369332"/>
          </a:xfrm>
          <a:prstGeom prst="rect">
            <a:avLst/>
          </a:prstGeom>
          <a:noFill/>
        </p:spPr>
        <p:txBody>
          <a:bodyPr wrap="square" rtlCol="0">
            <a:spAutoFit/>
          </a:bodyPr>
          <a:lstStyle/>
          <a:p>
            <a:pPr algn="ctr"/>
            <a:r>
              <a:rPr lang="en-US" dirty="0"/>
              <a:t>Region of potential improvement</a:t>
            </a:r>
          </a:p>
        </p:txBody>
      </p:sp>
      <p:sp>
        <p:nvSpPr>
          <p:cNvPr id="15" name="Rectangle 14">
            <a:extLst>
              <a:ext uri="{FF2B5EF4-FFF2-40B4-BE49-F238E27FC236}">
                <a16:creationId xmlns:a16="http://schemas.microsoft.com/office/drawing/2014/main" id="{77EB7A84-6C59-4833-8286-EE64292D5B1C}"/>
              </a:ext>
            </a:extLst>
          </p:cNvPr>
          <p:cNvSpPr/>
          <p:nvPr/>
        </p:nvSpPr>
        <p:spPr>
          <a:xfrm>
            <a:off x="8584442" y="4203510"/>
            <a:ext cx="2685102" cy="709684"/>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969ADF3-4ECA-4E82-8C8B-8592E6BDC285}"/>
              </a:ext>
            </a:extLst>
          </p:cNvPr>
          <p:cNvSpPr/>
          <p:nvPr/>
        </p:nvSpPr>
        <p:spPr>
          <a:xfrm>
            <a:off x="1982433" y="4203510"/>
            <a:ext cx="2284670" cy="177421"/>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778E7B7-D241-4F66-A4FA-DB4731D3C6FC}"/>
              </a:ext>
            </a:extLst>
          </p:cNvPr>
          <p:cNvSpPr/>
          <p:nvPr/>
        </p:nvSpPr>
        <p:spPr>
          <a:xfrm>
            <a:off x="1234082" y="3102133"/>
            <a:ext cx="175146" cy="596410"/>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C3C3B18-494E-446F-A21F-E1A4A72C48EF}"/>
              </a:ext>
            </a:extLst>
          </p:cNvPr>
          <p:cNvSpPr/>
          <p:nvPr/>
        </p:nvSpPr>
        <p:spPr>
          <a:xfrm>
            <a:off x="1637731" y="3977635"/>
            <a:ext cx="326408" cy="116693"/>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8823C6E-1ED1-46ED-AF9C-0CAF30374983}"/>
              </a:ext>
            </a:extLst>
          </p:cNvPr>
          <p:cNvSpPr/>
          <p:nvPr/>
        </p:nvSpPr>
        <p:spPr>
          <a:xfrm>
            <a:off x="4285397" y="4203510"/>
            <a:ext cx="1514902" cy="709684"/>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5185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D20C9-95B5-4478-9B39-C5D8439118D5}"/>
              </a:ext>
            </a:extLst>
          </p:cNvPr>
          <p:cNvSpPr>
            <a:spLocks noGrp="1"/>
          </p:cNvSpPr>
          <p:nvPr>
            <p:ph type="title"/>
          </p:nvPr>
        </p:nvSpPr>
        <p:spPr/>
        <p:txBody>
          <a:bodyPr/>
          <a:lstStyle/>
          <a:p>
            <a:r>
              <a:rPr lang="en-US" dirty="0"/>
              <a:t>-25 dBm/MHz A-MPR</a:t>
            </a:r>
          </a:p>
        </p:txBody>
      </p:sp>
      <p:pic>
        <p:nvPicPr>
          <p:cNvPr id="4" name="Picture 3">
            <a:extLst>
              <a:ext uri="{FF2B5EF4-FFF2-40B4-BE49-F238E27FC236}">
                <a16:creationId xmlns:a16="http://schemas.microsoft.com/office/drawing/2014/main" id="{5F8926D7-DDA3-4A65-9847-1942FCC02FCF}"/>
              </a:ext>
            </a:extLst>
          </p:cNvPr>
          <p:cNvPicPr>
            <a:picLocks noChangeAspect="1"/>
          </p:cNvPicPr>
          <p:nvPr/>
        </p:nvPicPr>
        <p:blipFill>
          <a:blip r:embed="rId2"/>
          <a:stretch>
            <a:fillRect/>
          </a:stretch>
        </p:blipFill>
        <p:spPr>
          <a:xfrm>
            <a:off x="6167896" y="2430144"/>
            <a:ext cx="5241197" cy="3384691"/>
          </a:xfrm>
          <a:prstGeom prst="rect">
            <a:avLst/>
          </a:prstGeom>
        </p:spPr>
      </p:pic>
      <p:sp>
        <p:nvSpPr>
          <p:cNvPr id="5" name="TextBox 4">
            <a:extLst>
              <a:ext uri="{FF2B5EF4-FFF2-40B4-BE49-F238E27FC236}">
                <a16:creationId xmlns:a16="http://schemas.microsoft.com/office/drawing/2014/main" id="{23546142-F2B1-44B9-AEC0-442D05D1F27E}"/>
              </a:ext>
            </a:extLst>
          </p:cNvPr>
          <p:cNvSpPr txBox="1"/>
          <p:nvPr/>
        </p:nvSpPr>
        <p:spPr>
          <a:xfrm>
            <a:off x="838200" y="1965278"/>
            <a:ext cx="4962099" cy="369332"/>
          </a:xfrm>
          <a:prstGeom prst="rect">
            <a:avLst/>
          </a:prstGeom>
          <a:noFill/>
        </p:spPr>
        <p:txBody>
          <a:bodyPr wrap="square" rtlCol="0">
            <a:spAutoFit/>
          </a:bodyPr>
          <a:lstStyle/>
          <a:p>
            <a:pPr algn="ctr"/>
            <a:r>
              <a:rPr lang="en-US" dirty="0"/>
              <a:t>10 dB Antenna Isolation</a:t>
            </a:r>
          </a:p>
        </p:txBody>
      </p:sp>
      <p:sp>
        <p:nvSpPr>
          <p:cNvPr id="6" name="TextBox 5">
            <a:extLst>
              <a:ext uri="{FF2B5EF4-FFF2-40B4-BE49-F238E27FC236}">
                <a16:creationId xmlns:a16="http://schemas.microsoft.com/office/drawing/2014/main" id="{1DA395AD-229C-46B3-854B-2B3907EDC710}"/>
              </a:ext>
            </a:extLst>
          </p:cNvPr>
          <p:cNvSpPr txBox="1"/>
          <p:nvPr/>
        </p:nvSpPr>
        <p:spPr>
          <a:xfrm>
            <a:off x="6307446" y="1965278"/>
            <a:ext cx="4962099" cy="369332"/>
          </a:xfrm>
          <a:prstGeom prst="rect">
            <a:avLst/>
          </a:prstGeom>
          <a:noFill/>
        </p:spPr>
        <p:txBody>
          <a:bodyPr wrap="square" rtlCol="0">
            <a:spAutoFit/>
          </a:bodyPr>
          <a:lstStyle/>
          <a:p>
            <a:pPr algn="ctr"/>
            <a:r>
              <a:rPr lang="en-US" dirty="0"/>
              <a:t>13 dB Antenna Isolation</a:t>
            </a:r>
          </a:p>
        </p:txBody>
      </p:sp>
      <p:pic>
        <p:nvPicPr>
          <p:cNvPr id="7" name="Picture 6">
            <a:extLst>
              <a:ext uri="{FF2B5EF4-FFF2-40B4-BE49-F238E27FC236}">
                <a16:creationId xmlns:a16="http://schemas.microsoft.com/office/drawing/2014/main" id="{AB09797C-054E-4E4C-BF54-24D48413719D}"/>
              </a:ext>
            </a:extLst>
          </p:cNvPr>
          <p:cNvPicPr>
            <a:picLocks noChangeAspect="1"/>
          </p:cNvPicPr>
          <p:nvPr/>
        </p:nvPicPr>
        <p:blipFill>
          <a:blip r:embed="rId3"/>
          <a:stretch>
            <a:fillRect/>
          </a:stretch>
        </p:blipFill>
        <p:spPr>
          <a:xfrm>
            <a:off x="642873" y="2430144"/>
            <a:ext cx="5241197" cy="3384691"/>
          </a:xfrm>
          <a:prstGeom prst="rect">
            <a:avLst/>
          </a:prstGeom>
        </p:spPr>
      </p:pic>
      <p:sp>
        <p:nvSpPr>
          <p:cNvPr id="8" name="Rectangle 7">
            <a:extLst>
              <a:ext uri="{FF2B5EF4-FFF2-40B4-BE49-F238E27FC236}">
                <a16:creationId xmlns:a16="http://schemas.microsoft.com/office/drawing/2014/main" id="{2B645DB3-335C-4D9D-9004-CF50FCD2CEFE}"/>
              </a:ext>
            </a:extLst>
          </p:cNvPr>
          <p:cNvSpPr/>
          <p:nvPr/>
        </p:nvSpPr>
        <p:spPr>
          <a:xfrm>
            <a:off x="8516203" y="3429000"/>
            <a:ext cx="2657808" cy="624385"/>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C01EA08-6919-4FED-827B-3E44992FC1E2}"/>
              </a:ext>
            </a:extLst>
          </p:cNvPr>
          <p:cNvSpPr/>
          <p:nvPr/>
        </p:nvSpPr>
        <p:spPr>
          <a:xfrm>
            <a:off x="7847463" y="3428999"/>
            <a:ext cx="668740" cy="337783"/>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949B111-21CD-48F3-BDF4-2B1AE9050124}"/>
              </a:ext>
            </a:extLst>
          </p:cNvPr>
          <p:cNvSpPr/>
          <p:nvPr/>
        </p:nvSpPr>
        <p:spPr>
          <a:xfrm>
            <a:off x="7178723" y="3294227"/>
            <a:ext cx="668740" cy="337783"/>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C30C9C3-2250-472E-B6B7-9F063CC22926}"/>
              </a:ext>
            </a:extLst>
          </p:cNvPr>
          <p:cNvSpPr/>
          <p:nvPr/>
        </p:nvSpPr>
        <p:spPr>
          <a:xfrm>
            <a:off x="6740322" y="3029802"/>
            <a:ext cx="438401" cy="129654"/>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1958664-4F13-411E-9858-44D33FECE4ED}"/>
              </a:ext>
            </a:extLst>
          </p:cNvPr>
          <p:cNvSpPr/>
          <p:nvPr/>
        </p:nvSpPr>
        <p:spPr>
          <a:xfrm>
            <a:off x="3687171" y="6070337"/>
            <a:ext cx="1771933" cy="300251"/>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36D9EEF-7757-4758-B8B3-E93DD1208CB0}"/>
              </a:ext>
            </a:extLst>
          </p:cNvPr>
          <p:cNvSpPr txBox="1"/>
          <p:nvPr/>
        </p:nvSpPr>
        <p:spPr>
          <a:xfrm>
            <a:off x="5427165" y="6035796"/>
            <a:ext cx="3562066" cy="369332"/>
          </a:xfrm>
          <a:prstGeom prst="rect">
            <a:avLst/>
          </a:prstGeom>
          <a:noFill/>
        </p:spPr>
        <p:txBody>
          <a:bodyPr wrap="square" rtlCol="0">
            <a:spAutoFit/>
          </a:bodyPr>
          <a:lstStyle/>
          <a:p>
            <a:pPr algn="ctr"/>
            <a:r>
              <a:rPr lang="en-US" dirty="0"/>
              <a:t>Region of potential improvement</a:t>
            </a:r>
          </a:p>
        </p:txBody>
      </p:sp>
      <p:sp>
        <p:nvSpPr>
          <p:cNvPr id="14" name="Rectangle 13">
            <a:extLst>
              <a:ext uri="{FF2B5EF4-FFF2-40B4-BE49-F238E27FC236}">
                <a16:creationId xmlns:a16="http://schemas.microsoft.com/office/drawing/2014/main" id="{7110E254-FEC9-49DC-A14D-AE2C226E5F88}"/>
              </a:ext>
            </a:extLst>
          </p:cNvPr>
          <p:cNvSpPr/>
          <p:nvPr/>
        </p:nvSpPr>
        <p:spPr>
          <a:xfrm>
            <a:off x="2956929" y="3429000"/>
            <a:ext cx="2657808" cy="472554"/>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C1D8704-80AF-4A74-8140-7CAA4D6DDB51}"/>
              </a:ext>
            </a:extLst>
          </p:cNvPr>
          <p:cNvSpPr/>
          <p:nvPr/>
        </p:nvSpPr>
        <p:spPr>
          <a:xfrm>
            <a:off x="2288189" y="3428998"/>
            <a:ext cx="668740" cy="203011"/>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A9483C9-43DE-4185-AF8D-B4C80552D933}"/>
              </a:ext>
            </a:extLst>
          </p:cNvPr>
          <p:cNvSpPr/>
          <p:nvPr/>
        </p:nvSpPr>
        <p:spPr>
          <a:xfrm>
            <a:off x="1619449" y="3294227"/>
            <a:ext cx="668740" cy="134772"/>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5075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D20C9-95B5-4478-9B39-C5D8439118D5}"/>
              </a:ext>
            </a:extLst>
          </p:cNvPr>
          <p:cNvSpPr>
            <a:spLocks noGrp="1"/>
          </p:cNvSpPr>
          <p:nvPr>
            <p:ph type="title"/>
          </p:nvPr>
        </p:nvSpPr>
        <p:spPr/>
        <p:txBody>
          <a:bodyPr/>
          <a:lstStyle/>
          <a:p>
            <a:r>
              <a:rPr lang="en-US" dirty="0"/>
              <a:t>-30 dBm/MHz MPR</a:t>
            </a:r>
          </a:p>
        </p:txBody>
      </p:sp>
      <p:sp>
        <p:nvSpPr>
          <p:cNvPr id="5" name="TextBox 4">
            <a:extLst>
              <a:ext uri="{FF2B5EF4-FFF2-40B4-BE49-F238E27FC236}">
                <a16:creationId xmlns:a16="http://schemas.microsoft.com/office/drawing/2014/main" id="{23546142-F2B1-44B9-AEC0-442D05D1F27E}"/>
              </a:ext>
            </a:extLst>
          </p:cNvPr>
          <p:cNvSpPr txBox="1"/>
          <p:nvPr/>
        </p:nvSpPr>
        <p:spPr>
          <a:xfrm>
            <a:off x="838200" y="1965278"/>
            <a:ext cx="4962099" cy="369332"/>
          </a:xfrm>
          <a:prstGeom prst="rect">
            <a:avLst/>
          </a:prstGeom>
          <a:noFill/>
        </p:spPr>
        <p:txBody>
          <a:bodyPr wrap="square" rtlCol="0">
            <a:spAutoFit/>
          </a:bodyPr>
          <a:lstStyle/>
          <a:p>
            <a:pPr algn="ctr"/>
            <a:r>
              <a:rPr lang="en-US" dirty="0"/>
              <a:t>10 dB Antenna Isolation</a:t>
            </a:r>
          </a:p>
        </p:txBody>
      </p:sp>
      <p:sp>
        <p:nvSpPr>
          <p:cNvPr id="6" name="TextBox 5">
            <a:extLst>
              <a:ext uri="{FF2B5EF4-FFF2-40B4-BE49-F238E27FC236}">
                <a16:creationId xmlns:a16="http://schemas.microsoft.com/office/drawing/2014/main" id="{1DA395AD-229C-46B3-854B-2B3907EDC710}"/>
              </a:ext>
            </a:extLst>
          </p:cNvPr>
          <p:cNvSpPr txBox="1"/>
          <p:nvPr/>
        </p:nvSpPr>
        <p:spPr>
          <a:xfrm>
            <a:off x="6307446" y="1965278"/>
            <a:ext cx="4962099" cy="369332"/>
          </a:xfrm>
          <a:prstGeom prst="rect">
            <a:avLst/>
          </a:prstGeom>
          <a:noFill/>
        </p:spPr>
        <p:txBody>
          <a:bodyPr wrap="square" rtlCol="0">
            <a:spAutoFit/>
          </a:bodyPr>
          <a:lstStyle/>
          <a:p>
            <a:pPr algn="ctr"/>
            <a:r>
              <a:rPr lang="en-US" dirty="0"/>
              <a:t>13 dB Antenna Isolation</a:t>
            </a:r>
          </a:p>
        </p:txBody>
      </p:sp>
      <p:pic>
        <p:nvPicPr>
          <p:cNvPr id="3" name="Picture 2">
            <a:extLst>
              <a:ext uri="{FF2B5EF4-FFF2-40B4-BE49-F238E27FC236}">
                <a16:creationId xmlns:a16="http://schemas.microsoft.com/office/drawing/2014/main" id="{FB8A20FF-CED7-41B5-A8E0-14DA517A8543}"/>
              </a:ext>
            </a:extLst>
          </p:cNvPr>
          <p:cNvPicPr>
            <a:picLocks noChangeAspect="1"/>
          </p:cNvPicPr>
          <p:nvPr/>
        </p:nvPicPr>
        <p:blipFill>
          <a:blip r:embed="rId2"/>
          <a:stretch>
            <a:fillRect/>
          </a:stretch>
        </p:blipFill>
        <p:spPr>
          <a:xfrm>
            <a:off x="6112119" y="2436241"/>
            <a:ext cx="5352752" cy="3450635"/>
          </a:xfrm>
          <a:prstGeom prst="rect">
            <a:avLst/>
          </a:prstGeom>
        </p:spPr>
      </p:pic>
      <p:pic>
        <p:nvPicPr>
          <p:cNvPr id="8" name="Picture 7">
            <a:extLst>
              <a:ext uri="{FF2B5EF4-FFF2-40B4-BE49-F238E27FC236}">
                <a16:creationId xmlns:a16="http://schemas.microsoft.com/office/drawing/2014/main" id="{002B9A8D-FB13-4D74-8310-F98ED9ECA72F}"/>
              </a:ext>
            </a:extLst>
          </p:cNvPr>
          <p:cNvPicPr>
            <a:picLocks noChangeAspect="1"/>
          </p:cNvPicPr>
          <p:nvPr/>
        </p:nvPicPr>
        <p:blipFill>
          <a:blip r:embed="rId3"/>
          <a:stretch>
            <a:fillRect/>
          </a:stretch>
        </p:blipFill>
        <p:spPr>
          <a:xfrm>
            <a:off x="642873" y="2436240"/>
            <a:ext cx="5352752" cy="3450635"/>
          </a:xfrm>
          <a:prstGeom prst="rect">
            <a:avLst/>
          </a:prstGeom>
        </p:spPr>
      </p:pic>
      <p:sp>
        <p:nvSpPr>
          <p:cNvPr id="9" name="Rectangle 8">
            <a:extLst>
              <a:ext uri="{FF2B5EF4-FFF2-40B4-BE49-F238E27FC236}">
                <a16:creationId xmlns:a16="http://schemas.microsoft.com/office/drawing/2014/main" id="{90518787-3AC1-4E98-8E41-60B3248A70E7}"/>
              </a:ext>
            </a:extLst>
          </p:cNvPr>
          <p:cNvSpPr/>
          <p:nvPr/>
        </p:nvSpPr>
        <p:spPr>
          <a:xfrm>
            <a:off x="9362364" y="3374408"/>
            <a:ext cx="1907181" cy="583443"/>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0CEA48C-4702-4534-A6AD-F322C572EF7A}"/>
              </a:ext>
            </a:extLst>
          </p:cNvPr>
          <p:cNvSpPr/>
          <p:nvPr/>
        </p:nvSpPr>
        <p:spPr>
          <a:xfrm>
            <a:off x="7820166" y="3374408"/>
            <a:ext cx="1542197" cy="324136"/>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0691A12-2150-4BAD-8A3A-91AB2FB86278}"/>
              </a:ext>
            </a:extLst>
          </p:cNvPr>
          <p:cNvSpPr/>
          <p:nvPr/>
        </p:nvSpPr>
        <p:spPr>
          <a:xfrm>
            <a:off x="7182377" y="3239635"/>
            <a:ext cx="637790" cy="271253"/>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8DE483E-A205-4587-B64F-BAB83EA268B9}"/>
              </a:ext>
            </a:extLst>
          </p:cNvPr>
          <p:cNvSpPr/>
          <p:nvPr/>
        </p:nvSpPr>
        <p:spPr>
          <a:xfrm>
            <a:off x="6681067" y="3016880"/>
            <a:ext cx="501310" cy="121124"/>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B8B1327-B906-4A76-AED4-F18ED31C6712}"/>
              </a:ext>
            </a:extLst>
          </p:cNvPr>
          <p:cNvSpPr/>
          <p:nvPr/>
        </p:nvSpPr>
        <p:spPr>
          <a:xfrm>
            <a:off x="3687171" y="6070337"/>
            <a:ext cx="1771933" cy="300251"/>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B6CA076-397B-4873-96E2-BDE794003044}"/>
              </a:ext>
            </a:extLst>
          </p:cNvPr>
          <p:cNvSpPr txBox="1"/>
          <p:nvPr/>
        </p:nvSpPr>
        <p:spPr>
          <a:xfrm>
            <a:off x="5427165" y="6035796"/>
            <a:ext cx="3562066" cy="369332"/>
          </a:xfrm>
          <a:prstGeom prst="rect">
            <a:avLst/>
          </a:prstGeom>
          <a:noFill/>
        </p:spPr>
        <p:txBody>
          <a:bodyPr wrap="square" rtlCol="0">
            <a:spAutoFit/>
          </a:bodyPr>
          <a:lstStyle/>
          <a:p>
            <a:pPr algn="ctr"/>
            <a:r>
              <a:rPr lang="en-US" dirty="0"/>
              <a:t>Region of potential improvement</a:t>
            </a:r>
          </a:p>
        </p:txBody>
      </p:sp>
      <p:sp>
        <p:nvSpPr>
          <p:cNvPr id="15" name="Rectangle 14">
            <a:extLst>
              <a:ext uri="{FF2B5EF4-FFF2-40B4-BE49-F238E27FC236}">
                <a16:creationId xmlns:a16="http://schemas.microsoft.com/office/drawing/2014/main" id="{36AC59F7-F1FC-4854-A64E-F8016CDBDA88}"/>
              </a:ext>
            </a:extLst>
          </p:cNvPr>
          <p:cNvSpPr/>
          <p:nvPr/>
        </p:nvSpPr>
        <p:spPr>
          <a:xfrm>
            <a:off x="3537673" y="3374409"/>
            <a:ext cx="2262626" cy="324135"/>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3205DDE-6275-4F67-810B-7DA00CBA0705}"/>
              </a:ext>
            </a:extLst>
          </p:cNvPr>
          <p:cNvSpPr/>
          <p:nvPr/>
        </p:nvSpPr>
        <p:spPr>
          <a:xfrm>
            <a:off x="2350921" y="3374408"/>
            <a:ext cx="1186752" cy="189365"/>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4B71378-4247-411E-8F5E-1BDCBBEF4A63}"/>
              </a:ext>
            </a:extLst>
          </p:cNvPr>
          <p:cNvSpPr/>
          <p:nvPr/>
        </p:nvSpPr>
        <p:spPr>
          <a:xfrm>
            <a:off x="1713131" y="3239635"/>
            <a:ext cx="637790" cy="189365"/>
          </a:xfrm>
          <a:prstGeom prst="rect">
            <a:avLst/>
          </a:prstGeom>
          <a:pattFill prst="wdUpDiag">
            <a:fgClr>
              <a:schemeClr val="accent2"/>
            </a:fgClr>
            <a:bgClr>
              <a:schemeClr val="bg1"/>
            </a:bgClr>
          </a:patt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2789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02432-0A8F-4FC6-BFEC-4D52032DCFD4}"/>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3A896E65-839F-4CA5-B9EC-ABB78D4CE42E}"/>
              </a:ext>
            </a:extLst>
          </p:cNvPr>
          <p:cNvSpPr>
            <a:spLocks noGrp="1"/>
          </p:cNvSpPr>
          <p:nvPr>
            <p:ph idx="1"/>
          </p:nvPr>
        </p:nvSpPr>
        <p:spPr/>
        <p:txBody>
          <a:bodyPr>
            <a:normAutofit fontScale="77500" lnSpcReduction="20000"/>
          </a:bodyPr>
          <a:lstStyle/>
          <a:p>
            <a:r>
              <a:rPr lang="en-US" dirty="0"/>
              <a:t>Companies are encouraged to bring A-MPR measurement data for:</a:t>
            </a:r>
          </a:p>
          <a:p>
            <a:pPr lvl="1"/>
            <a:r>
              <a:rPr lang="en-US" dirty="0"/>
              <a:t>Antenna isolations of 10 dB and 13 dB</a:t>
            </a:r>
          </a:p>
          <a:p>
            <a:pPr lvl="1"/>
            <a:r>
              <a:rPr lang="en-US" dirty="0"/>
              <a:t>Post PA loss of 4 dB</a:t>
            </a:r>
          </a:p>
          <a:p>
            <a:pPr lvl="1"/>
            <a:r>
              <a:rPr lang="en-US" dirty="0"/>
              <a:t>Power Class 2 Tx chains (LTE and NR)</a:t>
            </a:r>
          </a:p>
          <a:p>
            <a:pPr lvl="1"/>
            <a:r>
              <a:rPr lang="en-US" dirty="0"/>
              <a:t>Equal Power on LTE and NR</a:t>
            </a:r>
          </a:p>
          <a:p>
            <a:pPr lvl="1"/>
            <a:r>
              <a:rPr lang="en-US" dirty="0"/>
              <a:t>Various allocation combinations with range of aggregate BWs, with focus on “worst case” combinations  (assumed to be near-equal allocation BWs).</a:t>
            </a:r>
          </a:p>
          <a:p>
            <a:pPr lvl="1"/>
            <a:r>
              <a:rPr lang="en-US" dirty="0"/>
              <a:t>Determine </a:t>
            </a:r>
            <a:r>
              <a:rPr lang="en-US" dirty="0" err="1"/>
              <a:t>backoff</a:t>
            </a:r>
            <a:r>
              <a:rPr lang="en-US" dirty="0"/>
              <a:t> required to meet -13, -25, and -30 dBm/MHz SEM, and ACLR limits</a:t>
            </a:r>
          </a:p>
          <a:p>
            <a:pPr lvl="1"/>
            <a:r>
              <a:rPr lang="en-US" dirty="0"/>
              <a:t>Goal is to take data from multiple sources and define new A-MPR curves accommodating different implementations.  New A-MPR curve will be associated with Modified MPR bits and thus would be optional.</a:t>
            </a:r>
          </a:p>
          <a:p>
            <a:endParaRPr lang="en-US" dirty="0"/>
          </a:p>
          <a:p>
            <a:r>
              <a:rPr lang="en-US" dirty="0"/>
              <a:t>For impact of 29 dBm B41/n41 support to same UE support of B7/n7 and B38/38, companies agree that the impact is the same as for PC2 (26 dBm) B41 support, since the Tx chains may use the same hardware.  Impact of PC2 impact to B7 and B38 was analyzed in [6].</a:t>
            </a:r>
          </a:p>
        </p:txBody>
      </p:sp>
    </p:spTree>
    <p:extLst>
      <p:ext uri="{BB962C8B-B14F-4D97-AF65-F5344CB8AC3E}">
        <p14:creationId xmlns:p14="http://schemas.microsoft.com/office/powerpoint/2010/main" val="152031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FE605-D46F-43D6-99C4-742F8C8FAB6F}"/>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5706F75C-22F9-4891-B4AD-023535C03266}"/>
              </a:ext>
            </a:extLst>
          </p:cNvPr>
          <p:cNvSpPr>
            <a:spLocks noGrp="1"/>
          </p:cNvSpPr>
          <p:nvPr>
            <p:ph idx="1"/>
          </p:nvPr>
        </p:nvSpPr>
        <p:spPr/>
        <p:txBody>
          <a:bodyPr>
            <a:normAutofit/>
          </a:bodyPr>
          <a:lstStyle/>
          <a:p>
            <a:pPr marL="0" indent="0">
              <a:buNone/>
            </a:pPr>
            <a:r>
              <a:rPr lang="en-US" sz="2400" dirty="0"/>
              <a:t>[1] R4-1907495, Way Forward on B41/n41 A-MPR assumptions, RAN4#92</a:t>
            </a:r>
          </a:p>
          <a:p>
            <a:pPr marL="0" indent="0">
              <a:buNone/>
            </a:pPr>
            <a:r>
              <a:rPr lang="en-US" sz="2400" dirty="0"/>
              <a:t>[2] R4-1908252, A-MPR/MPR improvement for B41/n41 EN-DC, Intel</a:t>
            </a:r>
          </a:p>
          <a:p>
            <a:pPr marL="0" indent="0">
              <a:buNone/>
            </a:pPr>
            <a:r>
              <a:rPr lang="en-US" sz="2400" dirty="0"/>
              <a:t>[3] R4-1908822, Discussion on Improved Isolation for 2PA Intra-band ENDC with Initial Measurement Results, Skyworks</a:t>
            </a:r>
          </a:p>
          <a:p>
            <a:pPr marL="0" indent="0">
              <a:buNone/>
            </a:pPr>
            <a:r>
              <a:rPr lang="en-US" sz="2400" dirty="0"/>
              <a:t>[4] R4-1909939, Measurements for B14/n41 A-MPR with Varied Isolation, Sprint</a:t>
            </a:r>
          </a:p>
          <a:p>
            <a:pPr marL="0" indent="0">
              <a:buNone/>
            </a:pPr>
            <a:r>
              <a:rPr lang="en-US" sz="2400" dirty="0"/>
              <a:t>[5] R4-1909902, 29 dBm In-Device Impact on Band 7/n7 and Band 38/n38, Sprint</a:t>
            </a:r>
          </a:p>
          <a:p>
            <a:pPr marL="0" indent="0">
              <a:buNone/>
            </a:pPr>
            <a:r>
              <a:rPr lang="en-US" sz="2400" dirty="0"/>
              <a:t>[6] TR 36.886-e10, Band 41 High Power UE (HPUE)</a:t>
            </a:r>
          </a:p>
          <a:p>
            <a:pPr marL="0" indent="0">
              <a:buNone/>
            </a:pPr>
            <a:endParaRPr lang="en-US" sz="2400" dirty="0"/>
          </a:p>
        </p:txBody>
      </p:sp>
    </p:spTree>
    <p:extLst>
      <p:ext uri="{BB962C8B-B14F-4D97-AF65-F5344CB8AC3E}">
        <p14:creationId xmlns:p14="http://schemas.microsoft.com/office/powerpoint/2010/main" val="10532900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2759</TotalTime>
  <Words>545</Words>
  <Application>Microsoft Office PowerPoint</Application>
  <PresentationFormat>Widescreen</PresentationFormat>
  <Paragraphs>43</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WF on B41/n41 29 dBm Power Class and EN-DC A-MPR Improvement</vt:lpstr>
      <vt:lpstr>Background</vt:lpstr>
      <vt:lpstr>-13 dBm/MHz A-MPR</vt:lpstr>
      <vt:lpstr>-25 dBm/MHz A-MPR</vt:lpstr>
      <vt:lpstr>-30 dBm/MHz MPR</vt:lpstr>
      <vt:lpstr>Way Forward</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Mike Witherell</dc:creator>
  <cp:lastModifiedBy>Mike Witherell</cp:lastModifiedBy>
  <cp:revision>29</cp:revision>
  <dcterms:created xsi:type="dcterms:W3CDTF">2019-08-28T10:27:35Z</dcterms:created>
  <dcterms:modified xsi:type="dcterms:W3CDTF">2019-08-30T09:18:57Z</dcterms:modified>
</cp:coreProperties>
</file>