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62" r:id="rId4"/>
    <p:sldId id="260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03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71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for intra-band UL CA for FR1 power class 3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9.12.4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Source: </a:t>
            </a:r>
            <a:r>
              <a:rPr lang="en-US" altLang="zh-CN" dirty="0" smtClean="0">
                <a:solidFill>
                  <a:schemeClr val="tx1"/>
                </a:solidFill>
              </a:rPr>
              <a:t>Huawei, HiSilicon, Qualcomm, Skyworks, [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] 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#92	                                                   R4-1910273</a:t>
            </a:r>
            <a:endParaRPr lang="ja-JP" altLang="ja-JP" sz="2400" b="1" dirty="0"/>
          </a:p>
          <a:p>
            <a:r>
              <a:rPr lang="en-US" altLang="ja-JP" sz="2400" b="1" dirty="0"/>
              <a:t>Ljubljana, Slovenia, 26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– 30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August, 2019</a:t>
            </a:r>
            <a:endParaRPr lang="ja-JP" altLang="ja-JP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525963"/>
          </a:xfrm>
        </p:spPr>
        <p:txBody>
          <a:bodyPr/>
          <a:lstStyle/>
          <a:p>
            <a:pPr algn="just"/>
            <a:r>
              <a:rPr lang="en-US" altLang="zh-CN" sz="2400" dirty="0"/>
              <a:t>RAN4 need to confine the number of component carrier to no more than two CCs for NR intra-band UL CA.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7715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314602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US" altLang="zh-CN" sz="1400" b="1" dirty="0">
                <a:highlight>
                  <a:srgbClr val="FFFF00"/>
                </a:highlight>
              </a:rPr>
              <a:t>The following contents have been recorded in RAN4#92 Chairman notes</a:t>
            </a:r>
            <a:endParaRPr lang="en-US" altLang="zh-CN" sz="1400" b="1" dirty="0"/>
          </a:p>
          <a:p>
            <a:pPr marL="0" indent="0" hangingPunct="0">
              <a:buNone/>
            </a:pPr>
            <a:r>
              <a:rPr lang="x-none" altLang="zh-CN" sz="1400" b="1" dirty="0"/>
              <a:t>Proposal 1 assumptions for MPR studies: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Power aspects: Single transmit path, equal PSD and equal back-off is used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CCs: Same SCS and channel BW between 20 and 100 MHz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Bands and channel configurations: % BW limitations (3% FDD, 4% TDD) should be considered for total transmitted BW and further back-off evaluated if exceeded (possibly with spectrum flatness relaxations)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x-none" altLang="zh-CN" sz="1400" b="1" dirty="0"/>
              <a:t> 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x-none" altLang="zh-CN" sz="1400" b="1" dirty="0"/>
              <a:t>Proposal 2 for contiguous NR UL CA MPR evaluation: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SEM and ACLR requirements are based on the aggregated bandwidth with ACLR measurement bandwidths as follows: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 </a:t>
            </a:r>
            <a:r>
              <a:rPr lang="x-none" altLang="zh-CN" sz="1400" b="1" dirty="0"/>
              <a:t>	100% aggregated bandwidth for wanted and 99% aggregated bandwidth for adjacent in FR1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In band emissions </a:t>
            </a:r>
            <a:r>
              <a:rPr lang="en-US" altLang="zh-CN" sz="1400" b="1" dirty="0"/>
              <a:t>and EVM </a:t>
            </a:r>
            <a:r>
              <a:rPr lang="x-none" altLang="zh-CN" sz="1400" b="1" dirty="0"/>
              <a:t>are evaluated </a:t>
            </a:r>
            <a:r>
              <a:rPr lang="en-CA" altLang="zh-CN" sz="1400" b="1" dirty="0"/>
              <a:t>per subclause 6.5.2A [7].</a:t>
            </a:r>
          </a:p>
          <a:p>
            <a:pPr marL="0" indent="0" hangingPunct="0">
              <a:buNone/>
            </a:pPr>
            <a:endParaRPr lang="zh-CN" altLang="zh-CN" sz="1400" b="1" dirty="0"/>
          </a:p>
          <a:p>
            <a:pPr marL="0" indent="0" hangingPunct="0">
              <a:buNone/>
            </a:pPr>
            <a:r>
              <a:rPr lang="x-none" altLang="zh-CN" sz="1400" b="1" dirty="0"/>
              <a:t>Proposal 3 for non-contiguous NR UL CA MPR evaluation: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SEM requirement uses the combined mask of each CC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ACLR uses the individual CC definition for the outer adjacent channels with the wanted signal power equal to the total CC1 and CC2 power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Due to issues with image rejection in the single transmitter case, it is suggested</a:t>
            </a:r>
            <a:r>
              <a:rPr lang="en-CA" altLang="zh-CN" sz="1400" b="1" dirty="0"/>
              <a:t> evaluate ACLR and define way forward (for example</a:t>
            </a:r>
            <a:r>
              <a:rPr lang="x-none" altLang="zh-CN" sz="1400" b="1" dirty="0"/>
              <a:t> to ignore ALCR in the gap or to re-evaluate image rejection or ACLR requirement</a:t>
            </a:r>
            <a:r>
              <a:rPr lang="en-CA" altLang="zh-CN" sz="1400" b="1" dirty="0"/>
              <a:t>)</a:t>
            </a:r>
            <a:endParaRPr lang="zh-CN" altLang="zh-CN" sz="1400" b="1" dirty="0"/>
          </a:p>
          <a:p>
            <a:pPr marL="0" indent="0" hangingPunct="0">
              <a:buNone/>
            </a:pPr>
            <a:r>
              <a:rPr lang="ja-JP" altLang="zh-CN" sz="1400" b="1" dirty="0"/>
              <a:t>•</a:t>
            </a:r>
            <a:r>
              <a:rPr lang="x-none" altLang="zh-CN" sz="1400" b="1" dirty="0"/>
              <a:t>	In band emissions </a:t>
            </a:r>
            <a:r>
              <a:rPr lang="en-US" altLang="zh-CN" sz="1400" b="1" dirty="0"/>
              <a:t>and EVM </a:t>
            </a:r>
            <a:r>
              <a:rPr lang="x-none" altLang="zh-CN" sz="1400" b="1" dirty="0"/>
              <a:t>are </a:t>
            </a:r>
            <a:r>
              <a:rPr lang="x-none" altLang="zh-CN" sz="1400" b="1"/>
              <a:t>evaluated </a:t>
            </a:r>
            <a:r>
              <a:rPr lang="en-CA" altLang="zh-CN" sz="1400" b="1"/>
              <a:t>per </a:t>
            </a:r>
            <a:r>
              <a:rPr lang="en-CA" altLang="zh-CN" sz="1400" b="1" dirty="0"/>
              <a:t>subclause 6.5.2A [7].</a:t>
            </a:r>
            <a:endParaRPr lang="zh-CN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935130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sz="2400" dirty="0"/>
              <a:t>SEM table for intra-band contiguous CA can be introduced as below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897392"/>
              </p:ext>
            </p:extLst>
          </p:nvPr>
        </p:nvGraphicFramePr>
        <p:xfrm>
          <a:off x="1763688" y="2996952"/>
          <a:ext cx="4757420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9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3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Δf</a:t>
                      </a:r>
                      <a:r>
                        <a:rPr lang="en-GB" sz="900" baseline="-25000" dirty="0" err="1">
                          <a:effectLst/>
                        </a:rPr>
                        <a:t>OOB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(MHz)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Spectrum emission limit (dBm)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Measurement bandwidth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± 0 - 1 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Max(Round(10*log(0.15/</a:t>
                      </a:r>
                      <a:r>
                        <a:rPr lang="en-GB" sz="900" u="sng" dirty="0" err="1">
                          <a:effectLst/>
                        </a:rPr>
                        <a:t>BW</a:t>
                      </a:r>
                      <a:r>
                        <a:rPr lang="en-GB" sz="900" u="sng" baseline="-25000" dirty="0" err="1">
                          <a:effectLst/>
                        </a:rPr>
                        <a:t>Channel_CA</a:t>
                      </a:r>
                      <a:r>
                        <a:rPr lang="en-US" sz="900" dirty="0">
                          <a:effectLst/>
                        </a:rPr>
                        <a:t>)),-24)</a:t>
                      </a:r>
                      <a:endParaRPr lang="en-US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 kHz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± 1 - 5 </a:t>
                      </a:r>
                      <a:endParaRPr lang="en-US" sz="9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-10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 MHz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± 5 - </a:t>
                      </a:r>
                      <a:r>
                        <a:rPr lang="en-GB" sz="900" u="sng" dirty="0" err="1">
                          <a:effectLst/>
                        </a:rPr>
                        <a:t>BW</a:t>
                      </a:r>
                      <a:r>
                        <a:rPr lang="en-GB" sz="900" u="sng" baseline="-25000" dirty="0" err="1">
                          <a:effectLst/>
                        </a:rPr>
                        <a:t>Channel_CA</a:t>
                      </a:r>
                      <a:endParaRPr lang="en-US" sz="9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-13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 MHz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± </a:t>
                      </a:r>
                      <a:r>
                        <a:rPr lang="en-GB" sz="900" u="sng" dirty="0" err="1">
                          <a:effectLst/>
                        </a:rPr>
                        <a:t>BW</a:t>
                      </a:r>
                      <a:r>
                        <a:rPr lang="en-GB" sz="900" u="sng" baseline="-25000" dirty="0" err="1">
                          <a:effectLst/>
                        </a:rPr>
                        <a:t>Channel_CA</a:t>
                      </a:r>
                      <a:r>
                        <a:rPr lang="en-US" sz="900" dirty="0">
                          <a:effectLst/>
                        </a:rPr>
                        <a:t>– (</a:t>
                      </a:r>
                      <a:r>
                        <a:rPr lang="en-GB" sz="900" u="sng" dirty="0" err="1">
                          <a:effectLst/>
                        </a:rPr>
                        <a:t>BW</a:t>
                      </a:r>
                      <a:r>
                        <a:rPr lang="en-GB" sz="900" u="sng" baseline="-25000" dirty="0" err="1">
                          <a:effectLst/>
                        </a:rPr>
                        <a:t>Channel_CA</a:t>
                      </a:r>
                      <a:r>
                        <a:rPr lang="en-US" sz="900" dirty="0">
                          <a:effectLst/>
                        </a:rPr>
                        <a:t>+5)</a:t>
                      </a:r>
                      <a:endParaRPr lang="en-US" sz="9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-25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 MHz</a:t>
                      </a:r>
                      <a:endParaRPr lang="en-US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NOTE:</a:t>
                      </a:r>
                      <a:r>
                        <a:rPr lang="en-GB" sz="900" dirty="0">
                          <a:effectLst/>
                        </a:rPr>
                        <a:t>	</a:t>
                      </a:r>
                      <a:r>
                        <a:rPr lang="en-GB" sz="900" u="sng" dirty="0" err="1">
                          <a:effectLst/>
                        </a:rPr>
                        <a:t>BW</a:t>
                      </a:r>
                      <a:r>
                        <a:rPr lang="en-GB" sz="900" u="sng" baseline="-25000" dirty="0" err="1">
                          <a:effectLst/>
                        </a:rPr>
                        <a:t>Channel_CA</a:t>
                      </a:r>
                      <a:r>
                        <a:rPr lang="en-US" sz="900" u="sng" dirty="0">
                          <a:effectLst/>
                        </a:rPr>
                        <a:t> refers to the aggregated channel bandwidth in MHz as defined in sub-clause 5.3A.3. </a:t>
                      </a:r>
                      <a:endParaRPr lang="zh-CN" alt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23728" y="2492896"/>
            <a:ext cx="42418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General spectrum emission mask for intra-band contiguous </a:t>
            </a:r>
            <a:r>
              <a:rPr kumimoji="0" lang="en-CA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UL CA</a:t>
            </a:r>
            <a:endParaRPr kumimoji="0" lang="en-US" altLang="ko-KR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946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5091" y="1196752"/>
            <a:ext cx="843528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sz="2600" dirty="0"/>
              <a:t> [1] R4-1908426 Inclusion of minimum and OFF power and occupied bandwidth for intra-band CA, vivo</a:t>
            </a:r>
          </a:p>
          <a:p>
            <a:r>
              <a:rPr lang="en-US" altLang="ko-KR" sz="2600" dirty="0"/>
              <a:t>[2] R4-1908839 Initial Measurement Results for Intra-band Contiguous NR UL CA for FR1, Skyworks Solutions Inc</a:t>
            </a:r>
          </a:p>
          <a:p>
            <a:r>
              <a:rPr lang="en-US" altLang="ko-KR" sz="2600" dirty="0"/>
              <a:t>[3] R4-1908968 [UL CA]discussion on Tx requirement for NR intra-band CA in 38.101-1, Huawei, HiSilicon</a:t>
            </a:r>
          </a:p>
          <a:p>
            <a:r>
              <a:rPr lang="en-US" altLang="ko-KR" sz="2600" dirty="0"/>
              <a:t>[4] R4-1908969 [UL CA]Draft CR for 38.101-1 adding Output RF spectrum emissions for CA, Huawei, HiSilicon</a:t>
            </a:r>
          </a:p>
          <a:p>
            <a:r>
              <a:rPr lang="en-US" altLang="ko-KR" sz="2600" dirty="0"/>
              <a:t>[5] R4-1909583 General Requirements for Intra-band Contiguous ULCA for FR1, Qualcomm Incorporated</a:t>
            </a:r>
          </a:p>
          <a:p>
            <a:r>
              <a:rPr lang="en-US" altLang="zh-CN" sz="2600" dirty="0"/>
              <a:t>[6] R4-1908840 Proposals on Intra-band NR UL CA Requirements for FR1, Skyworks Solutions Inc.</a:t>
            </a:r>
          </a:p>
          <a:p>
            <a:r>
              <a:rPr lang="en-US" altLang="zh-CN" sz="2600" dirty="0"/>
              <a:t>[7] TS 36.101 g20</a:t>
            </a:r>
          </a:p>
          <a:p>
            <a:r>
              <a:rPr lang="en-US" altLang="zh-CN" sz="2600" dirty="0"/>
              <a:t>[8] TS 38.101-3 g00</a:t>
            </a:r>
          </a:p>
          <a:p>
            <a:endParaRPr lang="en-US" altLang="zh-CN" sz="2600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ko-K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275</Words>
  <Application>Microsoft Office PowerPoint</Application>
  <PresentationFormat>全屏显示(4:3)</PresentationFormat>
  <Paragraphs>63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ＭＳ Ｐゴシック</vt:lpstr>
      <vt:lpstr>SimSun</vt:lpstr>
      <vt:lpstr>SimSun</vt:lpstr>
      <vt:lpstr>Arial</vt:lpstr>
      <vt:lpstr>Calibri</vt:lpstr>
      <vt:lpstr>Times New Roman</vt:lpstr>
      <vt:lpstr>Office 主题</vt:lpstr>
      <vt:lpstr>WF for intra-band UL CA for FR1 power class 3</vt:lpstr>
      <vt:lpstr>Agreement</vt:lpstr>
      <vt:lpstr>Agreement</vt:lpstr>
      <vt:lpstr>Agreement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정만영/책임연구원/차세대표준(연)5G표준Task(manyoung.jung@lge.com)</dc:creator>
  <cp:lastModifiedBy>Huawei</cp:lastModifiedBy>
  <cp:revision>45</cp:revision>
  <dcterms:modified xsi:type="dcterms:W3CDTF">2019-08-30T07:56:22Z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(3)gf8UPC0NClVeTkf/0m5AcPfliv/4gIG8rIuRPsx97M7XW1jMj/m1QROXZ27/AF92/zaPWpJI
wuD4DpG8bMeg/w0AxfMrOJZvD0aY3biHQNwml7vll5ItUoPcTcne34sQjsfwKIHQ/Hcp7Vj4
L6fEmESReLKopHLZZF7myL/z6JnlFoNT2dQTmS/0Qdqh1WTzXQEzvBcMK3UPdmsfMArmIC46
/GusgM9f7mk4YQtFKI</vt:lpwstr>
  </property>
  <property fmtid="{D5CDD505-2E9C-101B-9397-08002B2CF9AE}" pid="3" name="_2015_ms_pID_7253431">
    <vt:lpwstr>q7TqWuxiEC9fHKrZR4eNWS8FaCi52zBewv1ymWyK85G6JoNXnSTXI0
e3iTY7UBD1L3cwg9l6gBVAVwt6P5Fd8xm//I3HxCnKmH/L+kG7tGBbm+zU8MdSuh/ATnHEEj
DtiiU3p83do5tcPT8jgiyJyVqHWeAq1cVl+5QsSVesKf8OF0ANGCMDEMJOk5mn5A/Oc1Bhj+
KMSibhVxRcsm1E/BoXILnfIs3JQn+ChicyfC</vt:lpwstr>
  </property>
  <property fmtid="{D5CDD505-2E9C-101B-9397-08002B2CF9AE}" pid="4" name="_2015_ms_pID_7253432">
    <vt:lpwstr>lw==</vt:lpwstr>
  </property>
  <property fmtid="{D5CDD505-2E9C-101B-9397-08002B2CF9AE}" pid="5" name="_AdHocReviewCycleID">
    <vt:i4>1695979072</vt:i4>
  </property>
  <property fmtid="{D5CDD505-2E9C-101B-9397-08002B2CF9AE}" pid="6" name="_NewReviewCycle">
    <vt:lpwstr/>
  </property>
  <property fmtid="{D5CDD505-2E9C-101B-9397-08002B2CF9AE}" pid="7" name="_EmailSubject">
    <vt:lpwstr>EVM/IBE requirement for WF  in FR1 contiguous ULCA</vt:lpwstr>
  </property>
  <property fmtid="{D5CDD505-2E9C-101B-9397-08002B2CF9AE}" pid="8" name="_AuthorEmail">
    <vt:lpwstr>ptrikha@qti.qualcomm.com</vt:lpwstr>
  </property>
  <property fmtid="{D5CDD505-2E9C-101B-9397-08002B2CF9AE}" pid="9" name="_AuthorEmailDisplayName">
    <vt:lpwstr>Pushp Trikha</vt:lpwstr>
  </property>
</Properties>
</file>