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8" r:id="rId6"/>
    <p:sldId id="269" r:id="rId7"/>
    <p:sldId id="270" r:id="rId8"/>
    <p:sldId id="271" r:id="rId9"/>
    <p:sldId id="272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Ljubljana, Slovenia, 26 - 30 August, 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Rel-15 BS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R4-1910063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0866" y="-11037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866" y="1268760"/>
            <a:ext cx="8229600" cy="5040560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/>
              <a:t>Test Applicability rule</a:t>
            </a:r>
            <a:endParaRPr lang="fr-FR" altLang="zh-CN" sz="2400" dirty="0"/>
          </a:p>
          <a:p>
            <a:pPr lvl="1"/>
            <a:r>
              <a:rPr lang="fr-FR" altLang="zh-CN" sz="2000" dirty="0"/>
              <a:t>Introduce new test applicability rule which states that if BS supports DFT-s-OFDM, BS should be tested </a:t>
            </a:r>
            <a:r>
              <a:rPr lang="fr-FR" altLang="zh-CN" sz="2000" dirty="0" err="1"/>
              <a:t>without</a:t>
            </a:r>
            <a:r>
              <a:rPr lang="fr-FR" altLang="zh-CN" sz="2000" dirty="0"/>
              <a:t> PT-RS</a:t>
            </a:r>
            <a:endParaRPr lang="fr-FR" altLang="zh-CN" sz="1800" dirty="0"/>
          </a:p>
          <a:p>
            <a:r>
              <a:rPr lang="en-US" altLang="zh-CN" sz="2400" dirty="0"/>
              <a:t>Declaration of support UL CA</a:t>
            </a:r>
          </a:p>
          <a:p>
            <a:pPr lvl="1"/>
            <a:r>
              <a:rPr lang="en-GB" altLang="zh-CN" sz="2000" dirty="0"/>
              <a:t>Add new declarations of the support of UL CA for PUSCH demodulation performance tests</a:t>
            </a:r>
            <a:endParaRPr lang="en-GB" altLang="zh-CN" sz="1800" dirty="0"/>
          </a:p>
          <a:p>
            <a:r>
              <a:rPr lang="en-GB" altLang="zh-CN" sz="2400" dirty="0"/>
              <a:t>Direction for BS </a:t>
            </a:r>
            <a:r>
              <a:rPr lang="en-GB" altLang="zh-CN" sz="2400" i="1" dirty="0"/>
              <a:t>type 1-O</a:t>
            </a:r>
            <a:r>
              <a:rPr lang="en-GB" altLang="zh-CN" sz="2400" dirty="0"/>
              <a:t> OTA test</a:t>
            </a:r>
            <a:endParaRPr lang="en-US" altLang="zh-CN" sz="2400" dirty="0"/>
          </a:p>
          <a:p>
            <a:pPr lvl="1"/>
            <a:r>
              <a:rPr lang="en-US" altLang="zh-CN" sz="2000" dirty="0"/>
              <a:t>OTA REFSENS receiver target reference direction  (D.54)</a:t>
            </a:r>
            <a:endParaRPr lang="zh-CN" altLang="en-US" sz="1800" dirty="0"/>
          </a:p>
          <a:p>
            <a:r>
              <a:rPr lang="en-US" altLang="zh-CN" sz="2400" dirty="0"/>
              <a:t>Uncertainty and TT</a:t>
            </a:r>
          </a:p>
          <a:p>
            <a:pPr lvl="1"/>
            <a:r>
              <a:rPr lang="en-US" altLang="zh-CN" sz="2000" dirty="0"/>
              <a:t>Remove the square brackets for uncertainty and TT for FR1 and FR2 by bringing CRs for next meeting</a:t>
            </a:r>
          </a:p>
          <a:p>
            <a:r>
              <a:rPr lang="en-GB" altLang="zh-CN" sz="2400" dirty="0"/>
              <a:t>Alignment of 38.141-1 and 38.141-2 test setup and procedure</a:t>
            </a:r>
          </a:p>
          <a:p>
            <a:pPr lvl="1"/>
            <a:r>
              <a:rPr lang="en-GB" altLang="zh-CN" sz="2000" dirty="0"/>
              <a:t>FFS </a:t>
            </a:r>
            <a:r>
              <a:rPr lang="en-GB" altLang="zh-CN" sz="2000" dirty="0" smtClean="0"/>
              <a:t>alignment </a:t>
            </a:r>
            <a:r>
              <a:rPr lang="en-GB" altLang="zh-CN" sz="2000" dirty="0"/>
              <a:t>of 141-1 and 141-2 test setup and procedure steps split.</a:t>
            </a:r>
            <a:endParaRPr lang="zh-CN" altLang="zh-CN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dirty="0"/>
              <a:t>OTA AWGN power level setting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z="2800" dirty="0"/>
              <a:t>Add the following editor notes in the table for AWGN power level setting for OTA test:</a:t>
            </a:r>
            <a:endParaRPr lang="zh-CN" altLang="zh-CN" sz="2800" dirty="0"/>
          </a:p>
          <a:p>
            <a:pPr lvl="1"/>
            <a:r>
              <a:rPr lang="en-US" altLang="zh-CN" sz="2400" dirty="0"/>
              <a:t>NOTE 1: Δ</a:t>
            </a:r>
            <a:r>
              <a:rPr lang="en-US" altLang="zh-CN" sz="2400" baseline="-25000" dirty="0"/>
              <a:t>OTAREFSENS</a:t>
            </a:r>
            <a:r>
              <a:rPr lang="en-US" altLang="zh-CN" sz="2400" dirty="0"/>
              <a:t> as declared in D.53 in Table 4.6-1 and section 7.1.</a:t>
            </a:r>
            <a:endParaRPr lang="zh-CN" altLang="zh-CN" sz="2400" dirty="0"/>
          </a:p>
          <a:p>
            <a:pPr lvl="1"/>
            <a:r>
              <a:rPr lang="en-US" altLang="zh-CN" sz="2400" dirty="0"/>
              <a:t>NOTE 2: Δ</a:t>
            </a:r>
            <a:r>
              <a:rPr lang="en-US" altLang="zh-CN" sz="2400" baseline="-25000" dirty="0"/>
              <a:t>FR2_REFSENS</a:t>
            </a:r>
            <a:r>
              <a:rPr lang="en-US" altLang="zh-CN" sz="2400" dirty="0"/>
              <a:t> = -3dB as described in section </a:t>
            </a:r>
            <a:r>
              <a:rPr lang="en-US" altLang="zh-CN" sz="2400" dirty="0" smtClean="0"/>
              <a:t>7.1,</a:t>
            </a:r>
            <a:r>
              <a:rPr lang="en-US" altLang="zh-CN" sz="2400" dirty="0" smtClean="0">
                <a:highlight>
                  <a:srgbClr val="FFFF00"/>
                </a:highlight>
              </a:rPr>
              <a:t> </a:t>
            </a:r>
            <a:r>
              <a:rPr lang="en-US" altLang="zh-CN" sz="2400" dirty="0" smtClean="0"/>
              <a:t>since </a:t>
            </a:r>
            <a:r>
              <a:rPr lang="en-US" altLang="zh-CN" sz="2400" dirty="0" smtClean="0"/>
              <a:t>the </a:t>
            </a:r>
            <a:r>
              <a:rPr lang="en-US" altLang="zh-CN" sz="2400" dirty="0"/>
              <a:t>OTA REFSENS receiver target reference direction (as declared in D.54 in Table 4.6-1) is used for testing.</a:t>
            </a:r>
            <a:endParaRPr lang="zh-CN" altLang="zh-CN" sz="2400" dirty="0"/>
          </a:p>
          <a:p>
            <a:pPr lvl="1"/>
            <a:r>
              <a:rPr lang="en-US" altLang="zh-CN" sz="2400" dirty="0"/>
              <a:t>NOTE 3: EIS</a:t>
            </a:r>
            <a:r>
              <a:rPr lang="en-US" altLang="zh-CN" sz="2400" baseline="-25000" dirty="0"/>
              <a:t>REFSENS_50M</a:t>
            </a:r>
            <a:r>
              <a:rPr lang="en-US" altLang="zh-CN" sz="2400" dirty="0"/>
              <a:t> as declared in D.28 in Table 4.6-1.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701073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dirty="0"/>
              <a:t>OTA AWGN power level setting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Keep</a:t>
            </a:r>
            <a:r>
              <a:rPr lang="en-US" altLang="zh-CN" b="1" dirty="0"/>
              <a:t> </a:t>
            </a:r>
            <a:r>
              <a:rPr lang="en-GB" altLang="zh-CN" dirty="0"/>
              <a:t>Δ</a:t>
            </a:r>
            <a:r>
              <a:rPr lang="en-GB" altLang="zh-CN" baseline="-25000" dirty="0"/>
              <a:t>FR2_REFSENS </a:t>
            </a:r>
            <a:r>
              <a:rPr lang="en-GB" altLang="zh-CN" dirty="0"/>
              <a:t>parameter in the AWGN power level derivation formula for </a:t>
            </a:r>
            <a:r>
              <a:rPr lang="en-GB" altLang="zh-CN" i="1" dirty="0"/>
              <a:t>BS type 2-O</a:t>
            </a:r>
            <a:r>
              <a:rPr lang="en-GB" altLang="zh-CN" dirty="0"/>
              <a:t>:</a:t>
            </a:r>
            <a:endParaRPr lang="zh-CN" altLang="en-US" dirty="0"/>
          </a:p>
        </p:txBody>
      </p:sp>
      <p:graphicFrame>
        <p:nvGraphicFramePr>
          <p:cNvPr id="4" name="内容占位符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2024546"/>
              </p:ext>
            </p:extLst>
          </p:nvPr>
        </p:nvGraphicFramePr>
        <p:xfrm>
          <a:off x="575557" y="2852936"/>
          <a:ext cx="7992886" cy="2869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1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348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52580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BS type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Sub-carrier spacing (kHz)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Channel bandwidth (MHz)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AWGN power level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450">
                <a:tc rowSpan="5"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BS type 2-O</a:t>
                      </a:r>
                      <a:endParaRPr lang="zh-CN" sz="1100" b="0" i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60 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effectLst/>
                        </a:rPr>
                        <a:t>EIS</a:t>
                      </a:r>
                      <a:r>
                        <a:rPr lang="en-GB" sz="1400" u="none" baseline="-25000" dirty="0">
                          <a:effectLst/>
                        </a:rPr>
                        <a:t>REFSENS_50M</a:t>
                      </a:r>
                      <a:r>
                        <a:rPr lang="en-GB" sz="1400" u="none" dirty="0">
                          <a:effectLst/>
                        </a:rPr>
                        <a:t> + Δ</a:t>
                      </a:r>
                      <a:r>
                        <a:rPr lang="en-GB" sz="1400" u="none" baseline="-25000" dirty="0">
                          <a:effectLst/>
                        </a:rPr>
                        <a:t>FR2_REFSENS</a:t>
                      </a:r>
                      <a:r>
                        <a:rPr lang="en-GB" sz="1400" u="none" dirty="0">
                          <a:effectLst/>
                        </a:rPr>
                        <a:t> + 15 </a:t>
                      </a:r>
                      <a:r>
                        <a:rPr lang="en-GB" sz="1400" u="none" dirty="0" err="1">
                          <a:effectLst/>
                        </a:rPr>
                        <a:t>dBm</a:t>
                      </a:r>
                      <a:r>
                        <a:rPr lang="en-GB" sz="1400" u="none" dirty="0">
                          <a:effectLst/>
                        </a:rPr>
                        <a:t> / 47.52 MHz</a:t>
                      </a:r>
                      <a:endParaRPr lang="zh-CN" sz="1100" u="none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effectLst/>
                        </a:rPr>
                        <a:t>EIS</a:t>
                      </a:r>
                      <a:r>
                        <a:rPr lang="en-GB" sz="1400" u="none" baseline="-25000" dirty="0">
                          <a:effectLst/>
                        </a:rPr>
                        <a:t>REFSENS_50M</a:t>
                      </a:r>
                      <a:r>
                        <a:rPr lang="en-GB" sz="1400" u="none" dirty="0">
                          <a:effectLst/>
                        </a:rPr>
                        <a:t> + Δ</a:t>
                      </a:r>
                      <a:r>
                        <a:rPr lang="en-GB" sz="1400" u="none" baseline="-25000" dirty="0">
                          <a:effectLst/>
                        </a:rPr>
                        <a:t>FR2_REFSENS</a:t>
                      </a:r>
                      <a:r>
                        <a:rPr lang="en-GB" sz="1400" u="none" dirty="0">
                          <a:effectLst/>
                        </a:rPr>
                        <a:t> + 18 </a:t>
                      </a:r>
                      <a:r>
                        <a:rPr lang="en-GB" sz="1400" u="none" dirty="0" err="1">
                          <a:effectLst/>
                        </a:rPr>
                        <a:t>dBm</a:t>
                      </a:r>
                      <a:r>
                        <a:rPr lang="en-GB" sz="1400" u="none" dirty="0">
                          <a:effectLst/>
                        </a:rPr>
                        <a:t> / 95.04 MHz</a:t>
                      </a:r>
                      <a:endParaRPr lang="zh-CN" sz="1100" u="none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 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effectLst/>
                        </a:rPr>
                        <a:t>EIS</a:t>
                      </a:r>
                      <a:r>
                        <a:rPr lang="en-GB" sz="1400" u="none" baseline="-25000" dirty="0">
                          <a:effectLst/>
                        </a:rPr>
                        <a:t>REFSENS_50M</a:t>
                      </a:r>
                      <a:r>
                        <a:rPr lang="en-GB" sz="1400" u="none" dirty="0">
                          <a:effectLst/>
                        </a:rPr>
                        <a:t> + Δ</a:t>
                      </a:r>
                      <a:r>
                        <a:rPr lang="en-GB" sz="1400" u="none" baseline="-25000" dirty="0">
                          <a:effectLst/>
                        </a:rPr>
                        <a:t>FR2_REFSENS</a:t>
                      </a:r>
                      <a:r>
                        <a:rPr lang="en-GB" sz="1400" u="none" dirty="0">
                          <a:effectLst/>
                        </a:rPr>
                        <a:t> + 15 </a:t>
                      </a:r>
                      <a:r>
                        <a:rPr lang="en-GB" sz="1400" u="none" dirty="0" err="1">
                          <a:effectLst/>
                        </a:rPr>
                        <a:t>dBm</a:t>
                      </a:r>
                      <a:r>
                        <a:rPr lang="en-GB" sz="1400" u="none" dirty="0">
                          <a:effectLst/>
                        </a:rPr>
                        <a:t> / 46.08 MHz</a:t>
                      </a:r>
                      <a:endParaRPr lang="zh-CN" sz="1100" u="none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effectLst/>
                        </a:rPr>
                        <a:t>EIS</a:t>
                      </a:r>
                      <a:r>
                        <a:rPr lang="en-GB" sz="1400" u="none" baseline="-25000" dirty="0" smtClean="0">
                          <a:effectLst/>
                        </a:rPr>
                        <a:t>REFSENS_50M</a:t>
                      </a:r>
                      <a:r>
                        <a:rPr lang="en-GB" sz="1400" u="none" dirty="0" smtClean="0">
                          <a:effectLst/>
                        </a:rPr>
                        <a:t> </a:t>
                      </a:r>
                      <a:r>
                        <a:rPr lang="en-GB" sz="1400" u="none" dirty="0">
                          <a:effectLst/>
                        </a:rPr>
                        <a:t>+ Δ</a:t>
                      </a:r>
                      <a:r>
                        <a:rPr lang="en-GB" sz="1400" u="none" baseline="-25000" dirty="0">
                          <a:effectLst/>
                        </a:rPr>
                        <a:t>FR2_REFSENS</a:t>
                      </a:r>
                      <a:r>
                        <a:rPr lang="en-GB" sz="1400" u="none" dirty="0">
                          <a:effectLst/>
                        </a:rPr>
                        <a:t> + 18 </a:t>
                      </a:r>
                      <a:r>
                        <a:rPr lang="en-GB" sz="1400" u="none" dirty="0" err="1">
                          <a:effectLst/>
                        </a:rPr>
                        <a:t>dBm</a:t>
                      </a:r>
                      <a:r>
                        <a:rPr lang="en-GB" sz="1400" u="none" dirty="0">
                          <a:effectLst/>
                        </a:rPr>
                        <a:t> / 95.04 </a:t>
                      </a:r>
                      <a:r>
                        <a:rPr lang="en-GB" sz="1400" u="none" dirty="0" smtClean="0">
                          <a:effectLst/>
                        </a:rPr>
                        <a:t>MHz</a:t>
                      </a:r>
                      <a:endParaRPr lang="zh-CN" sz="1100" u="none" strike="sng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18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effectLst/>
                        </a:rPr>
                        <a:t>EIS</a:t>
                      </a:r>
                      <a:r>
                        <a:rPr lang="en-GB" sz="1400" u="none" baseline="-25000" dirty="0">
                          <a:effectLst/>
                        </a:rPr>
                        <a:t>REFSENS_50M</a:t>
                      </a:r>
                      <a:r>
                        <a:rPr lang="en-GB" sz="1400" u="none" dirty="0">
                          <a:effectLst/>
                        </a:rPr>
                        <a:t> + Δ</a:t>
                      </a:r>
                      <a:r>
                        <a:rPr lang="en-GB" sz="1400" u="none" baseline="-25000" dirty="0">
                          <a:effectLst/>
                        </a:rPr>
                        <a:t>FR2_REFSENS</a:t>
                      </a:r>
                      <a:r>
                        <a:rPr lang="en-GB" sz="1400" u="none" dirty="0">
                          <a:effectLst/>
                        </a:rPr>
                        <a:t> + 21 </a:t>
                      </a:r>
                      <a:r>
                        <a:rPr lang="en-GB" sz="1400" u="none" dirty="0" err="1">
                          <a:effectLst/>
                        </a:rPr>
                        <a:t>dBm</a:t>
                      </a:r>
                      <a:r>
                        <a:rPr lang="en-GB" sz="1400" u="none" dirty="0">
                          <a:effectLst/>
                        </a:rPr>
                        <a:t> / 190.08 MHz</a:t>
                      </a:r>
                      <a:endParaRPr lang="zh-CN" sz="1100" u="none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5558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Performance for different duplex mode and TDD UL-DL patterns</a:t>
            </a:r>
          </a:p>
          <a:p>
            <a:pPr lvl="1"/>
            <a:r>
              <a:rPr lang="en-GB" altLang="zh-CN" dirty="0"/>
              <a:t>Apply the current PUSCH performance requirements to FDD mode</a:t>
            </a:r>
          </a:p>
          <a:p>
            <a:pPr lvl="1"/>
            <a:r>
              <a:rPr lang="en-GB" altLang="zh-CN" dirty="0"/>
              <a:t>Further discuss whether the requirements can be applied to other TDD configurations in the next meeting.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4974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PUCCH (1/3)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Test parameter configuration</a:t>
            </a:r>
          </a:p>
          <a:p>
            <a:pPr lvl="1"/>
            <a:r>
              <a:rPr lang="en-US" altLang="zh-CN" dirty="0"/>
              <a:t>Change the test parameter of first PRB after frequency hopping configuration to “</a:t>
            </a:r>
            <a:r>
              <a:rPr lang="en-US" altLang="zh-CN" u="sng" dirty="0"/>
              <a:t>The largest PRB index - (number of PRBs - 1)”</a:t>
            </a:r>
          </a:p>
          <a:p>
            <a:r>
              <a:rPr lang="en-US" altLang="zh-CN" dirty="0"/>
              <a:t>Multi-slot PUCCH</a:t>
            </a:r>
          </a:p>
          <a:p>
            <a:pPr lvl="1"/>
            <a:r>
              <a:rPr lang="en-US" altLang="zh-CN" dirty="0"/>
              <a:t>Only define multi-slot PUCCH requirements with 1T2R, See Slide#8 for the simulation assumptions</a:t>
            </a:r>
          </a:p>
          <a:p>
            <a:r>
              <a:rPr lang="en-US" altLang="zh-CN" dirty="0"/>
              <a:t>PUCCH format 2</a:t>
            </a:r>
          </a:p>
          <a:p>
            <a:pPr lvl="1"/>
            <a:r>
              <a:rPr lang="en-US" altLang="zh-CN" dirty="0"/>
              <a:t>Add test parameter configuration for N</a:t>
            </a:r>
            <a:r>
              <a:rPr lang="en-US" altLang="zh-CN" baseline="-25000" dirty="0"/>
              <a:t>ID</a:t>
            </a:r>
            <a:r>
              <a:rPr lang="en-US" altLang="zh-CN" baseline="30000" dirty="0"/>
              <a:t>0</a:t>
            </a:r>
            <a:r>
              <a:rPr lang="en-US" altLang="zh-CN" dirty="0"/>
              <a:t> = 0</a:t>
            </a:r>
          </a:p>
        </p:txBody>
      </p:sp>
    </p:spTree>
    <p:extLst>
      <p:ext uri="{BB962C8B-B14F-4D97-AF65-F5344CB8AC3E}">
        <p14:creationId xmlns:p14="http://schemas.microsoft.com/office/powerpoint/2010/main" val="899416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563" y="225439"/>
            <a:ext cx="8229600" cy="958334"/>
          </a:xfrm>
        </p:spPr>
        <p:txBody>
          <a:bodyPr/>
          <a:lstStyle/>
          <a:p>
            <a:r>
              <a:rPr lang="en-US" altLang="zh-CN" dirty="0"/>
              <a:t>PUCCH (2/3)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0125179"/>
              </p:ext>
            </p:extLst>
          </p:nvPr>
        </p:nvGraphicFramePr>
        <p:xfrm>
          <a:off x="611561" y="1591899"/>
          <a:ext cx="7864234" cy="49280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56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157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627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46606">
                <a:tc gridSpan="3">
                  <a:txBody>
                    <a:bodyPr/>
                    <a:lstStyle/>
                    <a:p>
                      <a:pPr marL="228600" indent="-274320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Notation in TS 38.104/141-1/141-2 for PUCCH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Current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>
                          <a:effectLst/>
                        </a:rPr>
                        <a:t>Proposed update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>
                          <a:effectLst/>
                        </a:rPr>
                        <a:t>Source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Modulation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Modulation order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 38.214 section 5.1.3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743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nrofBits or the number of UCI bits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The number of UCI information bits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TS 38.213 section 9.2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nrofPRBs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Number of PRBs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 38.213 section 9.2.1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startingPRB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First PRB prior to frequency hopping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 38.213 section 9.2.1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intraSlotFrequencyHopping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Intra-slot frequency hopping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TS 38.211 section 6.3.2.4.1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660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interSlotFrequencyHopping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Inter-slot frequency hopping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secondHopPRB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First PRB after frequency hopping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 38.213 section 9.2.1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pucch-GroupHopping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Group and sequence hopping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 38.331 section 6.3.2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hoppingId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Hopping ID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 38.331 section 6.3.2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initialCyclicShift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Initial cyclic shift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 38.213 section 9.2.1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startingSymbolIndex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First symbol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 38.213 Table 9.2.1-1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nrofSymbols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Number of symbols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 38.213 Table 9.2.1-1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Index of orthogonal sequence (time-domain-OCC)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Index of the orthogonal cover code</a:t>
                      </a:r>
                      <a:r>
                        <a:rPr lang="en-US" sz="1200" dirty="0">
                          <a:effectLst/>
                        </a:rPr>
                        <a:t> (</a:t>
                      </a:r>
                      <a:r>
                        <a:rPr lang="en-US" sz="1200" dirty="0" err="1">
                          <a:effectLst/>
                        </a:rPr>
                        <a:t>timeDomainOCC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TS 38.211 section 6.3.2.4.1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occ-Length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Length of the orthogonal cover code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TS 38.213 section 9.2.1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occ-Index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Index of the orthogonal cover code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TS 38.213 section 9.2.1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842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Number of slots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Number of slots for PUCCH repetition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TS 38.213 section 9.2.6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95" marR="62795" marT="8722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53193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4059" y="1183773"/>
            <a:ext cx="229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PUCCH terminology: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63105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PUCCH (3/3)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/>
          <a:lstStyle/>
          <a:p>
            <a:r>
              <a:rPr lang="en-US" altLang="zh-CN" dirty="0"/>
              <a:t>Simulation assumptions for multi-slot PUCCH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272680"/>
              </p:ext>
            </p:extLst>
          </p:nvPr>
        </p:nvGraphicFramePr>
        <p:xfrm>
          <a:off x="971600" y="2132854"/>
          <a:ext cx="6840759" cy="42305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02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02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802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4405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Parameters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PUCCH Format 1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36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Bandwidth/SCS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 MHz/ 30kHz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4296">
                <a:tc gridSpan="2"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1T2R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7774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Propagation condition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TDLC300-100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4113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Carrier frequency (GHz)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4GHz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2008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(#Bits, #Symbols, #PRBs)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(2, 14, 1)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6217">
                <a:tc gridSpan="2"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</a:rPr>
                        <a:t>Initial cyclic shift</a:t>
                      </a:r>
                      <a:endParaRPr lang="zh-CN" altLang="zh-CN" sz="16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2008">
                <a:tc gridSpan="2"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</a:rPr>
                        <a:t>First symbol</a:t>
                      </a:r>
                      <a:endParaRPr lang="zh-CN" altLang="zh-CN" sz="16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7361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Index of orthogonal sequence (time-domain-OCC)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6425">
                <a:tc rowSpan="2"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Inter/Intra-slot frequency hopping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Inter-slot frequency hopping Enabled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1229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Intra-slot frequency hopping disabled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2008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slot 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75829">
                <a:tc row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 metric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DTX to Ack probability &lt;1%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√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2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Missed </a:t>
                      </a:r>
                      <a:r>
                        <a:rPr lang="en-US" sz="1400" dirty="0" err="1">
                          <a:effectLst/>
                        </a:rPr>
                        <a:t>Ack</a:t>
                      </a:r>
                      <a:r>
                        <a:rPr lang="en-US" sz="1400" dirty="0">
                          <a:effectLst/>
                        </a:rPr>
                        <a:t> probability &lt; 1%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√ 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2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NACK2ACK &lt; 0.1%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√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8920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Discuss how to handle the requirements still with TBD case by case in the next RAN4#92Bis meeting</a:t>
            </a:r>
          </a:p>
          <a:p>
            <a:r>
              <a:rPr lang="en-US" altLang="zh-CN" dirty="0"/>
              <a:t>Solve </a:t>
            </a:r>
            <a:r>
              <a:rPr lang="en-US" altLang="zh-CN"/>
              <a:t>the those TBDs </a:t>
            </a:r>
            <a:r>
              <a:rPr lang="en-US" altLang="zh-CN" dirty="0"/>
              <a:t>in the next RAN4#92Bis meeting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4855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695</Words>
  <Application>Microsoft Office PowerPoint</Application>
  <PresentationFormat>全屏显示(4:3)</PresentationFormat>
  <Paragraphs>139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Arial Unicode MS</vt:lpstr>
      <vt:lpstr>宋体</vt:lpstr>
      <vt:lpstr>Arial</vt:lpstr>
      <vt:lpstr>Calibri</vt:lpstr>
      <vt:lpstr>Times New Roman</vt:lpstr>
      <vt:lpstr>Office 主题</vt:lpstr>
      <vt:lpstr>3GPP TSG-RAN WG4 Meeting #92   Ljubljana, Slovenia, 26 - 30 August, 2019</vt:lpstr>
      <vt:lpstr>General</vt:lpstr>
      <vt:lpstr>OTA AWGN power level setting (1/2)</vt:lpstr>
      <vt:lpstr>OTA AWGN power level setting (2/2)</vt:lpstr>
      <vt:lpstr>PUSCH</vt:lpstr>
      <vt:lpstr>PUCCH (1/3)</vt:lpstr>
      <vt:lpstr>PUCCH (2/3)</vt:lpstr>
      <vt:lpstr>PUCCH (3/3)</vt:lpstr>
      <vt:lpstr>Simulation Results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Lixiang (Tricia)</cp:lastModifiedBy>
  <cp:revision>123</cp:revision>
  <dcterms:created xsi:type="dcterms:W3CDTF">2016-01-12T08:39:50Z</dcterms:created>
  <dcterms:modified xsi:type="dcterms:W3CDTF">2019-08-29T15:30:04Z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(3)N5obJ6tAEGw0oz5MC4LFHWrotXjM/Rr4haCL7dsI14bgF2sVo5L6UgR1YwSucsL+gE0m9kQ+
387m8v+4PlTu5hFfepGt1BjYQltnAXKLpXD8vw3QJbogBZmvnwuZMfNtfD5AgKVDMWGoG6et
6H79OYIEct/NW3rC8eWs5ExhRDbU6mt3Ez3nCNwlnioXqaoxB06GtL3yzUDGyVzUNb8Lp//b
QOB8Lv7LDmgQcLiiLm</vt:lpwstr>
  </property>
  <property fmtid="{D5CDD505-2E9C-101B-9397-08002B2CF9AE}" pid="3" name="_2015_ms_pID_7253431">
    <vt:lpwstr>f6Am6abFBPG7lLsnQ3hwvW2NOueYJMXnV33neHazA4f3p6whLhc8gP
/lZ8v6MHUG1I997z+wi7Ah31KAIzulqWdnVdzQw5I1a+4chukafGRF2vTgMSN2JKn8bw1pR6
zOhoCDQaH1FVEbKI3/aP30cYGwest93xgwZxapVJXQAl/bqGb7zAM0L2SQQ1ZrOj+h6gJd58
v5njDO0TjxnROESwxFyrpFS23Oy1DG4tDkGz</vt:lpwstr>
  </property>
  <property fmtid="{D5CDD505-2E9C-101B-9397-08002B2CF9AE}" pid="4" name="_2015_ms_pID_7253432">
    <vt:lpwstr>uPT0CCEUADKf/0W4MW3ArImnMV7uZ9j1pOM6
2Uy7hFptLGXMCd/t5GhcfAoTwJnGTjFnr7oZjE3Jp4IZn92mFMU=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</Properties>
</file>