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6"/>
  </p:sldMasterIdLst>
  <p:sldIdLst>
    <p:sldId id="257" r:id="rId7"/>
    <p:sldId id="259" r:id="rId8"/>
    <p:sldId id="258" r:id="rId9"/>
    <p:sldId id="260" r:id="rId10"/>
    <p:sldId id="261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616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tableStyles" Target="tableStyles.xml"/><Relationship Id="rId10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1619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29364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82552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33454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26306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149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35114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2625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02188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40131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20120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BDD4DB-9E7D-4215-B5C3-C804ACA64495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736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847528" y="1772817"/>
            <a:ext cx="8496944" cy="1944215"/>
          </a:xfrm>
        </p:spPr>
        <p:txBody>
          <a:bodyPr>
            <a:normAutofit/>
          </a:bodyPr>
          <a:lstStyle/>
          <a:p>
            <a:r>
              <a:rPr lang="en-US" altLang="zh-CN" dirty="0"/>
              <a:t>Way Forward on LTE Mobility Enhancements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895600" y="4293096"/>
            <a:ext cx="6400800" cy="1320552"/>
          </a:xfrm>
        </p:spPr>
        <p:txBody>
          <a:bodyPr/>
          <a:lstStyle/>
          <a:p>
            <a:r>
              <a:rPr lang="fi-FI" altLang="zh-CN" dirty="0"/>
              <a:t>Nokia, Nokia Shanghai Bell</a:t>
            </a:r>
            <a:endParaRPr lang="zh-CN" altLang="en-US" dirty="0"/>
          </a:p>
        </p:txBody>
      </p:sp>
      <p:sp>
        <p:nvSpPr>
          <p:cNvPr id="4" name="副标题 2"/>
          <p:cNvSpPr txBox="1">
            <a:spLocks/>
          </p:cNvSpPr>
          <p:nvPr/>
        </p:nvSpPr>
        <p:spPr>
          <a:xfrm>
            <a:off x="942679" y="260648"/>
            <a:ext cx="10275217" cy="936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GB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3GPP TSG-RAN WG4 Meeting #92	           				 R4-1910003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Ljubljana</a:t>
            </a:r>
            <a:r>
              <a:rPr kumimoji="0" lang="en-GB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,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Slovenia</a:t>
            </a:r>
            <a:r>
              <a:rPr kumimoji="0" lang="en-GB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, 26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-30</a:t>
            </a:r>
            <a:r>
              <a:rPr kumimoji="0" lang="en-GB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Aug</a:t>
            </a:r>
            <a:r>
              <a:rPr kumimoji="0" lang="en-GB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 2019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527179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3B74B1-3096-41A0-998C-65D8EBDD5F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649189"/>
          </a:xfrm>
        </p:spPr>
        <p:txBody>
          <a:bodyPr>
            <a:normAutofit fontScale="90000"/>
          </a:bodyPr>
          <a:lstStyle/>
          <a:p>
            <a:r>
              <a:rPr lang="en-US" dirty="0"/>
              <a:t>Conditional handover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455B1B-FB4B-4A5C-81BD-015E8A801B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055803"/>
            <a:ext cx="10972800" cy="5070362"/>
          </a:xfrm>
        </p:spPr>
        <p:txBody>
          <a:bodyPr>
            <a:normAutofit/>
          </a:bodyPr>
          <a:lstStyle/>
          <a:p>
            <a:r>
              <a:rPr lang="en-US" u="sng" dirty="0"/>
              <a:t>Interpretation of “handover condition is met”</a:t>
            </a:r>
          </a:p>
          <a:p>
            <a:pPr lvl="1"/>
            <a:r>
              <a:rPr lang="en-US" dirty="0"/>
              <a:t>Companies should </a:t>
            </a:r>
            <a:r>
              <a:rPr lang="en-US" dirty="0" err="1"/>
              <a:t>analyse</a:t>
            </a:r>
            <a:r>
              <a:rPr lang="en-US" dirty="0"/>
              <a:t> solution for decision in RAN4#92bis considering among other (see next page):</a:t>
            </a:r>
          </a:p>
          <a:p>
            <a:pPr lvl="2"/>
            <a:r>
              <a:rPr lang="en-US" dirty="0"/>
              <a:t>CHO RRC configuration</a:t>
            </a:r>
          </a:p>
          <a:p>
            <a:pPr lvl="2"/>
            <a:r>
              <a:rPr lang="en-US" dirty="0"/>
              <a:t>CHO condition fulfilled (before UE realizes)</a:t>
            </a:r>
          </a:p>
          <a:p>
            <a:pPr lvl="2"/>
            <a:r>
              <a:rPr lang="en-US" dirty="0"/>
              <a:t>UE realizes CHO condition is fulfilled</a:t>
            </a:r>
          </a:p>
          <a:p>
            <a:pPr lvl="2"/>
            <a:r>
              <a:rPr lang="en-US" dirty="0"/>
              <a:t>Etc.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220793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3B74B1-3096-41A0-998C-65D8EBDD5F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649189"/>
          </a:xfrm>
        </p:spPr>
        <p:txBody>
          <a:bodyPr>
            <a:normAutofit fontScale="90000"/>
          </a:bodyPr>
          <a:lstStyle/>
          <a:p>
            <a:r>
              <a:rPr lang="en-US" dirty="0"/>
              <a:t>Conditional handover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455B1B-FB4B-4A5C-81BD-015E8A801B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055803"/>
            <a:ext cx="10972800" cy="5070362"/>
          </a:xfrm>
        </p:spPr>
        <p:txBody>
          <a:bodyPr/>
          <a:lstStyle/>
          <a:p>
            <a:r>
              <a:rPr lang="fi-FI" dirty="0" err="1"/>
              <a:t>Ending</a:t>
            </a:r>
            <a:r>
              <a:rPr lang="fi-FI" dirty="0"/>
              <a:t> </a:t>
            </a:r>
            <a:r>
              <a:rPr lang="fi-FI" dirty="0" err="1"/>
              <a:t>point</a:t>
            </a:r>
            <a:r>
              <a:rPr lang="fi-FI" dirty="0"/>
              <a:t> of </a:t>
            </a:r>
            <a:r>
              <a:rPr lang="fi-FI" dirty="0" err="1"/>
              <a:t>Conditional</a:t>
            </a:r>
            <a:r>
              <a:rPr lang="fi-FI" dirty="0"/>
              <a:t> HO:</a:t>
            </a:r>
          </a:p>
          <a:p>
            <a:pPr lvl="1"/>
            <a:r>
              <a:rPr lang="fi-FI" dirty="0" err="1"/>
              <a:t>Potential</a:t>
            </a:r>
            <a:r>
              <a:rPr lang="fi-FI" dirty="0"/>
              <a:t> </a:t>
            </a:r>
            <a:r>
              <a:rPr lang="fi-FI" dirty="0" err="1"/>
              <a:t>agreement</a:t>
            </a:r>
            <a:r>
              <a:rPr lang="fi-FI" dirty="0"/>
              <a:t>:</a:t>
            </a:r>
          </a:p>
          <a:p>
            <a:pPr lvl="2"/>
            <a:r>
              <a:rPr lang="fi-FI" dirty="0" err="1"/>
              <a:t>When</a:t>
            </a:r>
            <a:r>
              <a:rPr lang="fi-FI" dirty="0"/>
              <a:t> PRACH is </a:t>
            </a:r>
            <a:r>
              <a:rPr lang="fi-FI" dirty="0" err="1"/>
              <a:t>transmitted</a:t>
            </a:r>
            <a:r>
              <a:rPr lang="fi-FI" dirty="0"/>
              <a:t> in </a:t>
            </a:r>
            <a:r>
              <a:rPr lang="fi-FI" dirty="0" err="1"/>
              <a:t>target</a:t>
            </a:r>
            <a:r>
              <a:rPr lang="fi-FI" dirty="0"/>
              <a:t> </a:t>
            </a:r>
            <a:r>
              <a:rPr lang="fi-FI" dirty="0" err="1"/>
              <a:t>cell</a:t>
            </a:r>
            <a:endParaRPr lang="fi-FI" dirty="0"/>
          </a:p>
          <a:p>
            <a:endParaRPr lang="en-GB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8EAFFD75-FB44-48E8-A866-C4CAEE99A3D3}"/>
              </a:ext>
            </a:extLst>
          </p:cNvPr>
          <p:cNvGrpSpPr/>
          <p:nvPr/>
        </p:nvGrpSpPr>
        <p:grpSpPr>
          <a:xfrm>
            <a:off x="942681" y="3280528"/>
            <a:ext cx="9653048" cy="2437659"/>
            <a:chOff x="1282045" y="3186260"/>
            <a:chExt cx="9653048" cy="2437659"/>
          </a:xfrm>
        </p:grpSpPr>
        <p:cxnSp>
          <p:nvCxnSpPr>
            <p:cNvPr id="4" name="Straight Arrow Connector 3">
              <a:extLst>
                <a:ext uri="{FF2B5EF4-FFF2-40B4-BE49-F238E27FC236}">
                  <a16:creationId xmlns:a16="http://schemas.microsoft.com/office/drawing/2014/main" id="{C6AB87C4-B969-4CD7-9A1B-2EEA40D04213}"/>
                </a:ext>
              </a:extLst>
            </p:cNvPr>
            <p:cNvCxnSpPr/>
            <p:nvPr/>
          </p:nvCxnSpPr>
          <p:spPr>
            <a:xfrm>
              <a:off x="1282045" y="4176074"/>
              <a:ext cx="9653048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Arrow Connector 4">
              <a:extLst>
                <a:ext uri="{FF2B5EF4-FFF2-40B4-BE49-F238E27FC236}">
                  <a16:creationId xmlns:a16="http://schemas.microsoft.com/office/drawing/2014/main" id="{63252F2D-A0C7-4900-9C67-D7BF72A8D83F}"/>
                </a:ext>
              </a:extLst>
            </p:cNvPr>
            <p:cNvCxnSpPr/>
            <p:nvPr/>
          </p:nvCxnSpPr>
          <p:spPr>
            <a:xfrm flipV="1">
              <a:off x="1753386" y="3770722"/>
              <a:ext cx="0" cy="405352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82CE27DF-A514-4A37-802F-80813464C117}"/>
                </a:ext>
              </a:extLst>
            </p:cNvPr>
            <p:cNvSpPr txBox="1"/>
            <p:nvPr/>
          </p:nvSpPr>
          <p:spPr>
            <a:xfrm>
              <a:off x="1404594" y="3186260"/>
              <a:ext cx="150842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i-FI" dirty="0" err="1"/>
                <a:t>Measurement</a:t>
              </a:r>
              <a:endParaRPr lang="fi-FI" dirty="0"/>
            </a:p>
            <a:p>
              <a:r>
                <a:rPr lang="fi-FI" dirty="0"/>
                <a:t>Report</a:t>
              </a:r>
              <a:endParaRPr lang="en-GB" dirty="0"/>
            </a:p>
          </p:txBody>
        </p:sp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id="{02E064DF-CA81-478F-9878-700E851BFCDF}"/>
                </a:ext>
              </a:extLst>
            </p:cNvPr>
            <p:cNvCxnSpPr/>
            <p:nvPr/>
          </p:nvCxnSpPr>
          <p:spPr>
            <a:xfrm>
              <a:off x="3506771" y="3770722"/>
              <a:ext cx="0" cy="405352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365073C9-E871-4BEC-A8E5-AE047112EFC1}"/>
                </a:ext>
              </a:extLst>
            </p:cNvPr>
            <p:cNvSpPr txBox="1"/>
            <p:nvPr/>
          </p:nvSpPr>
          <p:spPr>
            <a:xfrm>
              <a:off x="2992271" y="3239142"/>
              <a:ext cx="143449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i-FI" dirty="0"/>
                <a:t>CHO RRC</a:t>
              </a:r>
            </a:p>
            <a:p>
              <a:r>
                <a:rPr lang="fi-FI" dirty="0" err="1"/>
                <a:t>configuration</a:t>
              </a:r>
              <a:endParaRPr lang="en-GB" dirty="0"/>
            </a:p>
          </p:txBody>
        </p:sp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34894F00-261F-4B5E-B557-4D1724E72B4F}"/>
                </a:ext>
              </a:extLst>
            </p:cNvPr>
            <p:cNvCxnSpPr/>
            <p:nvPr/>
          </p:nvCxnSpPr>
          <p:spPr>
            <a:xfrm flipV="1">
              <a:off x="5524107" y="4176074"/>
              <a:ext cx="0" cy="499621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16030FF-D49F-487C-A241-8CD8152D66BC}"/>
                </a:ext>
              </a:extLst>
            </p:cNvPr>
            <p:cNvSpPr txBox="1"/>
            <p:nvPr/>
          </p:nvSpPr>
          <p:spPr>
            <a:xfrm>
              <a:off x="4845377" y="4700589"/>
              <a:ext cx="154529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i-FI" dirty="0"/>
                <a:t>CHO </a:t>
              </a:r>
              <a:r>
                <a:rPr lang="fi-FI" dirty="0" err="1"/>
                <a:t>condition</a:t>
              </a:r>
              <a:endParaRPr lang="fi-FI" dirty="0"/>
            </a:p>
            <a:p>
              <a:r>
                <a:rPr lang="fi-FI" dirty="0" err="1"/>
                <a:t>Fulfilled</a:t>
              </a:r>
              <a:r>
                <a:rPr lang="fi-FI" dirty="0"/>
                <a:t>.</a:t>
              </a:r>
            </a:p>
            <a:p>
              <a:r>
                <a:rPr lang="fi-FI" dirty="0" err="1"/>
                <a:t>Execute</a:t>
              </a:r>
              <a:r>
                <a:rPr lang="fi-FI" dirty="0"/>
                <a:t> CHO</a:t>
              </a:r>
              <a:endParaRPr lang="en-GB" dirty="0"/>
            </a:p>
          </p:txBody>
        </p:sp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B5C092D4-3DA2-4387-8781-E014133F85E3}"/>
                </a:ext>
              </a:extLst>
            </p:cNvPr>
            <p:cNvCxnSpPr/>
            <p:nvPr/>
          </p:nvCxnSpPr>
          <p:spPr>
            <a:xfrm flipV="1">
              <a:off x="7522590" y="3629320"/>
              <a:ext cx="0" cy="546754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D88A6AE2-AAD7-4D32-980F-3130EF18997D}"/>
                </a:ext>
              </a:extLst>
            </p:cNvPr>
            <p:cNvSpPr txBox="1"/>
            <p:nvPr/>
          </p:nvSpPr>
          <p:spPr>
            <a:xfrm>
              <a:off x="7126664" y="3318235"/>
              <a:ext cx="8274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i-FI" dirty="0"/>
                <a:t>PRACH</a:t>
              </a:r>
              <a:endParaRPr lang="en-GB" dirty="0"/>
            </a:p>
          </p:txBody>
        </p:sp>
      </p:grpSp>
    </p:spTree>
    <p:extLst>
      <p:ext uri="{BB962C8B-B14F-4D97-AF65-F5344CB8AC3E}">
        <p14:creationId xmlns:p14="http://schemas.microsoft.com/office/powerpoint/2010/main" val="32397576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3B74B1-3096-41A0-998C-65D8EBDD5F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649189"/>
          </a:xfrm>
        </p:spPr>
        <p:txBody>
          <a:bodyPr>
            <a:normAutofit fontScale="90000"/>
          </a:bodyPr>
          <a:lstStyle/>
          <a:p>
            <a:r>
              <a:rPr lang="en-US" dirty="0"/>
              <a:t>Conditional handover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455B1B-FB4B-4A5C-81BD-015E8A801B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055803"/>
            <a:ext cx="10972800" cy="5070362"/>
          </a:xfrm>
        </p:spPr>
        <p:txBody>
          <a:bodyPr>
            <a:normAutofit lnSpcReduction="10000"/>
          </a:bodyPr>
          <a:lstStyle/>
          <a:p>
            <a:r>
              <a:rPr lang="en-US" u="sng" dirty="0"/>
              <a:t>CHO delay requirement:</a:t>
            </a:r>
          </a:p>
          <a:p>
            <a:pPr lvl="1"/>
            <a:r>
              <a:rPr lang="en-GB" dirty="0"/>
              <a:t>The definition of when the CHO delay starts is FFS</a:t>
            </a:r>
          </a:p>
          <a:p>
            <a:pPr lvl="1"/>
            <a:r>
              <a:rPr lang="en-GB" dirty="0"/>
              <a:t>Exact delay equation is FFS</a:t>
            </a:r>
          </a:p>
          <a:p>
            <a:pPr marL="457200" lvl="1" indent="0">
              <a:buNone/>
            </a:pPr>
            <a:endParaRPr lang="en-GB" dirty="0"/>
          </a:p>
          <a:p>
            <a:pPr lvl="1"/>
            <a:r>
              <a:rPr lang="en-GB" dirty="0"/>
              <a:t>UE RRC processing time is broken into two segments: </a:t>
            </a:r>
          </a:p>
          <a:p>
            <a:pPr lvl="1"/>
            <a:r>
              <a:rPr lang="en-GB" dirty="0"/>
              <a:t>First segment is immediately after RRC HO command reception</a:t>
            </a:r>
          </a:p>
          <a:p>
            <a:pPr lvl="1"/>
            <a:r>
              <a:rPr lang="en-GB" dirty="0"/>
              <a:t>Second segment is after UE realizes the condition is met and identity of target cell is determined</a:t>
            </a:r>
          </a:p>
          <a:p>
            <a:pPr lvl="1"/>
            <a:endParaRPr lang="en-GB" sz="2800" dirty="0"/>
          </a:p>
          <a:p>
            <a:pPr lvl="1"/>
            <a:r>
              <a:rPr lang="en-US" dirty="0"/>
              <a:t>Company input concerning each different delay for CHO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946050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3B74B1-3096-41A0-998C-65D8EBDD5F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649189"/>
          </a:xfrm>
        </p:spPr>
        <p:txBody>
          <a:bodyPr>
            <a:normAutofit fontScale="90000"/>
          </a:bodyPr>
          <a:lstStyle/>
          <a:p>
            <a:r>
              <a:rPr lang="en-US" dirty="0"/>
              <a:t>Reduction of user data interruption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455B1B-FB4B-4A5C-81BD-015E8A801B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055803"/>
            <a:ext cx="10972800" cy="5070362"/>
          </a:xfrm>
        </p:spPr>
        <p:txBody>
          <a:bodyPr>
            <a:normAutofit/>
          </a:bodyPr>
          <a:lstStyle/>
          <a:p>
            <a:r>
              <a:rPr lang="en-US" u="sng" dirty="0" err="1"/>
              <a:t>eMBB</a:t>
            </a:r>
            <a:r>
              <a:rPr lang="en-US" u="sng" dirty="0"/>
              <a:t> LTE handover delay definition:</a:t>
            </a:r>
          </a:p>
          <a:p>
            <a:pPr lvl="1"/>
            <a:r>
              <a:rPr lang="en-GB" dirty="0"/>
              <a:t>The legacy handover delay definition may not be suitable for simultaneous connectivity handover.</a:t>
            </a:r>
          </a:p>
          <a:p>
            <a:pPr lvl="1"/>
            <a:r>
              <a:rPr lang="en-GB" dirty="0"/>
              <a:t>The starting point of handover delay is defined as the time when UE receives RRC indicating handover. The ending point of handover delay is FFS.</a:t>
            </a:r>
          </a:p>
          <a:p>
            <a:pPr lvl="1"/>
            <a:r>
              <a:rPr lang="en-GB" dirty="0"/>
              <a:t>RAN4 needs to discuss if delay and interruption requirement is needed for source cell release.</a:t>
            </a:r>
          </a:p>
          <a:p>
            <a:pPr lvl="1"/>
            <a:r>
              <a:rPr lang="en-US" dirty="0"/>
              <a:t>Company input concerning each </a:t>
            </a:r>
            <a:r>
              <a:rPr lang="en-GB" dirty="0"/>
              <a:t>delay and interruption requirement </a:t>
            </a:r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989312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haredContentType xmlns="Microsoft.SharePoint.Taxonomy.ContentTypeSync" SourceId="34c87397-5fc1-491e-85e7-d6110dbe9cbd" ContentTypeId="0x0101" PreviousValue="false"/>
</file>

<file path=customXml/item2.xml><?xml version="1.0" encoding="utf-8"?>
<?mso-contentType ?>
<spe:Receivers xmlns:spe="http://schemas.microsoft.com/sharepoint/events"/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779548D02695F479F904726726C80A8" ma:contentTypeVersion="11" ma:contentTypeDescription="Create a new document." ma:contentTypeScope="" ma:versionID="ef6b774ef188ddc835e353781c249403">
  <xsd:schema xmlns:xsd="http://www.w3.org/2001/XMLSchema" xmlns:xs="http://www.w3.org/2001/XMLSchema" xmlns:p="http://schemas.microsoft.com/office/2006/metadata/properties" xmlns:ns3="71c5aaf6-e6ce-465b-b873-5148d2a4c105" xmlns:ns4="55ae6c15-9962-46ae-a768-8deca3649a65" xmlns:ns5="28d22441-8343-43f8-ac6d-b59b0fa8fca6" targetNamespace="http://schemas.microsoft.com/office/2006/metadata/properties" ma:root="true" ma:fieldsID="6ffa66183a6d9ea6153da49623a31c87" ns3:_="" ns4:_="" ns5:_="">
    <xsd:import namespace="71c5aaf6-e6ce-465b-b873-5148d2a4c105"/>
    <xsd:import namespace="55ae6c15-9962-46ae-a768-8deca3649a65"/>
    <xsd:import namespace="28d22441-8343-43f8-ac6d-b59b0fa8fca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FastMetadata" minOccurs="0"/>
                <xsd:element ref="ns4:MediaServiceDateTaken" minOccurs="0"/>
                <xsd:element ref="ns4:MediaServiceMetadata" minOccurs="0"/>
                <xsd:element ref="ns4:MediaServiceAutoTags" minOccurs="0"/>
                <xsd:element ref="ns4:MediaServiceLocatio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OCR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5ae6c15-9962-46ae-a768-8deca3649a65" elementFormDefault="qualified">
    <xsd:import namespace="http://schemas.microsoft.com/office/2006/documentManagement/types"/>
    <xsd:import namespace="http://schemas.microsoft.com/office/infopath/2007/PartnerControls"/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Metadata" ma:index="14" nillable="true" ma:displayName="MediaServiceMetadata" ma:hidden="true" ma:internalName="MediaServiceMetadata" ma:readOnly="true">
      <xsd:simpleType>
        <xsd:restriction base="dms:Note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6" nillable="true" ma:displayName="MediaServiceLocation" ma:internalName="MediaServiceLocation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2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d22441-8343-43f8-ac6d-b59b0fa8fca6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3E468C3-7140-459E-B17C-EF0AD2F2E222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90E48251-E7CC-41DD-AB7D-36F291969D2B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1353995B-0B73-484C-B41D-7E53B8B4F732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235BB45F-E3BA-468D-9920-D0D6A5B5FBFC}">
  <ds:schemaRefs>
    <ds:schemaRef ds:uri="http://schemas.microsoft.com/office/2006/documentManagement/types"/>
    <ds:schemaRef ds:uri="http://purl.org/dc/elements/1.1/"/>
    <ds:schemaRef ds:uri="71c5aaf6-e6ce-465b-b873-5148d2a4c105"/>
    <ds:schemaRef ds:uri="http://schemas.microsoft.com/office/infopath/2007/PartnerControls"/>
    <ds:schemaRef ds:uri="http://schemas.openxmlformats.org/package/2006/metadata/core-properties"/>
    <ds:schemaRef ds:uri="28d22441-8343-43f8-ac6d-b59b0fa8fca6"/>
    <ds:schemaRef ds:uri="http://purl.org/dc/terms/"/>
    <ds:schemaRef ds:uri="55ae6c15-9962-46ae-a768-8deca3649a65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5.xml><?xml version="1.0" encoding="utf-8"?>
<ds:datastoreItem xmlns:ds="http://schemas.openxmlformats.org/officeDocument/2006/customXml" ds:itemID="{3484D6F3-2996-4480-9242-B6024800574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55ae6c15-9962-46ae-a768-8deca3649a65"/>
    <ds:schemaRef ds:uri="28d22441-8343-43f8-ac6d-b59b0fa8fca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1299</TotalTime>
  <Words>233</Words>
  <Application>Microsoft Office PowerPoint</Application>
  <PresentationFormat>Widescreen</PresentationFormat>
  <Paragraphs>39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主题​​</vt:lpstr>
      <vt:lpstr>Way Forward on LTE Mobility Enhancements</vt:lpstr>
      <vt:lpstr>Conditional handover</vt:lpstr>
      <vt:lpstr>Conditional handover</vt:lpstr>
      <vt:lpstr>Conditional handover</vt:lpstr>
      <vt:lpstr>Reduction of user data interruption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LTE Mobility Enhancements</dc:title>
  <dc:creator>Nokia Networks</dc:creator>
  <cp:lastModifiedBy>Nokia Networks1</cp:lastModifiedBy>
  <cp:revision>18</cp:revision>
  <dcterms:created xsi:type="dcterms:W3CDTF">2019-08-29T12:24:53Z</dcterms:created>
  <dcterms:modified xsi:type="dcterms:W3CDTF">2019-08-30T10:30:33Z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0x0101002779548D02695F479F904726726C80A8</vt:lpwstr>
  </property>
</Properties>
</file>