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0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lsgaard, Lars (Nokia - FI/Oulu)" userId="e1bb5a1e-b9f4-4671-872d-0e0e38899c4a" providerId="ADAL" clId="{66372D48-2656-410E-9407-21CFF3816482}"/>
    <pc:docChg chg="undo custSel modSld">
      <pc:chgData name="Dalsgaard, Lars (Nokia - FI/Oulu)" userId="e1bb5a1e-b9f4-4671-872d-0e0e38899c4a" providerId="ADAL" clId="{66372D48-2656-410E-9407-21CFF3816482}" dt="2019-04-11T17:11:26.724" v="206"/>
      <pc:docMkLst>
        <pc:docMk/>
      </pc:docMkLst>
      <pc:sldChg chg="modSp">
        <pc:chgData name="Dalsgaard, Lars (Nokia - FI/Oulu)" userId="e1bb5a1e-b9f4-4671-872d-0e0e38899c4a" providerId="ADAL" clId="{66372D48-2656-410E-9407-21CFF3816482}" dt="2019-04-11T17:02:33.598" v="198" actId="20577"/>
        <pc:sldMkLst>
          <pc:docMk/>
          <pc:sldMk cId="3642733186" sldId="263"/>
        </pc:sldMkLst>
        <pc:spChg chg="mod">
          <ac:chgData name="Dalsgaard, Lars (Nokia - FI/Oulu)" userId="e1bb5a1e-b9f4-4671-872d-0e0e38899c4a" providerId="ADAL" clId="{66372D48-2656-410E-9407-21CFF3816482}" dt="2019-04-11T17:02:33.598" v="198" actId="20577"/>
          <ac:spMkLst>
            <pc:docMk/>
            <pc:sldMk cId="3642733186" sldId="263"/>
            <ac:spMk id="3075" creationId="{B084D7AF-DEFD-47ED-B94C-F40A214A6326}"/>
          </ac:spMkLst>
        </pc:spChg>
      </pc:sldChg>
      <pc:sldChg chg="modSp">
        <pc:chgData name="Dalsgaard, Lars (Nokia - FI/Oulu)" userId="e1bb5a1e-b9f4-4671-872d-0e0e38899c4a" providerId="ADAL" clId="{66372D48-2656-410E-9407-21CFF3816482}" dt="2019-04-11T17:11:26.724" v="206"/>
        <pc:sldMkLst>
          <pc:docMk/>
          <pc:sldMk cId="30917283" sldId="266"/>
        </pc:sldMkLst>
        <pc:spChg chg="mod">
          <ac:chgData name="Dalsgaard, Lars (Nokia - FI/Oulu)" userId="e1bb5a1e-b9f4-4671-872d-0e0e38899c4a" providerId="ADAL" clId="{66372D48-2656-410E-9407-21CFF3816482}" dt="2019-04-11T17:02:57.986" v="199"/>
          <ac:spMkLst>
            <pc:docMk/>
            <pc:sldMk cId="30917283" sldId="266"/>
            <ac:spMk id="2" creationId="{24F2B4DD-00FF-48FA-A3C3-F12E6EBECB89}"/>
          </ac:spMkLst>
        </pc:spChg>
        <pc:spChg chg="mod">
          <ac:chgData name="Dalsgaard, Lars (Nokia - FI/Oulu)" userId="e1bb5a1e-b9f4-4671-872d-0e0e38899c4a" providerId="ADAL" clId="{66372D48-2656-410E-9407-21CFF3816482}" dt="2019-04-11T17:11:26.724" v="206"/>
          <ac:spMkLst>
            <pc:docMk/>
            <pc:sldMk cId="30917283" sldId="266"/>
            <ac:spMk id="3" creationId="{B81E3070-BE9F-4DC1-B102-88B46E5498AD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/>
              <a:t>Ljubljana, Slovenia, Aug 26</a:t>
            </a:r>
            <a:r>
              <a:rPr lang="en-GB" altLang="zh-CN" sz="1800" baseline="30000" dirty="0"/>
              <a:t>th</a:t>
            </a:r>
            <a:r>
              <a:rPr lang="en-GB" altLang="zh-CN" sz="1800" dirty="0"/>
              <a:t> - 30</a:t>
            </a:r>
            <a:r>
              <a:rPr lang="en-GB" altLang="zh-CN" sz="1800" baseline="30000" dirty="0"/>
              <a:t>th</a:t>
            </a:r>
            <a:r>
              <a:rPr lang="en-GB" altLang="zh-CN" sz="1800" dirty="0"/>
              <a:t>,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242088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UE </a:t>
            </a:r>
            <a:r>
              <a:rPr lang="en-US" altLang="zh-CN" sz="4400" dirty="0" err="1">
                <a:latin typeface="Calibri" panose="020F0502020204030204" pitchFamily="34" charset="0"/>
              </a:rPr>
              <a:t>sidelink</a:t>
            </a:r>
            <a:r>
              <a:rPr lang="en-US" altLang="zh-CN" sz="4400" dirty="0">
                <a:latin typeface="Calibri" panose="020F0502020204030204" pitchFamily="34" charset="0"/>
              </a:rPr>
              <a:t> timing requirements for NR V2X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R4-1909993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Agreements on Te requirements for NR V2X (1)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40148"/>
            <a:ext cx="8229600" cy="3529012"/>
          </a:xfrm>
        </p:spPr>
        <p:txBody>
          <a:bodyPr/>
          <a:lstStyle/>
          <a:p>
            <a:r>
              <a:rPr lang="en-GB" altLang="zh-CN" sz="1800" b="1" dirty="0" smtClean="0"/>
              <a:t>NR V2X timing error requirement for </a:t>
            </a:r>
            <a:r>
              <a:rPr lang="en-GB" altLang="zh-CN" sz="1800" b="1" dirty="0"/>
              <a:t>GNSS as </a:t>
            </a:r>
            <a:r>
              <a:rPr lang="en-GB" altLang="zh-CN" sz="1800" b="1" dirty="0" smtClean="0"/>
              <a:t>time reference: </a:t>
            </a:r>
            <a:endParaRPr lang="zh-CN" altLang="zh-CN" sz="1800" dirty="0" smtClean="0"/>
          </a:p>
          <a:p>
            <a:pPr lvl="1"/>
            <a:r>
              <a:rPr lang="en-US" altLang="zh-CN" sz="1600" dirty="0" smtClean="0"/>
              <a:t>FFS the </a:t>
            </a:r>
            <a:r>
              <a:rPr lang="en-US" altLang="zh-CN" sz="1600" dirty="0" err="1" smtClean="0"/>
              <a:t>Te</a:t>
            </a:r>
            <a:r>
              <a:rPr lang="en-US" altLang="zh-CN" sz="1600" dirty="0" smtClean="0"/>
              <a:t> requirements for GNSS as time reference in FR2</a:t>
            </a:r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zh-CN" altLang="zh-CN" sz="1600" dirty="0" smtClean="0"/>
          </a:p>
          <a:p>
            <a:r>
              <a:rPr lang="en-GB" altLang="zh-CN" sz="1800" b="1" dirty="0"/>
              <a:t>NR V2X </a:t>
            </a:r>
            <a:r>
              <a:rPr lang="en-GB" altLang="zh-CN" sz="1800" b="1" dirty="0" smtClean="0"/>
              <a:t>UE </a:t>
            </a:r>
            <a:r>
              <a:rPr lang="en-GB" altLang="zh-CN" sz="1800" b="1" dirty="0"/>
              <a:t>timing error requirement for NR </a:t>
            </a:r>
            <a:r>
              <a:rPr lang="en-GB" altLang="zh-CN" sz="1800" b="1" dirty="0" err="1" smtClean="0"/>
              <a:t>SyncRef</a:t>
            </a:r>
            <a:r>
              <a:rPr lang="en-GB" altLang="zh-CN" sz="1800" b="1" dirty="0" smtClean="0"/>
              <a:t> UE </a:t>
            </a:r>
            <a:r>
              <a:rPr lang="en-GB" altLang="zh-CN" sz="1800" b="1" dirty="0"/>
              <a:t>as time reference</a:t>
            </a:r>
            <a:r>
              <a:rPr lang="en-GB" altLang="zh-CN" sz="1800" b="1" dirty="0" smtClean="0"/>
              <a:t>:</a:t>
            </a:r>
            <a:endParaRPr lang="zh-CN" altLang="zh-CN" sz="1800" dirty="0" smtClean="0"/>
          </a:p>
          <a:p>
            <a:pPr lvl="1"/>
            <a:r>
              <a:rPr lang="en-US" altLang="zh-CN" sz="1600" dirty="0"/>
              <a:t>FFS the </a:t>
            </a:r>
            <a:r>
              <a:rPr lang="en-US" altLang="zh-CN" sz="1600" dirty="0" err="1"/>
              <a:t>Te</a:t>
            </a:r>
            <a:r>
              <a:rPr lang="en-US" altLang="zh-CN" sz="1600" dirty="0"/>
              <a:t> requirements for NR </a:t>
            </a:r>
            <a:r>
              <a:rPr lang="en-US" altLang="zh-CN" sz="1600" dirty="0" err="1"/>
              <a:t>SyncRef</a:t>
            </a:r>
            <a:r>
              <a:rPr lang="en-US" altLang="zh-CN" sz="1600" dirty="0"/>
              <a:t> UE as time reference in </a:t>
            </a:r>
            <a:r>
              <a:rPr lang="en-US" altLang="zh-CN" sz="1600" dirty="0" smtClean="0"/>
              <a:t>FR2</a:t>
            </a:r>
            <a:endParaRPr lang="en-GB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680745"/>
              </p:ext>
            </p:extLst>
          </p:nvPr>
        </p:nvGraphicFramePr>
        <p:xfrm>
          <a:off x="2124101" y="2060848"/>
          <a:ext cx="4032076" cy="6543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3595"/>
                <a:gridCol w="2248481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Frequency Range</a:t>
                      </a:r>
                      <a:endParaRPr 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u="none" strike="noStrike" dirty="0" smtClean="0">
                          <a:effectLst/>
                        </a:rPr>
                        <a:t>Te</a:t>
                      </a:r>
                      <a:endParaRPr 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FR1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u="none" strike="noStrike" dirty="0" smtClean="0">
                          <a:effectLst/>
                        </a:rPr>
                        <a:t>1</a:t>
                      </a:r>
                      <a:r>
                        <a:rPr lang="en-US" altLang="zh-CN" sz="1400" u="none" strike="noStrike" dirty="0" smtClean="0">
                          <a:effectLst/>
                        </a:rPr>
                        <a:t>2*64*</a:t>
                      </a:r>
                      <a:r>
                        <a:rPr lang="en-US" altLang="zh-CN" sz="1400" u="none" strike="noStrike" dirty="0" err="1" smtClean="0">
                          <a:effectLst/>
                        </a:rPr>
                        <a:t>Tc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FR2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2123728" y="3933056"/>
          <a:ext cx="4032449" cy="13087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6"/>
                <a:gridCol w="983066"/>
                <a:gridCol w="146520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Frequency Range</a:t>
                      </a:r>
                      <a:endParaRPr lang="zh-CN" altLang="zh-CN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SL SCS (kHz)</a:t>
                      </a:r>
                      <a:endParaRPr lang="zh-CN" altLang="zh-CN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u="none" strike="noStrike" dirty="0" smtClean="0">
                          <a:effectLst/>
                        </a:rPr>
                        <a:t>Te</a:t>
                      </a:r>
                      <a:endParaRPr 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FR1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15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400" u="none" strike="noStrike" dirty="0" smtClean="0">
                          <a:effectLst/>
                        </a:rPr>
                        <a:t>12</a:t>
                      </a:r>
                      <a:r>
                        <a:rPr lang="en-US" altLang="zh-CN" sz="14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400" u="none" strike="noStrike" dirty="0" err="1" smtClean="0">
                          <a:effectLst/>
                        </a:rPr>
                        <a:t>Tc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 vMerge="1">
                  <a:txBody>
                    <a:bodyPr/>
                    <a:lstStyle/>
                    <a:p>
                      <a:pPr algn="ctr" fontAlgn="ctr"/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30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400" u="none" strike="noStrike" dirty="0" smtClean="0">
                          <a:effectLst/>
                        </a:rPr>
                        <a:t>8</a:t>
                      </a:r>
                      <a:r>
                        <a:rPr lang="en-US" altLang="zh-CN" sz="14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400" u="none" strike="noStrike" dirty="0" err="1" smtClean="0">
                          <a:effectLst/>
                        </a:rPr>
                        <a:t>Tc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109062">
                <a:tc vMerge="1">
                  <a:txBody>
                    <a:bodyPr/>
                    <a:lstStyle/>
                    <a:p>
                      <a:pPr algn="ctr" fontAlgn="ctr"/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60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400" u="none" strike="noStrike" dirty="0" smtClean="0">
                          <a:effectLst/>
                        </a:rPr>
                        <a:t>5</a:t>
                      </a:r>
                      <a:r>
                        <a:rPr lang="en-US" altLang="zh-CN" sz="14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400" u="none" strike="noStrike" dirty="0" err="1" smtClean="0">
                          <a:effectLst/>
                        </a:rPr>
                        <a:t>Tc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FR2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60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 vMerge="1">
                  <a:txBody>
                    <a:bodyPr/>
                    <a:lstStyle/>
                    <a:p>
                      <a:pPr algn="ctr" fontAlgn="ctr"/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120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63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Agreements on Te requirements for NR V2X (2)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40148"/>
            <a:ext cx="8229600" cy="3529012"/>
          </a:xfrm>
        </p:spPr>
        <p:txBody>
          <a:bodyPr/>
          <a:lstStyle/>
          <a:p>
            <a:r>
              <a:rPr lang="en-GB" altLang="zh-CN" sz="1800" b="1" dirty="0" smtClean="0"/>
              <a:t>UE </a:t>
            </a:r>
            <a:r>
              <a:rPr lang="en-GB" altLang="zh-CN" sz="1800" b="1" dirty="0"/>
              <a:t>timing error requirement </a:t>
            </a:r>
            <a:r>
              <a:rPr lang="en-GB" altLang="zh-CN" sz="1800" b="1" dirty="0" smtClean="0"/>
              <a:t>for </a:t>
            </a:r>
            <a:r>
              <a:rPr lang="en-US" altLang="zh-CN" sz="1800" b="1" dirty="0" smtClean="0"/>
              <a:t>g</a:t>
            </a:r>
            <a:r>
              <a:rPr lang="en-GB" altLang="zh-CN" sz="1800" b="1" dirty="0" smtClean="0"/>
              <a:t>NB as time reference for NR SL in FR1:</a:t>
            </a:r>
            <a:endParaRPr lang="zh-CN" altLang="zh-CN" sz="1800" dirty="0" smtClean="0"/>
          </a:p>
          <a:p>
            <a:pPr lvl="1"/>
            <a:r>
              <a:rPr lang="en-GB" altLang="zh-CN" sz="1600" dirty="0"/>
              <a:t>FFS the feasibility on whether </a:t>
            </a:r>
            <a:r>
              <a:rPr lang="en-GB" altLang="zh-CN" sz="1600" dirty="0" err="1" smtClean="0"/>
              <a:t>gNB</a:t>
            </a:r>
            <a:r>
              <a:rPr lang="en-GB" altLang="zh-CN" sz="1600" dirty="0" smtClean="0"/>
              <a:t> in FR2 can </a:t>
            </a:r>
            <a:r>
              <a:rPr lang="en-GB" altLang="zh-CN" sz="1600" dirty="0"/>
              <a:t>be used as time reference for NR V2X UE in </a:t>
            </a:r>
            <a:r>
              <a:rPr lang="en-GB" altLang="zh-CN" sz="1600" dirty="0" smtClean="0"/>
              <a:t>FR1.</a:t>
            </a:r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0"/>
            <a:r>
              <a:rPr lang="en-GB" altLang="zh-CN" sz="1800" b="1" dirty="0" smtClean="0">
                <a:solidFill>
                  <a:prstClr val="black"/>
                </a:solidFill>
              </a:rPr>
              <a:t>FFS the UE </a:t>
            </a:r>
            <a:r>
              <a:rPr lang="en-GB" altLang="zh-CN" sz="1800" b="1" dirty="0">
                <a:solidFill>
                  <a:prstClr val="black"/>
                </a:solidFill>
              </a:rPr>
              <a:t>timing error requirement for </a:t>
            </a:r>
            <a:r>
              <a:rPr lang="en-US" altLang="zh-CN" sz="1800" b="1" dirty="0">
                <a:solidFill>
                  <a:prstClr val="black"/>
                </a:solidFill>
              </a:rPr>
              <a:t>g</a:t>
            </a:r>
            <a:r>
              <a:rPr lang="en-GB" altLang="zh-CN" sz="1800" b="1" dirty="0">
                <a:solidFill>
                  <a:prstClr val="black"/>
                </a:solidFill>
              </a:rPr>
              <a:t>NB as time reference for NR SL in </a:t>
            </a:r>
            <a:r>
              <a:rPr lang="en-GB" altLang="zh-CN" sz="1800" b="1" dirty="0" smtClean="0">
                <a:solidFill>
                  <a:prstClr val="black"/>
                </a:solidFill>
              </a:rPr>
              <a:t>FR2 if RF session defines FR2 band for NR V2X.</a:t>
            </a:r>
          </a:p>
          <a:p>
            <a:pPr lvl="1"/>
            <a:r>
              <a:rPr lang="en-GB" altLang="zh-CN" sz="1600" dirty="0" smtClean="0">
                <a:solidFill>
                  <a:prstClr val="black"/>
                </a:solidFill>
              </a:rPr>
              <a:t>FFS </a:t>
            </a:r>
            <a:r>
              <a:rPr lang="en-GB" altLang="zh-CN" sz="1600" dirty="0">
                <a:solidFill>
                  <a:prstClr val="black"/>
                </a:solidFill>
              </a:rPr>
              <a:t>the feasibility on whether </a:t>
            </a:r>
            <a:r>
              <a:rPr lang="en-GB" altLang="zh-CN" sz="1600" dirty="0" err="1">
                <a:solidFill>
                  <a:prstClr val="black"/>
                </a:solidFill>
              </a:rPr>
              <a:t>gNB</a:t>
            </a:r>
            <a:r>
              <a:rPr lang="en-GB" altLang="zh-CN" sz="1600" dirty="0">
                <a:solidFill>
                  <a:prstClr val="black"/>
                </a:solidFill>
              </a:rPr>
              <a:t> in </a:t>
            </a:r>
            <a:r>
              <a:rPr lang="en-GB" altLang="zh-CN" sz="1600" dirty="0" smtClean="0">
                <a:solidFill>
                  <a:prstClr val="black"/>
                </a:solidFill>
              </a:rPr>
              <a:t>FR1 </a:t>
            </a:r>
            <a:r>
              <a:rPr lang="en-GB" altLang="zh-CN" sz="1600" dirty="0">
                <a:solidFill>
                  <a:prstClr val="black"/>
                </a:solidFill>
              </a:rPr>
              <a:t>can be used as time reference for NR V2X UE in </a:t>
            </a:r>
            <a:r>
              <a:rPr lang="en-GB" altLang="zh-CN" sz="1600" dirty="0" smtClean="0">
                <a:solidFill>
                  <a:prstClr val="black"/>
                </a:solidFill>
              </a:rPr>
              <a:t>FR2.</a:t>
            </a:r>
            <a:endParaRPr lang="en-GB" altLang="zh-CN" sz="1600" dirty="0">
              <a:solidFill>
                <a:prstClr val="black"/>
              </a:solidFill>
            </a:endParaRPr>
          </a:p>
          <a:p>
            <a:pPr lvl="0"/>
            <a:endParaRPr lang="zh-CN" altLang="zh-CN" sz="1800" dirty="0" smtClean="0">
              <a:solidFill>
                <a:prstClr val="black"/>
              </a:solidFill>
            </a:endParaRPr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/>
          </p:nvPr>
        </p:nvGraphicFramePr>
        <p:xfrm>
          <a:off x="2051720" y="2132856"/>
          <a:ext cx="5508054" cy="28077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/>
                <a:gridCol w="1152128"/>
                <a:gridCol w="1224136"/>
                <a:gridCol w="1907654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dirty="0" smtClean="0">
                          <a:effectLst/>
                        </a:rPr>
                        <a:t>Frequency Range of NR </a:t>
                      </a:r>
                      <a:r>
                        <a:rPr lang="en-US" altLang="zh-CN" sz="1200" u="none" strike="noStrike" dirty="0" err="1" smtClean="0">
                          <a:effectLst/>
                        </a:rPr>
                        <a:t>Uu</a:t>
                      </a:r>
                      <a:endParaRPr lang="zh-CN" altLang="zh-CN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dirty="0" smtClean="0">
                          <a:effectLst/>
                        </a:rPr>
                        <a:t>DL SSB SCS (kHz)</a:t>
                      </a:r>
                      <a:endParaRPr lang="zh-CN" altLang="zh-CN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SL </a:t>
                      </a:r>
                      <a:r>
                        <a:rPr lang="en-US" sz="1200" u="none" strike="noStrike" dirty="0" smtClean="0">
                          <a:effectLst/>
                        </a:rPr>
                        <a:t>SCS in FR1 (kHz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200" u="none" strike="noStrike" dirty="0" smtClean="0">
                          <a:effectLst/>
                        </a:rPr>
                        <a:t>Te</a:t>
                      </a:r>
                      <a:endParaRPr 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FR1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dirty="0" smtClean="0">
                          <a:effectLst/>
                        </a:rPr>
                        <a:t>15</a:t>
                      </a:r>
                      <a:endParaRPr lang="zh-CN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15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200" u="none" strike="noStrike" dirty="0" smtClean="0">
                          <a:effectLst/>
                        </a:rPr>
                        <a:t>14</a:t>
                      </a:r>
                      <a:r>
                        <a:rPr lang="en-US" altLang="zh-CN" sz="12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200" u="none" strike="noStrike" dirty="0" err="1" smtClean="0">
                          <a:effectLst/>
                        </a:rPr>
                        <a:t>Tc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30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200" u="none" strike="noStrike" dirty="0" smtClean="0">
                          <a:effectLst/>
                        </a:rPr>
                        <a:t>12</a:t>
                      </a:r>
                      <a:r>
                        <a:rPr lang="en-US" altLang="zh-CN" sz="12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200" u="none" strike="noStrike" dirty="0" err="1" smtClean="0">
                          <a:effectLst/>
                        </a:rPr>
                        <a:t>Tc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902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60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200" u="none" strike="noStrike" dirty="0" smtClean="0">
                          <a:effectLst/>
                        </a:rPr>
                        <a:t>12</a:t>
                      </a:r>
                      <a:r>
                        <a:rPr lang="en-US" altLang="zh-CN" sz="12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200" u="none" strike="noStrike" dirty="0" err="1" smtClean="0">
                          <a:effectLst/>
                        </a:rPr>
                        <a:t>Tc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 vMerge="1">
                  <a:txBody>
                    <a:bodyPr/>
                    <a:lstStyle/>
                    <a:p>
                      <a:pPr algn="ctr" fontAlgn="ctr"/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dirty="0" smtClean="0">
                          <a:effectLst/>
                        </a:rPr>
                        <a:t>30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15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200" u="none" strike="noStrike" dirty="0" smtClean="0">
                          <a:effectLst/>
                        </a:rPr>
                        <a:t>10</a:t>
                      </a:r>
                      <a:r>
                        <a:rPr lang="en-US" altLang="zh-CN" sz="12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200" u="none" strike="noStrike" dirty="0" err="1" smtClean="0">
                          <a:effectLst/>
                        </a:rPr>
                        <a:t>Tc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765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30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200" u="none" strike="noStrike" dirty="0" smtClean="0">
                          <a:effectLst/>
                        </a:rPr>
                        <a:t>10</a:t>
                      </a:r>
                      <a:r>
                        <a:rPr lang="en-US" altLang="zh-CN" sz="12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200" u="none" strike="noStrike" dirty="0" err="1" smtClean="0">
                          <a:effectLst/>
                        </a:rPr>
                        <a:t>Tc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567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60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200" u="none" strike="noStrike" dirty="0" smtClean="0">
                          <a:effectLst/>
                        </a:rPr>
                        <a:t>9</a:t>
                      </a:r>
                      <a:r>
                        <a:rPr lang="en-US" altLang="zh-CN" sz="12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200" u="none" strike="noStrike" dirty="0" err="1" smtClean="0">
                          <a:effectLst/>
                        </a:rPr>
                        <a:t>Tc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51999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FR2</a:t>
                      </a:r>
                      <a:endParaRPr lang="zh-CN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dirty="0" smtClean="0">
                          <a:effectLst/>
                        </a:rPr>
                        <a:t>120</a:t>
                      </a:r>
                      <a:endParaRPr lang="zh-CN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15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1090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30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60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108761">
                <a:tc vMerge="1">
                  <a:txBody>
                    <a:bodyPr/>
                    <a:lstStyle/>
                    <a:p>
                      <a:pPr algn="ctr" fontAlgn="ctr"/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15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1090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30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60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347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Agreements on </a:t>
            </a:r>
            <a:r>
              <a:rPr lang="sv-SE" altLang="sv-SE" dirty="0"/>
              <a:t>Te requirements for NR V2X </a:t>
            </a:r>
            <a:r>
              <a:rPr lang="sv-SE" altLang="sv-SE" dirty="0" smtClean="0"/>
              <a:t>(3)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40148"/>
            <a:ext cx="8229600" cy="3529012"/>
          </a:xfrm>
        </p:spPr>
        <p:txBody>
          <a:bodyPr/>
          <a:lstStyle/>
          <a:p>
            <a:r>
              <a:rPr lang="en-GB" altLang="zh-CN" sz="1800" b="1" dirty="0"/>
              <a:t>UE timing error requirement </a:t>
            </a:r>
            <a:r>
              <a:rPr lang="en-GB" altLang="zh-CN" sz="1800" b="1" dirty="0" smtClean="0"/>
              <a:t>for </a:t>
            </a:r>
            <a:r>
              <a:rPr lang="en-US" altLang="zh-CN" sz="1800" b="1" dirty="0" err="1" smtClean="0"/>
              <a:t>eNB</a:t>
            </a:r>
            <a:r>
              <a:rPr lang="en-US" altLang="zh-CN" sz="1800" b="1" dirty="0" smtClean="0"/>
              <a:t> </a:t>
            </a:r>
            <a:r>
              <a:rPr lang="en-GB" altLang="zh-CN" sz="1800" b="1" dirty="0" smtClean="0"/>
              <a:t>as time reference: </a:t>
            </a:r>
            <a:endParaRPr lang="zh-CN" altLang="zh-CN" sz="1800" dirty="0" smtClean="0"/>
          </a:p>
          <a:p>
            <a:pPr lvl="1"/>
            <a:r>
              <a:rPr lang="en-GB" altLang="zh-CN" sz="1600" dirty="0" smtClean="0"/>
              <a:t>FFS the feasibility on whether </a:t>
            </a:r>
            <a:r>
              <a:rPr lang="en-GB" altLang="zh-CN" sz="1600" dirty="0" err="1" smtClean="0"/>
              <a:t>eNB</a:t>
            </a:r>
            <a:r>
              <a:rPr lang="en-GB" altLang="zh-CN" sz="1600" dirty="0" smtClean="0"/>
              <a:t> can be used as time reference for NR V2X UE in </a:t>
            </a:r>
            <a:r>
              <a:rPr lang="en-GB" altLang="zh-CN" sz="1600" dirty="0"/>
              <a:t>FR2 </a:t>
            </a:r>
            <a:r>
              <a:rPr lang="en-GB" altLang="zh-CN" sz="1600" dirty="0" smtClean="0"/>
              <a:t>if RF </a:t>
            </a:r>
            <a:r>
              <a:rPr lang="en-GB" altLang="zh-CN" sz="1600" dirty="0"/>
              <a:t>session defines FR2 band for NR V2X. </a:t>
            </a:r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1637953" y="2420888"/>
          <a:ext cx="5868094" cy="974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7943"/>
                <a:gridCol w="1584176"/>
                <a:gridCol w="22859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Frequency Range of NR SL</a:t>
                      </a:r>
                      <a:endParaRPr lang="zh-CN" altLang="zh-CN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 smtClean="0">
                          <a:effectLst/>
                        </a:rPr>
                        <a:t>LTE DL CBW (MHz)</a:t>
                      </a:r>
                      <a:endParaRPr lang="zh-CN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u="none" strike="noStrike" dirty="0" smtClean="0">
                          <a:effectLst/>
                        </a:rPr>
                        <a:t>Te</a:t>
                      </a:r>
                      <a:endParaRPr 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3778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FR1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&gt;=3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u="none" strike="noStrike" dirty="0" smtClean="0">
                          <a:effectLst/>
                        </a:rPr>
                        <a:t>14</a:t>
                      </a:r>
                      <a:r>
                        <a:rPr lang="en-US" altLang="zh-CN" sz="1400" u="none" strike="noStrike" dirty="0" smtClean="0">
                          <a:effectLst/>
                        </a:rPr>
                        <a:t>*64*</a:t>
                      </a:r>
                      <a:r>
                        <a:rPr lang="en-US" altLang="zh-CN" sz="1400" u="none" strike="noStrike" dirty="0" err="1" smtClean="0">
                          <a:effectLst/>
                        </a:rPr>
                        <a:t>Tc</a:t>
                      </a:r>
                      <a:endParaRPr 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3788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 smtClean="0">
                          <a:effectLst/>
                        </a:rPr>
                        <a:t>FR2</a:t>
                      </a:r>
                      <a:endParaRPr lang="zh-CN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&gt;=3</a:t>
                      </a:r>
                      <a:endParaRPr lang="zh-CN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>
                          <a:effectLst/>
                        </a:rPr>
                        <a:t>TBD</a:t>
                      </a:r>
                      <a:endParaRPr lang="zh-CN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4763" marR="4763" marT="47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35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en-US" altLang="sv-SE" dirty="0" smtClean="0"/>
              <a:t>For information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529012"/>
          </a:xfrm>
        </p:spPr>
        <p:txBody>
          <a:bodyPr/>
          <a:lstStyle/>
          <a:p>
            <a:r>
              <a:rPr lang="en-US" altLang="zh-CN" sz="1600" dirty="0" smtClean="0"/>
              <a:t>For </a:t>
            </a:r>
            <a:r>
              <a:rPr lang="en-US" altLang="zh-CN" sz="1600" dirty="0"/>
              <a:t>the case where </a:t>
            </a:r>
            <a:r>
              <a:rPr lang="en-US" altLang="zh-CN" sz="1600" dirty="0" err="1"/>
              <a:t>eNB</a:t>
            </a:r>
            <a:r>
              <a:rPr lang="en-US" altLang="zh-CN" sz="1600" dirty="0"/>
              <a:t> or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 are used as the reference source, </a:t>
            </a:r>
            <a:r>
              <a:rPr lang="en-US" altLang="zh-CN" sz="1600" dirty="0" err="1"/>
              <a:t>Te</a:t>
            </a:r>
            <a:r>
              <a:rPr lang="en-US" altLang="zh-CN" sz="1600" dirty="0"/>
              <a:t>= </a:t>
            </a:r>
            <a:r>
              <a:rPr lang="en-US" altLang="zh-CN" sz="1600" dirty="0" err="1"/>
              <a:t>Error_DL</a:t>
            </a:r>
            <a:r>
              <a:rPr lang="en-US" altLang="zh-CN" sz="1600" dirty="0"/>
              <a:t>+ </a:t>
            </a:r>
            <a:r>
              <a:rPr lang="en-US" altLang="zh-CN" sz="1600" dirty="0" err="1"/>
              <a:t>Margin_SL</a:t>
            </a:r>
            <a:r>
              <a:rPr lang="en-US" altLang="zh-CN" sz="1600" dirty="0"/>
              <a:t> + Interface </a:t>
            </a:r>
            <a:r>
              <a:rPr lang="en-US" altLang="zh-CN" sz="1600" dirty="0" smtClean="0"/>
              <a:t>error</a:t>
            </a:r>
            <a:endParaRPr lang="en-GB" altLang="zh-CN" sz="1600" dirty="0" smtClean="0"/>
          </a:p>
          <a:p>
            <a:pPr lvl="1"/>
            <a:r>
              <a:rPr lang="en-GB" altLang="zh-CN" sz="1400" dirty="0" err="1" smtClean="0"/>
              <a:t>Error_DL</a:t>
            </a:r>
            <a:r>
              <a:rPr lang="en-GB" altLang="zh-CN" sz="1400" dirty="0" smtClean="0"/>
              <a:t> </a:t>
            </a:r>
            <a:r>
              <a:rPr lang="en-GB" altLang="zh-CN" sz="1400" dirty="0"/>
              <a:t>= time chip granularity = Sampling time interval on DL</a:t>
            </a:r>
          </a:p>
          <a:p>
            <a:pPr lvl="1"/>
            <a:r>
              <a:rPr lang="en-GB" altLang="zh-CN" sz="1400" dirty="0" smtClean="0"/>
              <a:t>Sampling </a:t>
            </a:r>
            <a:r>
              <a:rPr lang="en-GB" altLang="zh-CN" sz="1400" dirty="0"/>
              <a:t>time interval on DL = 1/ (∆</a:t>
            </a:r>
            <a:r>
              <a:rPr lang="en-GB" altLang="zh-CN" sz="1400" dirty="0" err="1"/>
              <a:t>fmax</a:t>
            </a:r>
            <a:r>
              <a:rPr lang="en-GB" altLang="zh-CN" sz="1400" dirty="0"/>
              <a:t>*</a:t>
            </a:r>
            <a:r>
              <a:rPr lang="en-GB" altLang="zh-CN" sz="1400" dirty="0" err="1"/>
              <a:t>Nf</a:t>
            </a:r>
            <a:r>
              <a:rPr lang="en-GB" altLang="zh-CN" sz="1400" dirty="0"/>
              <a:t>)</a:t>
            </a:r>
          </a:p>
          <a:p>
            <a:pPr lvl="1"/>
            <a:r>
              <a:rPr lang="en-GB" altLang="zh-CN" sz="1400" dirty="0"/>
              <a:t>where ∆</a:t>
            </a:r>
            <a:r>
              <a:rPr lang="en-GB" altLang="zh-CN" sz="1400" dirty="0" err="1"/>
              <a:t>fmax</a:t>
            </a:r>
            <a:r>
              <a:rPr lang="en-GB" altLang="zh-CN" sz="1400" dirty="0"/>
              <a:t> is SCS size and </a:t>
            </a:r>
            <a:r>
              <a:rPr lang="en-GB" altLang="zh-CN" sz="1400" dirty="0" err="1"/>
              <a:t>Nf</a:t>
            </a:r>
            <a:r>
              <a:rPr lang="en-GB" altLang="zh-CN" sz="1400" dirty="0"/>
              <a:t> is FFT size. </a:t>
            </a:r>
            <a:endParaRPr lang="en-GB" altLang="zh-CN" sz="1400" dirty="0" smtClean="0"/>
          </a:p>
          <a:p>
            <a:r>
              <a:rPr lang="en-US" altLang="zh-CN" sz="1600" dirty="0" smtClean="0"/>
              <a:t>For </a:t>
            </a:r>
            <a:r>
              <a:rPr lang="en-US" altLang="zh-CN" sz="1600" dirty="0"/>
              <a:t>the cases where </a:t>
            </a:r>
            <a:r>
              <a:rPr lang="en-US" altLang="zh-CN" sz="1600" dirty="0" err="1"/>
              <a:t>synRefUE</a:t>
            </a:r>
            <a:r>
              <a:rPr lang="en-US" altLang="zh-CN" sz="1600" dirty="0"/>
              <a:t> is </a:t>
            </a:r>
            <a:r>
              <a:rPr lang="en-US" altLang="zh-CN" sz="1600" dirty="0" err="1"/>
              <a:t>usesd</a:t>
            </a:r>
            <a:r>
              <a:rPr lang="en-US" altLang="zh-CN" sz="1600" dirty="0"/>
              <a:t> as the reference source, </a:t>
            </a:r>
            <a:r>
              <a:rPr lang="en-US" altLang="zh-CN" sz="1600" dirty="0" err="1"/>
              <a:t>Te</a:t>
            </a:r>
            <a:r>
              <a:rPr lang="en-US" altLang="zh-CN" sz="1600" dirty="0"/>
              <a:t>= </a:t>
            </a:r>
            <a:r>
              <a:rPr lang="en-US" altLang="zh-CN" sz="1600" dirty="0" err="1"/>
              <a:t>Error_SL</a:t>
            </a:r>
            <a:r>
              <a:rPr lang="en-US" altLang="zh-CN" sz="1600" dirty="0"/>
              <a:t>+ </a:t>
            </a:r>
            <a:r>
              <a:rPr lang="en-US" altLang="zh-CN" sz="1600" dirty="0" err="1" smtClean="0"/>
              <a:t>Margin_SL</a:t>
            </a:r>
            <a:endParaRPr lang="en-GB" altLang="zh-CN" sz="1600" dirty="0"/>
          </a:p>
          <a:p>
            <a:pPr lvl="1"/>
            <a:r>
              <a:rPr lang="en-GB" altLang="zh-CN" sz="1400" dirty="0" err="1" smtClean="0"/>
              <a:t>Error_SL</a:t>
            </a:r>
            <a:r>
              <a:rPr lang="en-GB" altLang="zh-CN" sz="1400" dirty="0" smtClean="0"/>
              <a:t> </a:t>
            </a:r>
            <a:r>
              <a:rPr lang="en-GB" altLang="zh-CN" sz="1400" dirty="0"/>
              <a:t>= time chip granularity = Sampling time interval on SL </a:t>
            </a:r>
          </a:p>
          <a:p>
            <a:pPr lvl="1"/>
            <a:r>
              <a:rPr lang="en-GB" altLang="zh-CN" sz="1400" dirty="0" smtClean="0"/>
              <a:t>Sampling </a:t>
            </a:r>
            <a:r>
              <a:rPr lang="en-GB" altLang="zh-CN" sz="1400" dirty="0"/>
              <a:t>time interval on SL = 1/ (∆</a:t>
            </a:r>
            <a:r>
              <a:rPr lang="en-GB" altLang="zh-CN" sz="1400" dirty="0" err="1"/>
              <a:t>fmax</a:t>
            </a:r>
            <a:r>
              <a:rPr lang="en-GB" altLang="zh-CN" sz="1400" dirty="0"/>
              <a:t>*</a:t>
            </a:r>
            <a:r>
              <a:rPr lang="en-GB" altLang="zh-CN" sz="1400" dirty="0" err="1"/>
              <a:t>Nf</a:t>
            </a:r>
            <a:r>
              <a:rPr lang="en-GB" altLang="zh-CN" sz="1400" dirty="0"/>
              <a:t>)</a:t>
            </a:r>
          </a:p>
          <a:p>
            <a:pPr lvl="1"/>
            <a:r>
              <a:rPr lang="en-GB" altLang="zh-CN" sz="1400" dirty="0"/>
              <a:t>where ∆</a:t>
            </a:r>
            <a:r>
              <a:rPr lang="en-GB" altLang="zh-CN" sz="1400" dirty="0" err="1"/>
              <a:t>fmax</a:t>
            </a:r>
            <a:r>
              <a:rPr lang="en-GB" altLang="zh-CN" sz="1400" dirty="0"/>
              <a:t> is SCS size and </a:t>
            </a:r>
            <a:r>
              <a:rPr lang="en-GB" altLang="zh-CN" sz="1400" dirty="0" err="1"/>
              <a:t>Nf</a:t>
            </a:r>
            <a:r>
              <a:rPr lang="en-GB" altLang="zh-CN" sz="1400" dirty="0"/>
              <a:t> is FFT size. </a:t>
            </a:r>
          </a:p>
          <a:p>
            <a:pPr lvl="1"/>
            <a:r>
              <a:rPr lang="en-GB" altLang="zh-CN" sz="1400" dirty="0" smtClean="0"/>
              <a:t>Only </a:t>
            </a:r>
            <a:r>
              <a:rPr lang="en-GB" altLang="zh-CN" sz="1400" dirty="0"/>
              <a:t>specify the requirement when </a:t>
            </a:r>
            <a:r>
              <a:rPr lang="en-GB" altLang="zh-CN" sz="1400" dirty="0" err="1"/>
              <a:t>sidelink</a:t>
            </a:r>
            <a:r>
              <a:rPr lang="en-GB" altLang="zh-CN" sz="1400" dirty="0"/>
              <a:t> SSB SCS is aligned with the </a:t>
            </a:r>
            <a:r>
              <a:rPr lang="en-GB" altLang="zh-CN" sz="1400" dirty="0" err="1"/>
              <a:t>sidelink</a:t>
            </a:r>
            <a:r>
              <a:rPr lang="en-GB" altLang="zh-CN" sz="1400" dirty="0"/>
              <a:t> TX SCS</a:t>
            </a:r>
            <a:r>
              <a:rPr lang="en-GB" altLang="zh-CN" sz="1400" dirty="0" smtClean="0"/>
              <a:t>.</a:t>
            </a:r>
            <a:endParaRPr lang="zh-CN" altLang="zh-CN" sz="1400" dirty="0"/>
          </a:p>
          <a:p>
            <a:r>
              <a:rPr lang="en-US" altLang="zh-CN" sz="1600" dirty="0"/>
              <a:t>Principle 1: non-increasing </a:t>
            </a:r>
            <a:r>
              <a:rPr lang="en-US" altLang="zh-CN" sz="1600" dirty="0" err="1"/>
              <a:t>Te</a:t>
            </a:r>
            <a:r>
              <a:rPr lang="en-US" altLang="zh-CN" sz="1600" dirty="0"/>
              <a:t> will be applied, if the SSB SCS size is fixed and SL SCS size is increased.</a:t>
            </a:r>
          </a:p>
          <a:p>
            <a:r>
              <a:rPr lang="en-US" altLang="zh-CN" sz="1600" dirty="0"/>
              <a:t>Principle 2: always use max </a:t>
            </a:r>
            <a:r>
              <a:rPr lang="en-US" altLang="zh-CN" sz="1600" dirty="0" err="1"/>
              <a:t>Margin_UL</a:t>
            </a:r>
            <a:r>
              <a:rPr lang="en-US" altLang="zh-CN" sz="1600" dirty="0"/>
              <a:t> value to derive the minimum requirement, if </a:t>
            </a:r>
            <a:r>
              <a:rPr lang="en-US" altLang="zh-CN" sz="1600" dirty="0" err="1"/>
              <a:t>Margin_UL</a:t>
            </a:r>
            <a:r>
              <a:rPr lang="en-US" altLang="zh-CN" sz="1600" dirty="0"/>
              <a:t> have different values for a single UL SCS associated with different DL SCS sizes.</a:t>
            </a:r>
          </a:p>
          <a:p>
            <a:r>
              <a:rPr lang="en-US" altLang="zh-CN" sz="1600" dirty="0"/>
              <a:t>Principle 3: the additional interface error between NR/LTE </a:t>
            </a:r>
            <a:r>
              <a:rPr lang="en-US" altLang="zh-CN" sz="1600" dirty="0" err="1"/>
              <a:t>Uu</a:t>
            </a:r>
            <a:r>
              <a:rPr lang="en-US" altLang="zh-CN" sz="1600" dirty="0"/>
              <a:t> and NR V2X should be </a:t>
            </a:r>
            <a:r>
              <a:rPr lang="en-US" altLang="zh-CN" sz="1600" dirty="0" smtClean="0"/>
              <a:t>considered</a:t>
            </a:r>
          </a:p>
          <a:p>
            <a:r>
              <a:rPr lang="en-US" altLang="zh-CN" sz="1600" dirty="0" smtClean="0"/>
              <a:t>Based on the above principles, the values of </a:t>
            </a:r>
            <a:r>
              <a:rPr lang="en-US" altLang="zh-CN" sz="1600" dirty="0" err="1" smtClean="0"/>
              <a:t>Te</a:t>
            </a:r>
            <a:r>
              <a:rPr lang="en-US" altLang="zh-CN" sz="1600" dirty="0" smtClean="0"/>
              <a:t> for each case are calculated and the results show in attachment.</a:t>
            </a:r>
            <a:endParaRPr lang="en-US" altLang="zh-CN" sz="1600" dirty="0"/>
          </a:p>
          <a:p>
            <a:endParaRPr lang="zh-CN" altLang="zh-CN" sz="18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967720"/>
              </p:ext>
            </p:extLst>
          </p:nvPr>
        </p:nvGraphicFramePr>
        <p:xfrm>
          <a:off x="3923928" y="5805264"/>
          <a:ext cx="3240360" cy="534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包装程序外壳对象" showAsIcon="1" r:id="rId3" imgW="2310120" imgH="380880" progId="Package">
                  <p:embed/>
                </p:oleObj>
              </mc:Choice>
              <mc:Fallback>
                <p:oleObj name="包装程序外壳对象" showAsIcon="1" r:id="rId3" imgW="2310120" imgH="3808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23928" y="5805264"/>
                        <a:ext cx="3240360" cy="534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001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</TotalTime>
  <Words>548</Words>
  <Application>Microsoft Office PowerPoint</Application>
  <PresentationFormat>全屏显示(4:3)</PresentationFormat>
  <Paragraphs>122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Times New Roman</vt:lpstr>
      <vt:lpstr>Office 主题</vt:lpstr>
      <vt:lpstr>包装程序外壳对象</vt:lpstr>
      <vt:lpstr>3GPP TSG-RAN WG4 Meeting #92 Ljubljana, Slovenia, Aug 26th - 30th, 2019</vt:lpstr>
      <vt:lpstr>Agreements on Te requirements for NR V2X (1)</vt:lpstr>
      <vt:lpstr>Agreements on Te requirements for NR V2X (2)</vt:lpstr>
      <vt:lpstr>Agreements on Te requirements for NR V2X (3)</vt:lpstr>
      <vt:lpstr>For information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152</cp:revision>
  <dcterms:created xsi:type="dcterms:W3CDTF">2016-01-12T08:39:50Z</dcterms:created>
  <dcterms:modified xsi:type="dcterms:W3CDTF">2019-08-29T20:39:17Z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(3)rNwCn1ZsbolLtluFGCWRmdq8HbRGq/POgL+1MpZZWoA5EZ4zfVDtgc1keQs98AFxfh2A/++H
PiUHOx7OCunB9paz7f6bi5B0GjjGA9bj8yJr2ufWmstxCqk2R8cGS0jTIFu02EKURsNx+tbU
OSnrWpfwMDDmSvFL5ASr5iPgm0T9lJKNx/MxCj1Oqt2AY8GBdKROEmzA52zLf0fQvSAaOMPq
94RRoV/AiJ09JxMZkn</vt:lpwstr>
  </property>
  <property fmtid="{D5CDD505-2E9C-101B-9397-08002B2CF9AE}" pid="3" name="_2015_ms_pID_7253431">
    <vt:lpwstr>ICY7KqMM4T5XR/170Kl6W9nIfQmNhlp4x6Fsdarm1SCQ8LApUL2eXo
tnCl2XG8qJ6iP4qfr3epvjGXjYU2YrrbYNrsq/jHQ/LiwpbqAA8d3Os23oBP1FN3pYVQZCb/
HdhHu13U9i3xo1eiEVZzTvT6pOTvl0/0G5ImAlQ4P3wtyLkzhscO+NZUDocPKMk3jmQe55J1
an0aNJ56anAKDjhk1yllBk7cQWVj9PrkcYpO</vt:lpwstr>
  </property>
  <property fmtid="{D5CDD505-2E9C-101B-9397-08002B2CF9AE}" pid="4" name="_2015_ms_pID_7253432">
    <vt:lpwstr>BIfu1lC+xlsERTwu/Id8ARQIzUZZBekywSwL
b4aofb+AJYYNXDmP5tckkA7xaiEQwzz/ov5LiQkDMaMJ9wes6ik=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1564969131</vt:lpwstr>
  </property>
</Properties>
</file>