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66" r:id="rId6"/>
    <p:sldId id="273" r:id="rId7"/>
    <p:sldId id="271" r:id="rId8"/>
    <p:sldId id="272" r:id="rId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80" y="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nthan Thangarasa" userId="408d9f9c-4a2c-4dc8-a0f4-253ef568dfdf" providerId="ADAL" clId="{0887CC1E-25D5-4EED-B960-DB12C7DD821D}"/>
    <pc:docChg chg="undo custSel modSld">
      <pc:chgData name="Santhan Thangarasa" userId="408d9f9c-4a2c-4dc8-a0f4-253ef568dfdf" providerId="ADAL" clId="{0887CC1E-25D5-4EED-B960-DB12C7DD821D}" dt="2019-08-16T20:02:01.316" v="242" actId="20577"/>
      <pc:docMkLst>
        <pc:docMk/>
      </pc:docMkLst>
      <pc:sldChg chg="modSp">
        <pc:chgData name="Santhan Thangarasa" userId="408d9f9c-4a2c-4dc8-a0f4-253ef568dfdf" providerId="ADAL" clId="{0887CC1E-25D5-4EED-B960-DB12C7DD821D}" dt="2019-08-16T19:56:55.207" v="10" actId="6549"/>
        <pc:sldMkLst>
          <pc:docMk/>
          <pc:sldMk cId="0" sldId="256"/>
        </pc:sldMkLst>
        <pc:spChg chg="mod">
          <ac:chgData name="Santhan Thangarasa" userId="408d9f9c-4a2c-4dc8-a0f4-253ef568dfdf" providerId="ADAL" clId="{0887CC1E-25D5-4EED-B960-DB12C7DD821D}" dt="2019-08-16T19:56:55.207" v="10" actId="6549"/>
          <ac:spMkLst>
            <pc:docMk/>
            <pc:sldMk cId="0" sldId="256"/>
            <ac:spMk id="2051" creationId="{732DF2D5-9D9A-4862-9C8A-329725393EEC}"/>
          </ac:spMkLst>
        </pc:spChg>
      </pc:sldChg>
      <pc:sldChg chg="modSp">
        <pc:chgData name="Santhan Thangarasa" userId="408d9f9c-4a2c-4dc8-a0f4-253ef568dfdf" providerId="ADAL" clId="{0887CC1E-25D5-4EED-B960-DB12C7DD821D}" dt="2019-08-16T19:57:10.803" v="11"/>
        <pc:sldMkLst>
          <pc:docMk/>
          <pc:sldMk cId="1201883076" sldId="266"/>
        </pc:sldMkLst>
        <pc:spChg chg="mod">
          <ac:chgData name="Santhan Thangarasa" userId="408d9f9c-4a2c-4dc8-a0f4-253ef568dfdf" providerId="ADAL" clId="{0887CC1E-25D5-4EED-B960-DB12C7DD821D}" dt="2019-08-16T19:57:10.803" v="11"/>
          <ac:spMkLst>
            <pc:docMk/>
            <pc:sldMk cId="1201883076" sldId="266"/>
            <ac:spMk id="4" creationId="{B084D7AF-DEFD-47ED-B94C-F40A214A6326}"/>
          </ac:spMkLst>
        </pc:spChg>
      </pc:sldChg>
      <pc:sldChg chg="modSp">
        <pc:chgData name="Santhan Thangarasa" userId="408d9f9c-4a2c-4dc8-a0f4-253ef568dfdf" providerId="ADAL" clId="{0887CC1E-25D5-4EED-B960-DB12C7DD821D}" dt="2019-08-16T20:00:21.443" v="236" actId="113"/>
        <pc:sldMkLst>
          <pc:docMk/>
          <pc:sldMk cId="1688439431" sldId="271"/>
        </pc:sldMkLst>
        <pc:spChg chg="mod">
          <ac:chgData name="Santhan Thangarasa" userId="408d9f9c-4a2c-4dc8-a0f4-253ef568dfdf" providerId="ADAL" clId="{0887CC1E-25D5-4EED-B960-DB12C7DD821D}" dt="2019-08-16T20:00:21.443" v="236" actId="113"/>
          <ac:spMkLst>
            <pc:docMk/>
            <pc:sldMk cId="1688439431" sldId="271"/>
            <ac:spMk id="4" creationId="{B084D7AF-DEFD-47ED-B94C-F40A214A6326}"/>
          </ac:spMkLst>
        </pc:spChg>
      </pc:sldChg>
      <pc:sldChg chg="modSp">
        <pc:chgData name="Santhan Thangarasa" userId="408d9f9c-4a2c-4dc8-a0f4-253ef568dfdf" providerId="ADAL" clId="{0887CC1E-25D5-4EED-B960-DB12C7DD821D}" dt="2019-08-16T20:02:01.316" v="242" actId="20577"/>
        <pc:sldMkLst>
          <pc:docMk/>
          <pc:sldMk cId="231274256" sldId="272"/>
        </pc:sldMkLst>
        <pc:spChg chg="mod">
          <ac:chgData name="Santhan Thangarasa" userId="408d9f9c-4a2c-4dc8-a0f4-253ef568dfdf" providerId="ADAL" clId="{0887CC1E-25D5-4EED-B960-DB12C7DD821D}" dt="2019-08-16T20:02:01.316" v="242" actId="20577"/>
          <ac:spMkLst>
            <pc:docMk/>
            <pc:sldMk cId="231274256" sldId="272"/>
            <ac:spMk id="4" creationId="{B084D7AF-DEFD-47ED-B94C-F40A214A6326}"/>
          </ac:spMkLst>
        </pc:spChg>
      </pc:sldChg>
      <pc:sldChg chg="modSp">
        <pc:chgData name="Santhan Thangarasa" userId="408d9f9c-4a2c-4dc8-a0f4-253ef568dfdf" providerId="ADAL" clId="{0887CC1E-25D5-4EED-B960-DB12C7DD821D}" dt="2019-08-16T19:57:20.308" v="12"/>
        <pc:sldMkLst>
          <pc:docMk/>
          <pc:sldMk cId="2832564734" sldId="273"/>
        </pc:sldMkLst>
        <pc:spChg chg="mod">
          <ac:chgData name="Santhan Thangarasa" userId="408d9f9c-4a2c-4dc8-a0f4-253ef568dfdf" providerId="ADAL" clId="{0887CC1E-25D5-4EED-B960-DB12C7DD821D}" dt="2019-08-16T19:57:20.308" v="12"/>
          <ac:spMkLst>
            <pc:docMk/>
            <pc:sldMk cId="2832564734" sldId="273"/>
            <ac:spMk id="4" creationId="{B084D7AF-DEFD-47ED-B94C-F40A214A6326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110C47F-6B89-4DF5-8EBB-9C96B35D8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pPr>
                <a:defRPr/>
              </a:pPr>
              <a:t>2019/8/16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4E8F973-A40D-4E10-959A-6C3F2DA65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E5CD3E8-B9CB-48D0-B62C-97CB63664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746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CF88EC4-3500-42F3-A844-36626FA83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pPr>
                <a:defRPr/>
              </a:pPr>
              <a:t>2019/8/16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03CE3B2-3742-4133-80E3-7DC0EDB47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DE4CE46-C667-4988-B6F7-3212A494D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133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98BE700-990F-42F3-89F9-184040EFA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pPr>
                <a:defRPr/>
              </a:pPr>
              <a:t>2019/8/16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BBB8A06-2E51-49FC-975A-3AB0711A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FB5C3BE-9303-4B29-8F4F-F5EE92436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379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E48FF52-939E-4FDE-87E5-385503F5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pPr>
                <a:defRPr/>
              </a:pPr>
              <a:t>2019/8/16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E5B6FFF-79BC-41BB-9B5E-C8C94A49A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326A589-0B22-49E2-8782-C645123F9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07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1D4CDA8-2757-48C2-95F0-1D5190EF5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pPr>
                <a:defRPr/>
              </a:pPr>
              <a:t>2019/8/16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6A75B80-ECA5-4777-BA5C-69790BBD3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B69A2F5-5FF9-44D8-8E08-3889E92EE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68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55AFB8B6-6228-4341-BDE0-92DEF6B56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pPr>
                <a:defRPr/>
              </a:pPr>
              <a:t>2019/8/16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6650B4C7-FA69-4214-B683-DF6ABDC9E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6CE33585-FC11-4D5C-9A97-D6B5BFD81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20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1C9E93F1-9619-43E0-9EE8-E55210078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pPr>
                <a:defRPr/>
              </a:pPr>
              <a:t>2019/8/16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EC13D8FA-7E85-488D-B3DA-83DB74252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C3304DE7-FB67-4CD9-B5E2-25561BB1F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681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D0626586-46C0-435B-B20D-98DBFA928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pPr>
                <a:defRPr/>
              </a:pPr>
              <a:t>2019/8/16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7553E3D6-B8B3-4926-A44B-53660BA1A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FAF66CFC-A553-426E-9CBE-D346BF9AB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949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6412B74E-AC65-4E7B-A77C-BD3FEEB46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pPr>
                <a:defRPr/>
              </a:pPr>
              <a:t>2019/8/16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E1A172B-B8C2-4CF6-BC3A-0387B0A27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E726501F-26A6-4DFC-9D66-493D37A0D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507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335B0C30-19E8-4A46-A2B1-DAC1D4CB9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pPr>
                <a:defRPr/>
              </a:pPr>
              <a:t>2019/8/16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C37BC43F-9A76-4E8F-B72C-230F3DD19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CAECBE87-3337-4369-B99D-ABBCE7CCD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60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4026F3CC-DE42-440B-9438-85661B0E7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pPr>
                <a:defRPr/>
              </a:pPr>
              <a:t>2019/8/16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B276A53-61D0-4C42-A886-27AB1244A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2E0B979F-84E2-48CA-94C0-728A7C79A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869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C6067352-EBC0-4314-B2F7-BD78E16AEB4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68E4C134-0C2B-4F63-8C8B-E141694A2C6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CB4897F-276A-4AA1-A7E7-F999F71432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pPr>
                <a:defRPr/>
              </a:pPr>
              <a:t>2019/8/16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D1F7188-AA10-4EB5-B408-0CA61450C2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52AF63E-D503-40C0-AB0B-693F337506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>
            <a:extLst>
              <a:ext uri="{FF2B5EF4-FFF2-40B4-BE49-F238E27FC236}">
                <a16:creationId xmlns:a16="http://schemas.microsoft.com/office/drawing/2014/main" id="{B4E3CC63-70F9-46A6-91D9-ABDCD9CE0B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0825" y="188913"/>
            <a:ext cx="5616575" cy="1470025"/>
          </a:xfrm>
        </p:spPr>
        <p:txBody>
          <a:bodyPr/>
          <a:lstStyle/>
          <a:p>
            <a:pPr algn="l" eaLnBrk="1" hangingPunct="1"/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3GPP TSG-RAN WG4 Meeting #92</a:t>
            </a:r>
            <a:b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</a:b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Ljubljana, Slovenia, 26 – 30 August, 2019</a:t>
            </a:r>
            <a:endParaRPr lang="zh-CN" altLang="en-US" sz="18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051" name="副标题 2">
            <a:extLst>
              <a:ext uri="{FF2B5EF4-FFF2-40B4-BE49-F238E27FC236}">
                <a16:creationId xmlns:a16="http://schemas.microsoft.com/office/drawing/2014/main" id="{732DF2D5-9D9A-4862-9C8A-329725393E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4340225"/>
            <a:ext cx="6400800" cy="1752600"/>
          </a:xfrm>
        </p:spPr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</a:rPr>
              <a:t>Ericsson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052" name="TextBox 3">
            <a:extLst>
              <a:ext uri="{FF2B5EF4-FFF2-40B4-BE49-F238E27FC236}">
                <a16:creationId xmlns:a16="http://schemas.microsoft.com/office/drawing/2014/main" id="{52CDA161-FCDD-40C1-983C-4E86B038B1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2420938"/>
            <a:ext cx="8640762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 dirty="0">
                <a:latin typeface="Calibri" panose="020F0502020204030204" pitchFamily="34" charset="0"/>
              </a:rPr>
              <a:t>Agreements for Rel-16 NB-IoT RRM enhancement</a:t>
            </a:r>
            <a:endParaRPr lang="zh-CN" altLang="en-US" sz="4400" dirty="0">
              <a:latin typeface="Calibri" panose="020F0502020204030204" pitchFamily="34" charset="0"/>
            </a:endParaRPr>
          </a:p>
        </p:txBody>
      </p:sp>
      <p:sp>
        <p:nvSpPr>
          <p:cNvPr id="2053" name="TextBox 4">
            <a:extLst>
              <a:ext uri="{FF2B5EF4-FFF2-40B4-BE49-F238E27FC236}">
                <a16:creationId xmlns:a16="http://schemas.microsoft.com/office/drawing/2014/main" id="{C98DB138-7BC0-49B7-8DBA-0325C5B1AB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6296" y="554593"/>
            <a:ext cx="15113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R4-1909495</a:t>
            </a:r>
            <a:endParaRPr lang="zh-CN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:a16="http://schemas.microsoft.com/office/drawing/2014/main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2800" dirty="0"/>
              <a:t>Group WUS</a:t>
            </a:r>
            <a:endParaRPr lang="zh-CN" altLang="en-US" sz="2800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GB" sz="2000" dirty="0"/>
              <a:t>RAN4 shall wait for more RAN1 progress about WUS and shall discuss the possibility of reusing release 15 requirements at future meeting.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12018830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:a16="http://schemas.microsoft.com/office/drawing/2014/main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2800" dirty="0"/>
              <a:t>Preconfigured UL resource </a:t>
            </a:r>
            <a:endParaRPr lang="zh-CN" altLang="en-US" sz="2800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525963"/>
          </a:xfrm>
        </p:spPr>
        <p:txBody>
          <a:bodyPr/>
          <a:lstStyle/>
          <a:p>
            <a:r>
              <a:rPr lang="en-US" sz="1800" dirty="0"/>
              <a:t>Number of RSRP thresholds for validating the TA using the serving cell RSRP change method is configured by the </a:t>
            </a:r>
            <a:r>
              <a:rPr lang="en-US" sz="1800" dirty="0" err="1"/>
              <a:t>eNB</a:t>
            </a:r>
            <a:r>
              <a:rPr lang="en-US" sz="1800" dirty="0"/>
              <a:t> and can have any of the values 1 or 2.</a:t>
            </a:r>
            <a:r>
              <a:rPr lang="en-US" sz="1800" b="1" dirty="0"/>
              <a:t> </a:t>
            </a:r>
            <a:endParaRPr lang="sv-SE" sz="1800" dirty="0"/>
          </a:p>
          <a:p>
            <a:r>
              <a:rPr lang="en-GB" sz="1800" dirty="0"/>
              <a:t>Relaxed serving cell monitoring shall not be allowed when the UE is configured to validate the TA using serving cell RSRP change method for PUR.</a:t>
            </a:r>
          </a:p>
          <a:p>
            <a:r>
              <a:rPr lang="en-GB" altLang="zh-CN" sz="1600" dirty="0"/>
              <a:t>TA is validated using two measurements that are performed within following measurement window:</a:t>
            </a:r>
          </a:p>
          <a:p>
            <a:pPr lvl="2"/>
            <a:r>
              <a:rPr lang="en-GB" sz="1800" dirty="0"/>
              <a:t>The first measurement (RSRP1) shall be performed within following time range: </a:t>
            </a:r>
            <a:r>
              <a:rPr lang="en-US" sz="1800" i="1" dirty="0"/>
              <a:t>T1 – N ≤ T1’ ≤ T1 + N;</a:t>
            </a:r>
            <a:endParaRPr lang="sv-SE" sz="1800" dirty="0"/>
          </a:p>
          <a:p>
            <a:pPr lvl="1"/>
            <a:endParaRPr lang="en-GB" altLang="zh-CN" sz="1100" dirty="0"/>
          </a:p>
          <a:p>
            <a:pPr lvl="2"/>
            <a:r>
              <a:rPr lang="en-GB" sz="1800" dirty="0"/>
              <a:t>The second measurement (RSRP2) shall be performed within following time range: </a:t>
            </a:r>
            <a:r>
              <a:rPr lang="en-US" sz="1800" i="1" dirty="0"/>
              <a:t>T2 – M ≤ T2’&lt;T2;</a:t>
            </a:r>
          </a:p>
          <a:p>
            <a:pPr lvl="2"/>
            <a:r>
              <a:rPr lang="en-US" sz="1800" i="1" dirty="0"/>
              <a:t>Where</a:t>
            </a:r>
          </a:p>
          <a:p>
            <a:pPr lvl="4"/>
            <a:r>
              <a:rPr lang="en-US" sz="1400" dirty="0"/>
              <a:t>T1’ is the time when RSRP1 becomes available, </a:t>
            </a:r>
            <a:endParaRPr lang="sv-SE" sz="1400" dirty="0"/>
          </a:p>
          <a:p>
            <a:pPr lvl="4"/>
            <a:r>
              <a:rPr lang="en-US" sz="1400" dirty="0"/>
              <a:t>T1 is the time when TA is obtained </a:t>
            </a:r>
            <a:endParaRPr lang="sv-SE" sz="1400" dirty="0"/>
          </a:p>
          <a:p>
            <a:pPr lvl="4"/>
            <a:r>
              <a:rPr lang="en-US" sz="1400" dirty="0"/>
              <a:t>N is the number of DRX cycles and its value is TBD. </a:t>
            </a:r>
          </a:p>
          <a:p>
            <a:pPr lvl="4"/>
            <a:r>
              <a:rPr lang="en-US" sz="1400" dirty="0"/>
              <a:t>T2’ is the time when RSRP2 becomes available, </a:t>
            </a:r>
            <a:endParaRPr lang="sv-SE" sz="1400" dirty="0"/>
          </a:p>
          <a:p>
            <a:pPr lvl="4"/>
            <a:r>
              <a:rPr lang="en-US" sz="1400" dirty="0"/>
              <a:t>T2 is the time when TA is validated, </a:t>
            </a:r>
            <a:endParaRPr lang="sv-SE" sz="1400" dirty="0"/>
          </a:p>
          <a:p>
            <a:pPr lvl="4"/>
            <a:r>
              <a:rPr lang="en-US" sz="1400" dirty="0"/>
              <a:t>M is the number of DRX cycles and its value is TBD. </a:t>
            </a:r>
            <a:endParaRPr lang="sv-SE" sz="1400" dirty="0"/>
          </a:p>
          <a:p>
            <a:pPr lvl="4"/>
            <a:endParaRPr lang="sv-SE" sz="1400" dirty="0"/>
          </a:p>
          <a:p>
            <a:pPr lvl="2"/>
            <a:endParaRPr lang="sv-SE" sz="2000" dirty="0"/>
          </a:p>
          <a:p>
            <a:endParaRPr lang="en-US" altLang="zh-CN" sz="1800" dirty="0"/>
          </a:p>
        </p:txBody>
      </p:sp>
    </p:spTree>
    <p:extLst>
      <p:ext uri="{BB962C8B-B14F-4D97-AF65-F5344CB8AC3E}">
        <p14:creationId xmlns:p14="http://schemas.microsoft.com/office/powerpoint/2010/main" val="28325647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:a16="http://schemas.microsoft.com/office/drawing/2014/main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2800" dirty="0"/>
              <a:t>NRS presence on non-anchor carriers </a:t>
            </a:r>
            <a:endParaRPr lang="zh-CN" altLang="en-US" sz="2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内容占位符 2">
                <a:extLst>
                  <a:ext uri="{FF2B5EF4-FFF2-40B4-BE49-F238E27FC236}">
                    <a16:creationId xmlns:a16="http://schemas.microsoft.com/office/drawing/2014/main" id="{B084D7AF-DEFD-47ED-B94C-F40A214A632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57200" y="1600200"/>
                <a:ext cx="8229600" cy="4525963"/>
              </a:xfrm>
            </p:spPr>
            <p:txBody>
              <a:bodyPr/>
              <a:lstStyle/>
              <a:p>
                <a:pPr lvl="0"/>
                <a:r>
                  <a:rPr lang="en-US" sz="1800" dirty="0"/>
                  <a:t>RAN4 shall discuss NRSRQ measurement on non-anchor carrier and down-select among following options:</a:t>
                </a:r>
              </a:p>
              <a:p>
                <a:pPr lvl="1"/>
                <a:endParaRPr lang="en-US" sz="1400" b="1" dirty="0"/>
              </a:p>
              <a:p>
                <a:pPr lvl="1"/>
                <a:r>
                  <a:rPr lang="en-US" sz="1400" b="1" dirty="0"/>
                  <a:t>Option #1: </a:t>
                </a:r>
                <a:r>
                  <a:rPr lang="en-US" sz="1400" dirty="0"/>
                  <a:t>UE is allowed to use NRSRQ measurement performed on the non-anchor carrier provided that the magnitude of the difference between NRSRQ performed on the anchor and non-anchor is less than a certain margin (X dB). </a:t>
                </a:r>
                <a:endParaRPr lang="sv-SE" sz="1400" dirty="0"/>
              </a:p>
              <a:p>
                <a:pPr lvl="1"/>
                <a:r>
                  <a:rPr lang="en-US" sz="1400" b="1" dirty="0"/>
                  <a:t>Option #2: </a:t>
                </a:r>
                <a:r>
                  <a:rPr lang="en-US" sz="1400" dirty="0"/>
                  <a:t>NRSRQ is measured as follows when UE is camped on a non-anchor carrier:</a:t>
                </a:r>
                <a:r>
                  <a:rPr lang="en-US" sz="1400" b="1" dirty="0"/>
                  <a:t> </a:t>
                </a:r>
                <a:endParaRPr lang="sv-SE" sz="1400" dirty="0"/>
              </a:p>
              <a:p>
                <a:pPr lvl="1"/>
                <a:r>
                  <a:rPr lang="sv-SE" sz="1400" dirty="0"/>
                  <a:t>                                </a:t>
                </a:r>
                <a14:m>
                  <m:oMath xmlns:m="http://schemas.openxmlformats.org/officeDocument/2006/math">
                    <m:r>
                      <a:rPr lang="sv-SE" sz="1400" i="1"/>
                      <m:t>𝑁𝑅𝑆𝑅</m:t>
                    </m:r>
                    <m:sSub>
                      <m:sSubPr>
                        <m:ctrlPr>
                          <a:rPr lang="sv-SE" sz="1400" i="1"/>
                        </m:ctrlPr>
                      </m:sSubPr>
                      <m:e>
                        <m:r>
                          <a:rPr lang="sv-SE" sz="1400" i="1"/>
                          <m:t>𝑄</m:t>
                        </m:r>
                      </m:e>
                      <m:sub>
                        <m:r>
                          <a:rPr lang="sv-SE" sz="1400" i="1"/>
                          <m:t>𝑛𝑜𝑛</m:t>
                        </m:r>
                        <m:r>
                          <a:rPr lang="en-GB" sz="1400" i="1"/>
                          <m:t>−</m:t>
                        </m:r>
                        <m:r>
                          <a:rPr lang="sv-SE" sz="1400" i="1"/>
                          <m:t>𝑎𝑛𝑐</m:t>
                        </m:r>
                        <m:r>
                          <a:rPr lang="en-GB" sz="1400" i="1"/>
                          <m:t>h</m:t>
                        </m:r>
                        <m:r>
                          <a:rPr lang="sv-SE" sz="1400" i="1"/>
                          <m:t>𝑜𝑟</m:t>
                        </m:r>
                        <m:r>
                          <a:rPr lang="sv-SE" sz="1400"/>
                          <m:t> </m:t>
                        </m:r>
                        <m:r>
                          <a:rPr lang="sv-SE" sz="1400" i="1"/>
                          <m:t>𝑐𝑎𝑟𝑟𝑖𝑒𝑟</m:t>
                        </m:r>
                        <m:r>
                          <a:rPr lang="sv-SE" sz="1400"/>
                          <m:t> </m:t>
                        </m:r>
                        <m:r>
                          <a:rPr lang="sv-SE" sz="1400" i="1"/>
                          <m:t>𝑁</m:t>
                        </m:r>
                      </m:sub>
                    </m:sSub>
                    <m:r>
                      <a:rPr lang="en-GB" sz="1400"/>
                      <m:t>= </m:t>
                    </m:r>
                    <m:f>
                      <m:fPr>
                        <m:ctrlPr>
                          <a:rPr lang="sv-SE" sz="1400" i="1"/>
                        </m:ctrlPr>
                      </m:fPr>
                      <m:num>
                        <m:r>
                          <a:rPr lang="sv-SE" sz="1400" i="1"/>
                          <m:t>𝑁𝑅𝑆𝑅</m:t>
                        </m:r>
                        <m:sSub>
                          <m:sSubPr>
                            <m:ctrlPr>
                              <a:rPr lang="sv-SE" sz="1400" i="1"/>
                            </m:ctrlPr>
                          </m:sSubPr>
                          <m:e>
                            <m:r>
                              <a:rPr lang="sv-SE" sz="1400" i="1"/>
                              <m:t>𝑃</m:t>
                            </m:r>
                          </m:e>
                          <m:sub>
                            <m:r>
                              <a:rPr lang="sv-SE" sz="1400" i="1"/>
                              <m:t>𝑛𝑜𝑛</m:t>
                            </m:r>
                            <m:r>
                              <a:rPr lang="en-GB" sz="1400" i="1"/>
                              <m:t>−</m:t>
                            </m:r>
                            <m:r>
                              <a:rPr lang="sv-SE" sz="1400" i="1"/>
                              <m:t>𝑎𝑛𝑐</m:t>
                            </m:r>
                            <m:r>
                              <a:rPr lang="en-GB" sz="1400" i="1"/>
                              <m:t>h</m:t>
                            </m:r>
                            <m:r>
                              <a:rPr lang="sv-SE" sz="1400" i="1"/>
                              <m:t>𝑜𝑟</m:t>
                            </m:r>
                            <m:r>
                              <a:rPr lang="sv-SE" sz="1400"/>
                              <m:t> </m:t>
                            </m:r>
                            <m:r>
                              <a:rPr lang="sv-SE" sz="1400" i="1"/>
                              <m:t>𝑐𝑎𝑟𝑟𝑖𝑒𝑟</m:t>
                            </m:r>
                            <m:r>
                              <a:rPr lang="sv-SE" sz="1400"/>
                              <m:t> </m:t>
                            </m:r>
                            <m:r>
                              <a:rPr lang="sv-SE" sz="1400" i="1"/>
                              <m:t>𝑁</m:t>
                            </m:r>
                          </m:sub>
                        </m:sSub>
                      </m:num>
                      <m:den>
                        <m:r>
                          <a:rPr lang="sv-SE" sz="1400" i="1"/>
                          <m:t>𝑁𝑅𝑆𝑆</m:t>
                        </m:r>
                        <m:sSub>
                          <m:sSubPr>
                            <m:ctrlPr>
                              <a:rPr lang="sv-SE" sz="1400" i="1"/>
                            </m:ctrlPr>
                          </m:sSubPr>
                          <m:e>
                            <m:r>
                              <a:rPr lang="sv-SE" sz="1400" i="1"/>
                              <m:t>𝐼</m:t>
                            </m:r>
                          </m:e>
                          <m:sub>
                            <m:r>
                              <a:rPr lang="sv-SE" sz="1400" i="1"/>
                              <m:t>𝑎𝑛𝑐</m:t>
                            </m:r>
                            <m:r>
                              <a:rPr lang="en-GB" sz="1400" i="1"/>
                              <m:t>h</m:t>
                            </m:r>
                            <m:r>
                              <a:rPr lang="sv-SE" sz="1400" i="1"/>
                              <m:t>𝑜𝑟</m:t>
                            </m:r>
                            <m:r>
                              <a:rPr lang="en-GB" sz="1400" i="1"/>
                              <m:t>−</m:t>
                            </m:r>
                            <m:r>
                              <a:rPr lang="sv-SE" sz="1400" i="1"/>
                              <m:t>𝑐𝑎𝑟𝑟𝑖𝑒𝑟</m:t>
                            </m:r>
                          </m:sub>
                        </m:sSub>
                      </m:den>
                    </m:f>
                  </m:oMath>
                </a14:m>
                <a:endParaRPr lang="sv-SE" sz="1400" dirty="0"/>
              </a:p>
              <a:p>
                <a:pPr lvl="1"/>
                <a:r>
                  <a:rPr lang="en-US" sz="1400" b="1" dirty="0"/>
                  <a:t>Option #3: </a:t>
                </a:r>
                <a:r>
                  <a:rPr lang="en-US" sz="1400" dirty="0"/>
                  <a:t>UE is allowed to use the NRSRQ measurement on either anchor- or non-anchor carrier for serving cell evaluation by applying compensation.</a:t>
                </a:r>
                <a:endParaRPr lang="sv-SE" sz="1400" dirty="0"/>
              </a:p>
              <a:p>
                <a:pPr lvl="1"/>
                <a:r>
                  <a:rPr lang="en-US" sz="1400" b="1" dirty="0"/>
                  <a:t>Option #4: </a:t>
                </a:r>
                <a:r>
                  <a:rPr lang="en-US" sz="1400" dirty="0"/>
                  <a:t>UE shall evaluate the serving cell using NRSRP measurement only when camped on a non-anchor carrier. </a:t>
                </a:r>
                <a:endParaRPr lang="sv-SE" sz="1400" dirty="0"/>
              </a:p>
              <a:p>
                <a:endParaRPr lang="en-GB" altLang="zh-CN" sz="1200" dirty="0"/>
              </a:p>
            </p:txBody>
          </p:sp>
        </mc:Choice>
        <mc:Fallback>
          <p:sp>
            <p:nvSpPr>
              <p:cNvPr id="4" name="内容占位符 2">
                <a:extLst>
                  <a:ext uri="{FF2B5EF4-FFF2-40B4-BE49-F238E27FC236}">
                    <a16:creationId xmlns:a16="http://schemas.microsoft.com/office/drawing/2014/main" id="{B084D7AF-DEFD-47ED-B94C-F40A214A632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600200"/>
                <a:ext cx="8229600" cy="4525963"/>
              </a:xfrm>
              <a:blipFill>
                <a:blip r:embed="rId2"/>
                <a:stretch>
                  <a:fillRect l="-444" t="-809" r="-370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884394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:a16="http://schemas.microsoft.com/office/drawing/2014/main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2800" dirty="0"/>
              <a:t>Msg3 based channel quality reporting </a:t>
            </a:r>
            <a:endParaRPr lang="zh-CN" altLang="en-US" sz="2800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sv-SE" sz="2000" dirty="0"/>
              <a:t>RAN4 assumes the measurement period for DL channel quality reporting in IDLE for non-anchor is between the beginning of MSG2 transmission to the beginning of MSG3 transmission.</a:t>
            </a:r>
          </a:p>
          <a:p>
            <a:endParaRPr lang="sv-SE" sz="2000" dirty="0"/>
          </a:p>
          <a:p>
            <a:r>
              <a:rPr lang="sv-SE" sz="2000" dirty="0"/>
              <a:t>For DL quality reporting in CONNECTED mode, RAN4 need to wait further the conclusion for measurement resources and message contents.</a:t>
            </a:r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2312742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1" ma:contentTypeDescription="Create a new document." ma:contentTypeScope="" ma:versionID="99f6751dbc8f6c9db939c24aed21b85c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97a570d36a9bfe7447b480bcbafe877e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5E913AF-418E-4DA5-9303-745B9B0687B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4E60701-0EED-4DBF-8D10-E87400660AC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4BD8A9E-B234-4DD8-B791-568329EF5E88}">
  <ds:schemaRefs>
    <ds:schemaRef ds:uri="http://schemas.microsoft.com/office/2006/metadata/properties"/>
    <ds:schemaRef ds:uri="http://www.w3.org/XML/1998/namespace"/>
    <ds:schemaRef ds:uri="http://schemas.openxmlformats.org/package/2006/metadata/core-properties"/>
    <ds:schemaRef ds:uri="http://purl.org/dc/dcmitype/"/>
    <ds:schemaRef ds:uri="http://purl.org/dc/elements/1.1/"/>
    <ds:schemaRef ds:uri="http://schemas.microsoft.com/office/infopath/2007/PartnerControls"/>
    <ds:schemaRef ds:uri="http://purl.org/dc/terms/"/>
    <ds:schemaRef ds:uri="6f846979-0e6f-42ff-8b87-e1893efeda99"/>
    <ds:schemaRef ds:uri="http://schemas.microsoft.com/office/2006/documentManagement/types"/>
    <ds:schemaRef ds:uri="db33437f-65a5-48c5-b537-19efd290f967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1618</TotalTime>
  <Words>409</Words>
  <Application>Microsoft Office PowerPoint</Application>
  <PresentationFormat>On-screen Show (4:3)</PresentationFormat>
  <Paragraphs>33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Arial Unicode MS</vt:lpstr>
      <vt:lpstr>Calibri</vt:lpstr>
      <vt:lpstr>Office 主题</vt:lpstr>
      <vt:lpstr>3GPP TSG-RAN WG4 Meeting #92 Ljubljana, Slovenia, 26 – 30 August, 2019</vt:lpstr>
      <vt:lpstr>Group WUS</vt:lpstr>
      <vt:lpstr>Preconfigured UL resource </vt:lpstr>
      <vt:lpstr>NRS presence on non-anchor carriers </vt:lpstr>
      <vt:lpstr>Msg3 based channel quality reporting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Santhan Thangarasa</cp:lastModifiedBy>
  <cp:revision>211</cp:revision>
  <dcterms:created xsi:type="dcterms:W3CDTF">2016-01-12T08:39:50Z</dcterms:created>
  <dcterms:modified xsi:type="dcterms:W3CDTF">2019-08-16T20:02:03Z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(3)gTYzTRODmXbMRn5puPPwx+fSp60r3w1o3MDm1YbgKIV7UOJyYNtV6HlR1eb2CwAhD7r+7xAs
AwGZNLpow4ZXovQauBRAJKeRUUFdwjFrCUX1U2yUb+ZV0MICOJBjCv7T5mSBqRbi6ptFwFLY
5JlXgyaN70zqh7jhZsYNhe60sUuJiqjpDIkLp6I21gQ+Pg4/TvmbBNHjgP3Pgl5SGy3Y6ImD
RuYpyT0bskvCmBKjB3</vt:lpwstr>
  </property>
  <property fmtid="{D5CDD505-2E9C-101B-9397-08002B2CF9AE}" pid="3" name="_2015_ms_pID_7253431">
    <vt:lpwstr>3cOCHFmikDSN9VIvuXOD2srkQddFM6tM6o9y56+JGoD3d3yYEHOp0N
npBK2ag7lwcLxgdZ8HnnPoPMM4OTSYAYXKEV9YVuxQSYiypC4UA6xpi+45dY2XH2NOBYD7j8
7EWfY44t3IZUrqcJiw65bRS/qbcFEdjqQ41OrRGiaM/l/NVEQACLxNoVK0cm+3IRe/10qZOB
pI1MKRazOluGEYraa/ku7S+WwMHyl78cmYhS</vt:lpwstr>
  </property>
  <property fmtid="{D5CDD505-2E9C-101B-9397-08002B2CF9AE}" pid="4" name="_2015_ms_pID_7253432">
    <vt:lpwstr>m09D4NkQ4Tq/Gny9ax64/9WEoKiyWJAP97H1
CvUN9FvWzi1N9fvpCqLBJLf3TMA0GtHGeCzQ+/nl0mcJUctMhp8=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1556241343</vt:lpwstr>
  </property>
  <property fmtid="{D5CDD505-2E9C-101B-9397-08002B2CF9AE}" pid="9" name="ContentTypeId">
    <vt:lpwstr>0x0101003AA7AC0C743A294CADF60F661720E3E6</vt:lpwstr>
  </property>
</Properties>
</file>