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7" r:id="rId6"/>
    <p:sldId id="270" r:id="rId7"/>
    <p:sldId id="269" r:id="rId8"/>
    <p:sldId id="268" r:id="rId9"/>
    <p:sldId id="272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265" autoAdjust="0"/>
    <p:restoredTop sz="94660"/>
  </p:normalViewPr>
  <p:slideViewPr>
    <p:cSldViewPr>
      <p:cViewPr>
        <p:scale>
          <a:sx n="110" d="100"/>
          <a:sy n="110" d="100"/>
        </p:scale>
        <p:origin x="77" y="-10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than Thangarasa" userId="408d9f9c-4a2c-4dc8-a0f4-253ef568dfdf" providerId="ADAL" clId="{FD7B3385-E8AD-4021-AFD5-299B7D389EBF}"/>
    <pc:docChg chg="modSld">
      <pc:chgData name="Santhan Thangarasa" userId="408d9f9c-4a2c-4dc8-a0f4-253ef568dfdf" providerId="ADAL" clId="{FD7B3385-E8AD-4021-AFD5-299B7D389EBF}" dt="2019-08-16T20:20:44.253" v="66" actId="255"/>
      <pc:docMkLst>
        <pc:docMk/>
      </pc:docMkLst>
      <pc:sldChg chg="addSp modSp">
        <pc:chgData name="Santhan Thangarasa" userId="408d9f9c-4a2c-4dc8-a0f4-253ef568dfdf" providerId="ADAL" clId="{FD7B3385-E8AD-4021-AFD5-299B7D389EBF}" dt="2019-08-16T20:20:44.253" v="66" actId="255"/>
        <pc:sldMkLst>
          <pc:docMk/>
          <pc:sldMk cId="186852143" sldId="268"/>
        </pc:sldMkLst>
        <pc:spChg chg="mod">
          <ac:chgData name="Santhan Thangarasa" userId="408d9f9c-4a2c-4dc8-a0f4-253ef568dfdf" providerId="ADAL" clId="{FD7B3385-E8AD-4021-AFD5-299B7D389EBF}" dt="2019-08-16T20:20:44.253" v="66" actId="255"/>
          <ac:spMkLst>
            <pc:docMk/>
            <pc:sldMk cId="186852143" sldId="268"/>
            <ac:spMk id="4" creationId="{B084D7AF-DEFD-47ED-B94C-F40A214A6326}"/>
          </ac:spMkLst>
        </pc:spChg>
        <pc:graphicFrameChg chg="add mod modGraphic">
          <ac:chgData name="Santhan Thangarasa" userId="408d9f9c-4a2c-4dc8-a0f4-253ef568dfdf" providerId="ADAL" clId="{FD7B3385-E8AD-4021-AFD5-299B7D389EBF}" dt="2019-08-16T20:18:55.740" v="36" actId="403"/>
          <ac:graphicFrameMkLst>
            <pc:docMk/>
            <pc:sldMk cId="186852143" sldId="268"/>
            <ac:graphicFrameMk id="2" creationId="{986930C9-5D3F-4527-BC92-DF5B39DBD8EA}"/>
          </ac:graphicFrameMkLst>
        </pc:graphicFrameChg>
        <pc:graphicFrameChg chg="add mod modGraphic">
          <ac:chgData name="Santhan Thangarasa" userId="408d9f9c-4a2c-4dc8-a0f4-253ef568dfdf" providerId="ADAL" clId="{FD7B3385-E8AD-4021-AFD5-299B7D389EBF}" dt="2019-08-16T20:19:00.238" v="38" actId="403"/>
          <ac:graphicFrameMkLst>
            <pc:docMk/>
            <pc:sldMk cId="186852143" sldId="268"/>
            <ac:graphicFrameMk id="3" creationId="{1962DE31-53AB-411C-8EA7-3CAF2B66008B}"/>
          </ac:graphicFrameMkLst>
        </pc:graphicFrameChg>
      </pc:sldChg>
    </pc:docChg>
  </pc:docChgLst>
  <pc:docChgLst>
    <pc:chgData name="Santhan Thangarasa" userId="408d9f9c-4a2c-4dc8-a0f4-253ef568dfdf" providerId="ADAL" clId="{D9FAB099-90FA-4FC0-B09F-9FBA431A2BF3}"/>
    <pc:docChg chg="custSel modSld">
      <pc:chgData name="Santhan Thangarasa" userId="408d9f9c-4a2c-4dc8-a0f4-253ef568dfdf" providerId="ADAL" clId="{D9FAB099-90FA-4FC0-B09F-9FBA431A2BF3}" dt="2019-08-16T19:49:57.322" v="333" actId="20577"/>
      <pc:docMkLst>
        <pc:docMk/>
      </pc:docMkLst>
      <pc:sldChg chg="modSp">
        <pc:chgData name="Santhan Thangarasa" userId="408d9f9c-4a2c-4dc8-a0f4-253ef568dfdf" providerId="ADAL" clId="{D9FAB099-90FA-4FC0-B09F-9FBA431A2BF3}" dt="2019-08-16T19:39:25.066" v="3" actId="20577"/>
        <pc:sldMkLst>
          <pc:docMk/>
          <pc:sldMk cId="0" sldId="256"/>
        </pc:sldMkLst>
        <pc:spChg chg="mod">
          <ac:chgData name="Santhan Thangarasa" userId="408d9f9c-4a2c-4dc8-a0f4-253ef568dfdf" providerId="ADAL" clId="{D9FAB099-90FA-4FC0-B09F-9FBA431A2BF3}" dt="2019-08-16T19:39:25.066" v="3" actId="20577"/>
          <ac:spMkLst>
            <pc:docMk/>
            <pc:sldMk cId="0" sldId="256"/>
            <ac:spMk id="2051" creationId="{732DF2D5-9D9A-4862-9C8A-329725393EEC}"/>
          </ac:spMkLst>
        </pc:spChg>
        <pc:spChg chg="mod">
          <ac:chgData name="Santhan Thangarasa" userId="408d9f9c-4a2c-4dc8-a0f4-253ef568dfdf" providerId="ADAL" clId="{D9FAB099-90FA-4FC0-B09F-9FBA431A2BF3}" dt="2019-08-16T19:39:10.570" v="0"/>
          <ac:spMkLst>
            <pc:docMk/>
            <pc:sldMk cId="0" sldId="256"/>
            <ac:spMk id="2052" creationId="{52CDA161-FCDD-40C1-983C-4E86B038B191}"/>
          </ac:spMkLst>
        </pc:spChg>
      </pc:sldChg>
      <pc:sldChg chg="modSp">
        <pc:chgData name="Santhan Thangarasa" userId="408d9f9c-4a2c-4dc8-a0f4-253ef568dfdf" providerId="ADAL" clId="{D9FAB099-90FA-4FC0-B09F-9FBA431A2BF3}" dt="2019-08-16T19:41:57.306" v="4"/>
        <pc:sldMkLst>
          <pc:docMk/>
          <pc:sldMk cId="2713289350" sldId="267"/>
        </pc:sldMkLst>
        <pc:spChg chg="mod">
          <ac:chgData name="Santhan Thangarasa" userId="408d9f9c-4a2c-4dc8-a0f4-253ef568dfdf" providerId="ADAL" clId="{D9FAB099-90FA-4FC0-B09F-9FBA431A2BF3}" dt="2019-08-16T19:41:57.306" v="4"/>
          <ac:spMkLst>
            <pc:docMk/>
            <pc:sldMk cId="2713289350" sldId="267"/>
            <ac:spMk id="4" creationId="{B084D7AF-DEFD-47ED-B94C-F40A214A6326}"/>
          </ac:spMkLst>
        </pc:spChg>
      </pc:sldChg>
      <pc:sldChg chg="modSp">
        <pc:chgData name="Santhan Thangarasa" userId="408d9f9c-4a2c-4dc8-a0f4-253ef568dfdf" providerId="ADAL" clId="{D9FAB099-90FA-4FC0-B09F-9FBA431A2BF3}" dt="2019-08-16T19:49:57.322" v="333" actId="20577"/>
        <pc:sldMkLst>
          <pc:docMk/>
          <pc:sldMk cId="186852143" sldId="268"/>
        </pc:sldMkLst>
        <pc:spChg chg="mod">
          <ac:chgData name="Santhan Thangarasa" userId="408d9f9c-4a2c-4dc8-a0f4-253ef568dfdf" providerId="ADAL" clId="{D9FAB099-90FA-4FC0-B09F-9FBA431A2BF3}" dt="2019-08-16T19:49:57.322" v="333" actId="20577"/>
          <ac:spMkLst>
            <pc:docMk/>
            <pc:sldMk cId="186852143" sldId="268"/>
            <ac:spMk id="4" creationId="{B084D7AF-DEFD-47ED-B94C-F40A214A6326}"/>
          </ac:spMkLst>
        </pc:spChg>
      </pc:sldChg>
      <pc:sldChg chg="modSp">
        <pc:chgData name="Santhan Thangarasa" userId="408d9f9c-4a2c-4dc8-a0f4-253ef568dfdf" providerId="ADAL" clId="{D9FAB099-90FA-4FC0-B09F-9FBA431A2BF3}" dt="2019-08-16T19:47:34.599" v="280" actId="404"/>
        <pc:sldMkLst>
          <pc:docMk/>
          <pc:sldMk cId="1800804410" sldId="269"/>
        </pc:sldMkLst>
        <pc:spChg chg="mod">
          <ac:chgData name="Santhan Thangarasa" userId="408d9f9c-4a2c-4dc8-a0f4-253ef568dfdf" providerId="ADAL" clId="{D9FAB099-90FA-4FC0-B09F-9FBA431A2BF3}" dt="2019-08-16T19:47:34.599" v="280" actId="404"/>
          <ac:spMkLst>
            <pc:docMk/>
            <pc:sldMk cId="1800804410" sldId="269"/>
            <ac:spMk id="4" creationId="{B084D7AF-DEFD-47ED-B94C-F40A214A6326}"/>
          </ac:spMkLst>
        </pc:spChg>
      </pc:sldChg>
      <pc:sldChg chg="addSp modSp">
        <pc:chgData name="Santhan Thangarasa" userId="408d9f9c-4a2c-4dc8-a0f4-253ef568dfdf" providerId="ADAL" clId="{D9FAB099-90FA-4FC0-B09F-9FBA431A2BF3}" dt="2019-08-16T19:44:56.624" v="85" actId="108"/>
        <pc:sldMkLst>
          <pc:docMk/>
          <pc:sldMk cId="4103307501" sldId="270"/>
        </pc:sldMkLst>
        <pc:spChg chg="mod">
          <ac:chgData name="Santhan Thangarasa" userId="408d9f9c-4a2c-4dc8-a0f4-253ef568dfdf" providerId="ADAL" clId="{D9FAB099-90FA-4FC0-B09F-9FBA431A2BF3}" dt="2019-08-16T19:44:56.624" v="85" actId="108"/>
          <ac:spMkLst>
            <pc:docMk/>
            <pc:sldMk cId="4103307501" sldId="270"/>
            <ac:spMk id="3" creationId="{8D37D642-3CF1-49CD-A763-8FAC38CAF438}"/>
          </ac:spMkLst>
        </pc:spChg>
        <pc:graphicFrameChg chg="add mod">
          <ac:chgData name="Santhan Thangarasa" userId="408d9f9c-4a2c-4dc8-a0f4-253ef568dfdf" providerId="ADAL" clId="{D9FAB099-90FA-4FC0-B09F-9FBA431A2BF3}" dt="2019-08-16T19:44:50.226" v="84" actId="1036"/>
          <ac:graphicFrameMkLst>
            <pc:docMk/>
            <pc:sldMk cId="4103307501" sldId="270"/>
            <ac:graphicFrameMk id="4" creationId="{9B863967-CDFD-43FE-A31B-3B009AC23C5A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#92</a:t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Ljubljana, Slovenia, 26 – 30 August, 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chemeClr val="tx1"/>
                </a:solidFill>
              </a:rPr>
              <a:t>Ericsson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Rel-16 MTC RRM enhancement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R4-1909491</a:t>
            </a:r>
            <a:endParaRPr lang="zh-CN" altLang="en-US" dirty="0">
              <a:highlight>
                <a:srgbClr val="FFFF00"/>
              </a:highlight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Wake-up signal</a:t>
            </a:r>
            <a:endParaRPr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GB" dirty="0"/>
              <a:t>RAN4 shall wait for more RAN1 progress about WUS and shall discuss the possibility of reusing release 15 requirements at future meeting.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713289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B83AA-C36B-47A8-BA05-D633186DF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MPDCCH performance improvement for RLM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37D642-3CF1-49CD-A763-8FAC38CAF4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MPDCCH BLER for improved RLM is evaluated using following MPDDCH parameters:</a:t>
            </a:r>
            <a:endParaRPr lang="sv-S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B863967-CDFD-43FE-A31B-3B009AC23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3457631"/>
              </p:ext>
            </p:extLst>
          </p:nvPr>
        </p:nvGraphicFramePr>
        <p:xfrm>
          <a:off x="1514792" y="3110895"/>
          <a:ext cx="6114415" cy="24063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68525">
                  <a:extLst>
                    <a:ext uri="{9D8B030D-6E8A-4147-A177-3AD203B41FA5}">
                      <a16:colId xmlns:a16="http://schemas.microsoft.com/office/drawing/2014/main" val="91622224"/>
                    </a:ext>
                  </a:extLst>
                </a:gridCol>
                <a:gridCol w="3945890">
                  <a:extLst>
                    <a:ext uri="{9D8B030D-6E8A-4147-A177-3AD203B41FA5}">
                      <a16:colId xmlns:a16="http://schemas.microsoft.com/office/drawing/2014/main" val="182949537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Parameters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Values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930598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DCI format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6-1A (CE Mode A)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448536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System BW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10MHz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247917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Starting OFDM symbols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480399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(RL, AL)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Set 1: (4, 16) for Out-of-synch and (2, 4) for In-synch</a:t>
                      </a:r>
                      <a:endParaRPr lang="sv-SE" sz="9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Set 2: (8, 24) for Out-of-synch and (4, 8) for In-synch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068278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Transmission type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Distributed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681121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Channel model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AWGN, EPA5, ETU30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492210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Metric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In-synch: MPDCCH BLER of 2%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Out-ot-synch: MPDCCH BLER of 10%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97019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Frequency hopping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OFF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456011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Reference signal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732915" algn="ctr"/>
                        </a:tabLst>
                      </a:pPr>
                      <a:r>
                        <a:rPr lang="en-GB" sz="900">
                          <a:effectLst/>
                        </a:rPr>
                        <a:t>DMRS + CRS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92727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Power offset between DMRS and CRS 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732915" algn="ctr"/>
                        </a:tabLst>
                      </a:pPr>
                      <a:r>
                        <a:rPr lang="en-GB" sz="900">
                          <a:effectLst/>
                        </a:rPr>
                        <a:t>0dB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004652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DMRS/CRS precoding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732915" algn="ctr"/>
                        </a:tabLst>
                      </a:pPr>
                      <a:r>
                        <a:rPr lang="en-GB" sz="900" dirty="0">
                          <a:effectLst/>
                        </a:rPr>
                        <a:t>Cyclic precoder:</a:t>
                      </a:r>
                      <a:endParaRPr lang="sv-SE" sz="9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732915" algn="ctr"/>
                        </a:tabLst>
                      </a:pPr>
                      <a:r>
                        <a:rPr lang="en-GB" sz="900" dirty="0">
                          <a:effectLst/>
                        </a:rPr>
                        <a:t>Precoder granularity in frequency domain: [4]</a:t>
                      </a:r>
                      <a:r>
                        <a:rPr lang="en-GB" sz="900" dirty="0" err="1">
                          <a:effectLst/>
                        </a:rPr>
                        <a:t>ms</a:t>
                      </a:r>
                      <a:endParaRPr lang="sv-SE" sz="9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732915" algn="ctr"/>
                        </a:tabLst>
                      </a:pPr>
                      <a:r>
                        <a:rPr lang="en-GB" sz="900" dirty="0">
                          <a:effectLst/>
                        </a:rPr>
                        <a:t>Precoder granularity in time domain: TBD</a:t>
                      </a:r>
                      <a:endParaRPr lang="sv-SE" sz="9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732915" algn="ctr"/>
                        </a:tabLst>
                      </a:pPr>
                      <a:r>
                        <a:rPr lang="en-GB" sz="900" dirty="0">
                          <a:effectLst/>
                        </a:rPr>
                        <a:t>Codebook: TBD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907837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3307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/>
              <a:t>Preconfigured UL resource </a:t>
            </a:r>
            <a:endParaRPr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7800"/>
          </a:xfrm>
        </p:spPr>
        <p:txBody>
          <a:bodyPr/>
          <a:lstStyle/>
          <a:p>
            <a:r>
              <a:rPr lang="en-US" sz="1800" dirty="0"/>
              <a:t>Number of RSRP thresholds for validating the TA using the serving cell RSRP change method is configured by the </a:t>
            </a:r>
            <a:r>
              <a:rPr lang="en-US" sz="1800" dirty="0" err="1"/>
              <a:t>eNB</a:t>
            </a:r>
            <a:r>
              <a:rPr lang="en-US" sz="1800" dirty="0"/>
              <a:t> and can have any of the values 1 or 2.</a:t>
            </a:r>
            <a:r>
              <a:rPr lang="en-US" sz="1800" b="1" dirty="0"/>
              <a:t> </a:t>
            </a:r>
            <a:endParaRPr lang="sv-SE" sz="1800" dirty="0"/>
          </a:p>
          <a:p>
            <a:r>
              <a:rPr lang="en-GB" sz="1800" dirty="0"/>
              <a:t>Relaxed serving cell monitoring shall not be allowed when the UE is configured to validate the TA using serving cell RSRP change method for PUR.</a:t>
            </a:r>
          </a:p>
          <a:p>
            <a:r>
              <a:rPr lang="en-GB" altLang="zh-CN" sz="1600" dirty="0"/>
              <a:t>TA is validated using two measurements that are performed within following measurement window:</a:t>
            </a:r>
          </a:p>
          <a:p>
            <a:pPr lvl="2"/>
            <a:r>
              <a:rPr lang="en-GB" sz="1800" dirty="0"/>
              <a:t>The first measurement (RSRP1) shall be performed within following time range: </a:t>
            </a:r>
            <a:r>
              <a:rPr lang="en-US" sz="1800" i="1" dirty="0"/>
              <a:t>T1 – N ≤ T1’ ≤ T1 + N;</a:t>
            </a:r>
            <a:endParaRPr lang="sv-SE" sz="1800" dirty="0"/>
          </a:p>
          <a:p>
            <a:pPr lvl="1"/>
            <a:endParaRPr lang="en-GB" altLang="zh-CN" sz="1100" dirty="0"/>
          </a:p>
          <a:p>
            <a:pPr lvl="2"/>
            <a:r>
              <a:rPr lang="en-GB" sz="1800" dirty="0"/>
              <a:t>The second measurement (RSRP2) shall be performed within following time range: </a:t>
            </a:r>
            <a:r>
              <a:rPr lang="en-US" sz="1800" i="1" dirty="0"/>
              <a:t>T2 – M ≤ T2’&lt;T2;</a:t>
            </a:r>
          </a:p>
          <a:p>
            <a:pPr lvl="2"/>
            <a:r>
              <a:rPr lang="en-US" sz="1800" i="1" dirty="0"/>
              <a:t>Where</a:t>
            </a:r>
          </a:p>
          <a:p>
            <a:pPr lvl="4"/>
            <a:r>
              <a:rPr lang="en-US" sz="1400" dirty="0"/>
              <a:t>T1’ is the time when RSRP1 becomes available, </a:t>
            </a:r>
            <a:endParaRPr lang="sv-SE" sz="1400" dirty="0"/>
          </a:p>
          <a:p>
            <a:pPr lvl="4"/>
            <a:r>
              <a:rPr lang="en-US" sz="1400" dirty="0"/>
              <a:t>T1 is the time when TA is obtained </a:t>
            </a:r>
            <a:endParaRPr lang="sv-SE" sz="1400" dirty="0"/>
          </a:p>
          <a:p>
            <a:pPr lvl="4"/>
            <a:r>
              <a:rPr lang="en-US" sz="1400" dirty="0"/>
              <a:t>N is the number of DRX cycles and its value is TBD. </a:t>
            </a:r>
          </a:p>
          <a:p>
            <a:pPr lvl="4"/>
            <a:r>
              <a:rPr lang="en-US" sz="1400" dirty="0"/>
              <a:t>T2’ is the time when RSRP2 becomes available, </a:t>
            </a:r>
            <a:endParaRPr lang="sv-SE" sz="1400" dirty="0"/>
          </a:p>
          <a:p>
            <a:pPr lvl="4"/>
            <a:r>
              <a:rPr lang="en-US" sz="1400" dirty="0"/>
              <a:t>T2 is the time when TA is validated, </a:t>
            </a:r>
            <a:endParaRPr lang="sv-SE" sz="1400" dirty="0"/>
          </a:p>
          <a:p>
            <a:pPr lvl="4"/>
            <a:r>
              <a:rPr lang="en-US" sz="1400" dirty="0"/>
              <a:t>M is the number of DRX cycles and its value is TBD. </a:t>
            </a:r>
            <a:endParaRPr lang="sv-SE" sz="1400" dirty="0"/>
          </a:p>
          <a:p>
            <a:pPr lvl="4"/>
            <a:endParaRPr lang="sv-SE" sz="1400" dirty="0"/>
          </a:p>
          <a:p>
            <a:pPr lvl="2"/>
            <a:endParaRPr lang="sv-SE" sz="2000" dirty="0"/>
          </a:p>
          <a:p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1800804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/>
              <a:t>Mobility enhancement</a:t>
            </a:r>
            <a:endParaRPr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sz="2400" dirty="0"/>
              <a:t>The relaxation factor N for category M1/M2 UEs are defined as in Table 1 and 2 for normal DRX and </a:t>
            </a:r>
            <a:r>
              <a:rPr lang="en-US" sz="2400" dirty="0" err="1"/>
              <a:t>eDRX</a:t>
            </a:r>
            <a:r>
              <a:rPr lang="en-US" sz="2400" dirty="0"/>
              <a:t> respectively. </a:t>
            </a:r>
          </a:p>
          <a:p>
            <a:pPr marL="0" indent="0" algn="ctr">
              <a:buNone/>
            </a:pPr>
            <a:endParaRPr lang="en-US" sz="1000" b="1" dirty="0"/>
          </a:p>
          <a:p>
            <a:pPr marL="0" indent="0" algn="ctr">
              <a:buNone/>
            </a:pPr>
            <a:endParaRPr lang="en-US" sz="1000" b="1" dirty="0"/>
          </a:p>
          <a:p>
            <a:pPr marL="0" indent="0" algn="ctr">
              <a:buNone/>
            </a:pPr>
            <a:endParaRPr lang="en-US" sz="1000" b="1" dirty="0"/>
          </a:p>
          <a:p>
            <a:pPr marL="0" indent="0" algn="ctr">
              <a:buNone/>
            </a:pPr>
            <a:r>
              <a:rPr lang="en-US" sz="1000" b="1" dirty="0"/>
              <a:t>Table 1: The relaxation factor N for a category M1/M2 UE not configured with </a:t>
            </a:r>
            <a:r>
              <a:rPr lang="en-US" sz="1000" b="1" dirty="0" err="1"/>
              <a:t>eDRX</a:t>
            </a:r>
            <a:r>
              <a:rPr lang="en-US" sz="1000" b="1" dirty="0"/>
              <a:t> IDLE cycle</a:t>
            </a:r>
            <a:endParaRPr lang="sv-SE" sz="1000" b="1" dirty="0"/>
          </a:p>
          <a:p>
            <a:endParaRPr lang="en-US" sz="2400" dirty="0"/>
          </a:p>
          <a:p>
            <a:endParaRPr lang="en-US" sz="2400" dirty="0"/>
          </a:p>
          <a:p>
            <a:endParaRPr lang="en-US" sz="1000" b="1" dirty="0"/>
          </a:p>
          <a:p>
            <a:pPr marL="0" indent="0" algn="ctr">
              <a:buNone/>
            </a:pPr>
            <a:endParaRPr lang="en-US" sz="1000" b="1" dirty="0"/>
          </a:p>
          <a:p>
            <a:pPr marL="0" indent="0" algn="ctr">
              <a:buNone/>
            </a:pPr>
            <a:r>
              <a:rPr lang="en-US" sz="1000" b="1" dirty="0"/>
              <a:t>Table 2: The relaxation factor N for a category M1/M2 UE configured with </a:t>
            </a:r>
            <a:r>
              <a:rPr lang="en-US" sz="1000" b="1" dirty="0" err="1"/>
              <a:t>eDRX</a:t>
            </a:r>
            <a:r>
              <a:rPr lang="en-US" sz="1000" b="1" dirty="0"/>
              <a:t> IDLE cycle</a:t>
            </a:r>
            <a:endParaRPr lang="sv-SE" sz="1000" b="1" dirty="0"/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RSS part is to be updated based on simulation results.</a:t>
            </a:r>
            <a:endParaRPr lang="en-US" altLang="zh-CN" sz="24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86930C9-5D3F-4527-BC92-DF5B39DBD8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8823109"/>
              </p:ext>
            </p:extLst>
          </p:nvPr>
        </p:nvGraphicFramePr>
        <p:xfrm>
          <a:off x="2907974" y="3140968"/>
          <a:ext cx="3328051" cy="11465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50745">
                  <a:extLst>
                    <a:ext uri="{9D8B030D-6E8A-4147-A177-3AD203B41FA5}">
                      <a16:colId xmlns:a16="http://schemas.microsoft.com/office/drawing/2014/main" val="2085010462"/>
                    </a:ext>
                  </a:extLst>
                </a:gridCol>
                <a:gridCol w="1277306">
                  <a:extLst>
                    <a:ext uri="{9D8B030D-6E8A-4147-A177-3AD203B41FA5}">
                      <a16:colId xmlns:a16="http://schemas.microsoft.com/office/drawing/2014/main" val="350564753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 dirty="0">
                          <a:effectLst/>
                        </a:rPr>
                        <a:t>DRX cycle length [s]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Value</a:t>
                      </a:r>
                      <a:endParaRPr lang="sv-SE" sz="105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8829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0.32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Min(n , 16)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56269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0.64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Min(n , 8)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39743171"/>
                  </a:ext>
                </a:extLst>
              </a:tr>
              <a:tr h="1504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1.28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Min(n , 4)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111734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2.56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Min(n, 2)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59179674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540385" indent="-54038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NOTE:	n is signaled by the network by using TBD defined in TS 36.331 [2].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8738377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962DE31-53AB-411C-8EA7-3CAF2B6600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715834"/>
              </p:ext>
            </p:extLst>
          </p:nvPr>
        </p:nvGraphicFramePr>
        <p:xfrm>
          <a:off x="1259632" y="4725144"/>
          <a:ext cx="7158107" cy="13370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50082">
                  <a:extLst>
                    <a:ext uri="{9D8B030D-6E8A-4147-A177-3AD203B41FA5}">
                      <a16:colId xmlns:a16="http://schemas.microsoft.com/office/drawing/2014/main" val="2471282618"/>
                    </a:ext>
                  </a:extLst>
                </a:gridCol>
                <a:gridCol w="1278438">
                  <a:extLst>
                    <a:ext uri="{9D8B030D-6E8A-4147-A177-3AD203B41FA5}">
                      <a16:colId xmlns:a16="http://schemas.microsoft.com/office/drawing/2014/main" val="3874129710"/>
                    </a:ext>
                  </a:extLst>
                </a:gridCol>
                <a:gridCol w="1277006">
                  <a:extLst>
                    <a:ext uri="{9D8B030D-6E8A-4147-A177-3AD203B41FA5}">
                      <a16:colId xmlns:a16="http://schemas.microsoft.com/office/drawing/2014/main" val="3728404175"/>
                    </a:ext>
                  </a:extLst>
                </a:gridCol>
                <a:gridCol w="1277006">
                  <a:extLst>
                    <a:ext uri="{9D8B030D-6E8A-4147-A177-3AD203B41FA5}">
                      <a16:colId xmlns:a16="http://schemas.microsoft.com/office/drawing/2014/main" val="1120745555"/>
                    </a:ext>
                  </a:extLst>
                </a:gridCol>
                <a:gridCol w="1275575">
                  <a:extLst>
                    <a:ext uri="{9D8B030D-6E8A-4147-A177-3AD203B41FA5}">
                      <a16:colId xmlns:a16="http://schemas.microsoft.com/office/drawing/2014/main" val="3086793985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DRX cycle length [s]</a:t>
                      </a:r>
                      <a:endParaRPr lang="sv-SE" sz="105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Value</a:t>
                      </a:r>
                      <a:endParaRPr lang="sv-SE" sz="105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82741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 dirty="0">
                          <a:effectLst/>
                        </a:rPr>
                        <a:t>5.12 ≤ PTW length [s] &lt; 7.68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7.68 ≤ PTW length [s] &lt; 12.8</a:t>
                      </a:r>
                      <a:endParaRPr lang="sv-SE" sz="105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12.8 ≤ PTW length [s] &lt; 23.04</a:t>
                      </a:r>
                      <a:endParaRPr lang="sv-SE" sz="105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23.04 ≤ PTW length [s] </a:t>
                      </a:r>
                      <a:endParaRPr lang="sv-SE" sz="105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25020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0.32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Min(n, 2)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Min(n , 4)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Min(n , 8)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Min(n , 16)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2139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0.64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N/A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Min(n, 2)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Min(n , 4)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Min(n , 8)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76138502"/>
                  </a:ext>
                </a:extLst>
              </a:tr>
              <a:tr h="1504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1.28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N/A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N/A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Min(n, 2)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Min(n , 4)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24294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2.56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N/A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N/A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N/A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Min(n, 2)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13395517"/>
                  </a:ext>
                </a:extLst>
              </a:tr>
              <a:tr h="0">
                <a:tc gridSpan="5">
                  <a:txBody>
                    <a:bodyPr/>
                    <a:lstStyle/>
                    <a:p>
                      <a:pPr marL="540385" indent="-54038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NOTE:	n is signaled by the network by using TBD defined in TS 36.331 [2].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25385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8521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33EF8-5CDC-4941-ACD9-494F1DFF38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DL quality reporting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B46B66-723B-476A-9F31-DA34BB8EE2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RAN4 shall wait for further RAN1/RAN2 progress.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8503524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1" ma:contentTypeDescription="Create a new document." ma:contentTypeScope="" ma:versionID="99f6751dbc8f6c9db939c24aed21b85c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97a570d36a9bfe7447b480bcbafe877e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FCCDA80-FB4E-4CBC-A382-834834195A6B}">
  <ds:schemaRefs>
    <ds:schemaRef ds:uri="http://purl.org/dc/elements/1.1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6f846979-0e6f-42ff-8b87-e1893efeda99"/>
    <ds:schemaRef ds:uri="db33437f-65a5-48c5-b537-19efd290f967"/>
  </ds:schemaRefs>
</ds:datastoreItem>
</file>

<file path=customXml/itemProps2.xml><?xml version="1.0" encoding="utf-8"?>
<ds:datastoreItem xmlns:ds="http://schemas.openxmlformats.org/officeDocument/2006/customXml" ds:itemID="{3EB4081E-080D-40E4-9ECC-F208EFDDAC2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EDD3DFA-B2CE-404A-ADB4-79F059C168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6953</TotalTime>
  <Words>620</Words>
  <Application>Microsoft Office PowerPoint</Application>
  <PresentationFormat>On-screen Show (4:3)</PresentationFormat>
  <Paragraphs>108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Arial Unicode MS</vt:lpstr>
      <vt:lpstr>Calibri</vt:lpstr>
      <vt:lpstr>Office 主题</vt:lpstr>
      <vt:lpstr>3GPP TSG-RAN WG4 Meeting #92 Ljubljana, Slovenia, 26 – 30 August, 2019</vt:lpstr>
      <vt:lpstr>Wake-up signal</vt:lpstr>
      <vt:lpstr> MPDCCH performance improvement for RLM</vt:lpstr>
      <vt:lpstr>Preconfigured UL resource </vt:lpstr>
      <vt:lpstr>Mobility enhancement</vt:lpstr>
      <vt:lpstr>DL quality reporting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Santhan Thangarasa</cp:lastModifiedBy>
  <cp:revision>533</cp:revision>
  <dcterms:created xsi:type="dcterms:W3CDTF">2016-01-12T08:39:50Z</dcterms:created>
  <dcterms:modified xsi:type="dcterms:W3CDTF">2019-08-16T20:20:47Z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(3)jLe/MeNSGJ0OqygZvimeJbfAYSF/uqPT8kijuKRtrzJ7zQSpQOi2ciJVHE0zBZeJDYS25rB2
1AKUVThoq4aRI8IGFcXDOsKEk+paAXFkw1YihjsNc8EhE9kM9Gin7E/7OUJWmuPv8zgeu2Ya
Wh6jw7UrPG3bLO8NPagspYkMQgVBf0t6SYF5o8hC7U8ZyF00JNemHtOAjPTIXtAYyHbLHl4y
Hpt2v47TrBxfjn02un</vt:lpwstr>
  </property>
  <property fmtid="{D5CDD505-2E9C-101B-9397-08002B2CF9AE}" pid="3" name="_2015_ms_pID_7253431">
    <vt:lpwstr>sDZ7E1yhNtz5zGYmzzBqLglB/V8naKF5Dru1piSo2l5x7m+gANTXCd
aIfLApYQEkKnP93ixoSA886Fy4Ky2tvFzZ8U4la+5ybsn5OFzEIAtBXNVmlzSqfLG2AVsant
jNYUbkhuk5Umoce3gYlOwE/4kd8sGR94ZHUM4gz9TNZrZezcPMlD1XYbf29KQneLYXyPTsAr
dGW/CJU9mm5hMYM/yhQuchP3cc4Ju61rBUpO</vt:lpwstr>
  </property>
  <property fmtid="{D5CDD505-2E9C-101B-9397-08002B2CF9AE}" pid="4" name="_2015_ms_pID_7253432">
    <vt:lpwstr>4msZXxZQvjfvQho0bmsb2+jerVrnydWI0rWy
15DbP9iRg/T0RRIiOqZ/rVQEcOSwSZv+6PxcdB4j5N/SjjmuxaU=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1557764400</vt:lpwstr>
  </property>
  <property fmtid="{D5CDD505-2E9C-101B-9397-08002B2CF9AE}" pid="9" name="ContentTypeId">
    <vt:lpwstr>0x0101003AA7AC0C743A294CADF60F661720E3E6</vt:lpwstr>
  </property>
</Properties>
</file>