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2" r:id="rId8"/>
    <p:sldId id="263" r:id="rId9"/>
    <p:sldId id="260" r:id="rId10"/>
    <p:sldId id="264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C500C-4232-49AC-8422-E69F15D71B13}" v="2" dt="2019-08-29T10:09:26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46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F57C500C-4232-49AC-8422-E69F15D71B13}"/>
    <pc:docChg chg="custSel addSld delSld modSld">
      <pc:chgData name="Chunhui Zhang" userId="fdc248b9-f08b-4c7c-a534-e43a1ca2b185" providerId="ADAL" clId="{F57C500C-4232-49AC-8422-E69F15D71B13}" dt="2019-08-29T10:18:56.063" v="482" actId="20577"/>
      <pc:docMkLst>
        <pc:docMk/>
      </pc:docMkLst>
      <pc:sldChg chg="modSp">
        <pc:chgData name="Chunhui Zhang" userId="fdc248b9-f08b-4c7c-a534-e43a1ca2b185" providerId="ADAL" clId="{F57C500C-4232-49AC-8422-E69F15D71B13}" dt="2019-08-29T10:18:56.063" v="482" actId="20577"/>
        <pc:sldMkLst>
          <pc:docMk/>
          <pc:sldMk cId="190242566" sldId="261"/>
        </pc:sldMkLst>
        <pc:spChg chg="mod">
          <ac:chgData name="Chunhui Zhang" userId="fdc248b9-f08b-4c7c-a534-e43a1ca2b185" providerId="ADAL" clId="{F57C500C-4232-49AC-8422-E69F15D71B13}" dt="2019-08-29T10:18:56.063" v="482" actId="20577"/>
          <ac:spMkLst>
            <pc:docMk/>
            <pc:sldMk cId="190242566" sldId="261"/>
            <ac:spMk id="3" creationId="{89641E05-68E8-4DF6-9B22-A37D2AE56E67}"/>
          </ac:spMkLst>
        </pc:spChg>
      </pc:sldChg>
      <pc:sldChg chg="del">
        <pc:chgData name="Chunhui Zhang" userId="fdc248b9-f08b-4c7c-a534-e43a1ca2b185" providerId="ADAL" clId="{F57C500C-4232-49AC-8422-E69F15D71B13}" dt="2019-08-29T10:09:22.312" v="1" actId="2696"/>
        <pc:sldMkLst>
          <pc:docMk/>
          <pc:sldMk cId="1719790017" sldId="264"/>
        </pc:sldMkLst>
      </pc:sldChg>
      <pc:sldChg chg="delSp modSp">
        <pc:chgData name="Chunhui Zhang" userId="fdc248b9-f08b-4c7c-a534-e43a1ca2b185" providerId="ADAL" clId="{F57C500C-4232-49AC-8422-E69F15D71B13}" dt="2019-08-29T10:09:58.851" v="3" actId="400"/>
        <pc:sldMkLst>
          <pc:docMk/>
          <pc:sldMk cId="3478249916" sldId="264"/>
        </pc:sldMkLst>
        <pc:spChg chg="mod">
          <ac:chgData name="Chunhui Zhang" userId="fdc248b9-f08b-4c7c-a534-e43a1ca2b185" providerId="ADAL" clId="{F57C500C-4232-49AC-8422-E69F15D71B13}" dt="2019-08-29T10:09:58.851" v="3" actId="400"/>
          <ac:spMkLst>
            <pc:docMk/>
            <pc:sldMk cId="3478249916" sldId="264"/>
            <ac:spMk id="5" creationId="{588D3F6D-48E9-4411-8E01-D84789930488}"/>
          </ac:spMkLst>
        </pc:spChg>
        <pc:cxnChg chg="del mod">
          <ac:chgData name="Chunhui Zhang" userId="fdc248b9-f08b-4c7c-a534-e43a1ca2b185" providerId="ADAL" clId="{F57C500C-4232-49AC-8422-E69F15D71B13}" dt="2019-08-29T10:09:42.309" v="2" actId="478"/>
          <ac:cxnSpMkLst>
            <pc:docMk/>
            <pc:sldMk cId="3478249916" sldId="264"/>
            <ac:cxnSpMk id="6" creationId="{373ED021-1B6A-4B24-B7A7-80DB9777C5FA}"/>
          </ac:cxnSpMkLst>
        </pc:cxnChg>
      </pc:sldChg>
      <pc:sldChg chg="add del">
        <pc:chgData name="Chunhui Zhang" userId="fdc248b9-f08b-4c7c-a534-e43a1ca2b185" providerId="ADAL" clId="{F57C500C-4232-49AC-8422-E69F15D71B13}" dt="2019-08-29T10:11:27.898" v="4" actId="2696"/>
        <pc:sldMkLst>
          <pc:docMk/>
          <pc:sldMk cId="3531632510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NR-U channel raster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						 		R4-1909395 Ljubljana, </a:t>
            </a:r>
            <a:r>
              <a:rPr lang="en-GB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slovenia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 26-30  Aug,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According to chairman note:</a:t>
            </a:r>
          </a:p>
          <a:p>
            <a:pPr lvl="1"/>
            <a:r>
              <a:rPr lang="en-GB" dirty="0"/>
              <a:t>Companies will continue discuss on the down-selection scheme for channel raster based on the non co-existence scenarios and co-existence scenarios with </a:t>
            </a:r>
            <a:r>
              <a:rPr lang="en-GB" dirty="0" err="1"/>
              <a:t>WiFi</a:t>
            </a:r>
            <a:r>
              <a:rPr lang="en-GB" dirty="0"/>
              <a:t> channel</a:t>
            </a:r>
            <a:endParaRPr lang="sv-SE" dirty="0"/>
          </a:p>
          <a:p>
            <a:endParaRPr lang="sv-SE" dirty="0"/>
          </a:p>
          <a:p>
            <a:r>
              <a:rPr lang="sv-SE" dirty="0"/>
              <a:t>This slide propose the possible WF on channel raster design on NR-U on 5GHz band (n46)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93814-BA28-48B4-9F50-9ED0D249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41E05-68E8-4DF6-9B22-A37D2AE56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7452"/>
          </a:xfrm>
        </p:spPr>
        <p:txBody>
          <a:bodyPr>
            <a:normAutofit fontScale="70000" lnSpcReduction="20000"/>
          </a:bodyPr>
          <a:lstStyle/>
          <a:p>
            <a:r>
              <a:rPr lang="sv-SE" dirty="0"/>
              <a:t>Scenario: non coexisting with wifi, LAA</a:t>
            </a:r>
          </a:p>
          <a:p>
            <a:pPr lvl="1"/>
            <a:r>
              <a:rPr lang="en-US" dirty="0"/>
              <a:t>Down selection </a:t>
            </a:r>
            <a:r>
              <a:rPr lang="en-US" dirty="0" err="1"/>
              <a:t>Nref</a:t>
            </a:r>
            <a:r>
              <a:rPr lang="en-US" dirty="0"/>
              <a:t> is Based on R15 NR channel raster of 15kHz granularity (Table 5.4.2.1-1 in 38.104 for frequency range 3000MHz – 24250 MHz), for different SCS of the same BW, the step size of </a:t>
            </a:r>
            <a:r>
              <a:rPr lang="en-US" dirty="0" err="1"/>
              <a:t>Nref</a:t>
            </a:r>
            <a:r>
              <a:rPr lang="en-US" dirty="0"/>
              <a:t> will be adjusted accordingly (</a:t>
            </a:r>
            <a:r>
              <a:rPr lang="en-US" dirty="0" err="1"/>
              <a:t>i.e</a:t>
            </a:r>
            <a:r>
              <a:rPr lang="en-US" dirty="0"/>
              <a:t> for SCS = 15kHz, step size =1; for SCS=30kHz, step size = 2</a:t>
            </a:r>
            <a:r>
              <a:rPr lang="en-US" dirty="0">
                <a:solidFill>
                  <a:srgbClr val="0070C0"/>
                </a:solidFill>
              </a:rPr>
              <a:t>,</a:t>
            </a:r>
            <a:r>
              <a:rPr lang="en-US" altLang="zh-CN" dirty="0">
                <a:solidFill>
                  <a:srgbClr val="0070C0"/>
                </a:solidFill>
              </a:rPr>
              <a:t> for SCS=60kHz, step size = 4</a:t>
            </a:r>
            <a:r>
              <a:rPr lang="zh-CN" altLang="en-US" dirty="0">
                <a:solidFill>
                  <a:srgbClr val="0070C0"/>
                </a:solidFill>
              </a:rPr>
              <a:t>）</a:t>
            </a:r>
            <a:endParaRPr lang="en-US" dirty="0">
              <a:solidFill>
                <a:srgbClr val="0070C0"/>
              </a:solidFill>
            </a:endParaRPr>
          </a:p>
          <a:p>
            <a:pPr lvl="1"/>
            <a:r>
              <a:rPr lang="sv-SE" strike="sngStrike" dirty="0">
                <a:solidFill>
                  <a:srgbClr val="FF0000"/>
                </a:solidFill>
              </a:rPr>
              <a:t>need further confirmation on RAN1 spec impact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Impact on required SSB-CORESET0 offset values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For standalone deployment, impact on UE assumption on time/frequency resources to monitor for reception of SIB1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on possibility of the guarantee of scenario of non coexistence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with RAN1 with common understanding on WID scope of considering non coexisting scenario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sv-SE" strike="sngStrike" dirty="0">
                <a:solidFill>
                  <a:srgbClr val="FF0000"/>
                </a:solidFill>
              </a:rPr>
              <a:t>Prioritized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Scenario : co-existing with wifi, LAA in R16</a:t>
            </a:r>
          </a:p>
          <a:p>
            <a:pPr lvl="1"/>
            <a:r>
              <a:rPr lang="sv-SE" dirty="0"/>
              <a:t>Down selection principle: </a:t>
            </a:r>
          </a:p>
          <a:p>
            <a:pPr lvl="2"/>
            <a:r>
              <a:rPr lang="sv-SE" dirty="0"/>
              <a:t>Down selection Nref is Based on </a:t>
            </a:r>
            <a:r>
              <a:rPr lang="en-US" dirty="0"/>
              <a:t>R15 NR channel raster of 15kHz granularity (Table 5.4.2.1-1 in 38.104 for frequency range 3000MHz – 24250 MHz), for different SCS of the same BW, the step size of </a:t>
            </a:r>
            <a:r>
              <a:rPr lang="en-US" dirty="0" err="1"/>
              <a:t>Nref</a:t>
            </a:r>
            <a:r>
              <a:rPr lang="en-US" dirty="0"/>
              <a:t> will be adjusted accordingly (</a:t>
            </a:r>
            <a:r>
              <a:rPr lang="en-US" dirty="0" err="1"/>
              <a:t>i.e</a:t>
            </a:r>
            <a:r>
              <a:rPr lang="en-US" dirty="0"/>
              <a:t> for SCS = 15kHz, step size =1; for SCS=30kHz, step size = 2</a:t>
            </a:r>
            <a:r>
              <a:rPr lang="en-US" altLang="zh-CN" dirty="0">
                <a:solidFill>
                  <a:srgbClr val="0070C0"/>
                </a:solidFill>
              </a:rPr>
              <a:t> , for SCS=60kHz, step size = 4</a:t>
            </a:r>
            <a:r>
              <a:rPr lang="en-US" dirty="0"/>
              <a:t>)</a:t>
            </a:r>
            <a:endParaRPr lang="sv-SE" dirty="0"/>
          </a:p>
          <a:p>
            <a:pPr marL="914400" lvl="2" indent="0">
              <a:buNone/>
            </a:pPr>
            <a:endParaRPr lang="sv-SE" dirty="0"/>
          </a:p>
          <a:p>
            <a:pPr lvl="2"/>
            <a:r>
              <a:rPr lang="sv-SE" dirty="0"/>
              <a:t>For </a:t>
            </a:r>
            <a:r>
              <a:rPr lang="sv-SE" b="1" dirty="0"/>
              <a:t>20 MHz</a:t>
            </a:r>
            <a:r>
              <a:rPr lang="sv-SE" dirty="0"/>
              <a:t> BW: Select N</a:t>
            </a:r>
            <a:r>
              <a:rPr lang="sv-SE" sz="1700" dirty="0"/>
              <a:t>REF</a:t>
            </a:r>
            <a:r>
              <a:rPr lang="en-US" dirty="0"/>
              <a:t> with its corresponding RF reference frequency (F</a:t>
            </a:r>
            <a:r>
              <a:rPr lang="en-US" sz="1700" dirty="0"/>
              <a:t>REF</a:t>
            </a:r>
            <a:r>
              <a:rPr lang="en-US" dirty="0"/>
              <a:t>) as close as to the</a:t>
            </a:r>
            <a:r>
              <a:rPr lang="sv-SE" dirty="0"/>
              <a:t> WIFI nominal center frequency. </a:t>
            </a:r>
            <a:r>
              <a:rPr lang="sv-SE" strike="sngStrike" dirty="0"/>
              <a:t>Two more center frequency on 5885MHz and 5905MHz from LAA are added.</a:t>
            </a:r>
          </a:p>
          <a:p>
            <a:pPr lvl="2"/>
            <a:endParaRPr lang="sv-SE" dirty="0"/>
          </a:p>
          <a:p>
            <a:pPr lvl="2"/>
            <a:r>
              <a:rPr lang="sv-SE" b="1" dirty="0"/>
              <a:t>For 40 MHz BW:</a:t>
            </a:r>
            <a:r>
              <a:rPr lang="sv-SE" dirty="0"/>
              <a:t> Select </a:t>
            </a:r>
            <a:r>
              <a:rPr lang="en-US" dirty="0"/>
              <a:t>N</a:t>
            </a:r>
            <a:r>
              <a:rPr lang="en-US" sz="1700" dirty="0"/>
              <a:t>REF</a:t>
            </a:r>
            <a:r>
              <a:rPr lang="en-US" dirty="0"/>
              <a:t> with its corresponding RF reference frequency (FREF) is as close as to the</a:t>
            </a:r>
            <a:r>
              <a:rPr lang="sv-SE" dirty="0"/>
              <a:t> WIFI 40MHz nominal center frequency. </a:t>
            </a:r>
            <a:r>
              <a:rPr lang="en-US" dirty="0"/>
              <a:t>Two more center frequency on 5835MHz and 5875MHz  is added.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024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C1DF7-1C5A-48F5-94C2-9F92729FA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8769B-42B3-46E6-A2EB-7CB16DD67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2498"/>
          </a:xfrm>
        </p:spPr>
        <p:txBody>
          <a:bodyPr>
            <a:normAutofit fontScale="85000" lnSpcReduction="20000"/>
          </a:bodyPr>
          <a:lstStyle/>
          <a:p>
            <a:pPr lvl="2"/>
            <a:r>
              <a:rPr lang="sv-SE" dirty="0">
                <a:solidFill>
                  <a:prstClr val="black"/>
                </a:solidFill>
              </a:rPr>
              <a:t>For</a:t>
            </a:r>
            <a:r>
              <a:rPr lang="sv-SE" b="1" dirty="0">
                <a:solidFill>
                  <a:prstClr val="black"/>
                </a:solidFill>
              </a:rPr>
              <a:t> 80 MHz </a:t>
            </a:r>
            <a:r>
              <a:rPr lang="sv-SE" dirty="0">
                <a:solidFill>
                  <a:prstClr val="black"/>
                </a:solidFill>
              </a:rPr>
              <a:t>BW</a:t>
            </a:r>
            <a:r>
              <a:rPr lang="sv-SE" b="1" dirty="0">
                <a:solidFill>
                  <a:prstClr val="black"/>
                </a:solidFill>
              </a:rPr>
              <a:t>:</a:t>
            </a:r>
            <a:r>
              <a:rPr lang="sv-SE" dirty="0">
                <a:solidFill>
                  <a:prstClr val="black"/>
                </a:solidFill>
              </a:rPr>
              <a:t> Select </a:t>
            </a:r>
            <a:r>
              <a:rPr lang="en-US" dirty="0">
                <a:solidFill>
                  <a:prstClr val="black"/>
                </a:solidFill>
              </a:rPr>
              <a:t>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</a:t>
            </a:r>
            <a:r>
              <a:rPr lang="sv-SE" dirty="0">
                <a:solidFill>
                  <a:prstClr val="black"/>
                </a:solidFill>
              </a:rPr>
              <a:t> WIFI 80MHz nominal center frequency. </a:t>
            </a:r>
            <a:r>
              <a:rPr lang="en-US" dirty="0">
                <a:solidFill>
                  <a:prstClr val="black"/>
                </a:solidFill>
              </a:rPr>
              <a:t>One more center frequency on </a:t>
            </a:r>
            <a:r>
              <a:rPr lang="en-US" b="1" dirty="0">
                <a:solidFill>
                  <a:prstClr val="black"/>
                </a:solidFill>
              </a:rPr>
              <a:t>5855</a:t>
            </a:r>
            <a:r>
              <a:rPr lang="en-US" dirty="0">
                <a:solidFill>
                  <a:prstClr val="black"/>
                </a:solidFill>
              </a:rPr>
              <a:t>MHz is added.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 MHz</a:t>
            </a:r>
            <a:r>
              <a:rPr lang="en-US" dirty="0">
                <a:solidFill>
                  <a:prstClr val="black"/>
                </a:solidFill>
              </a:rPr>
              <a:t> BW: Select 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 center frequency of </a:t>
            </a:r>
            <a:r>
              <a:rPr lang="sv-SE" dirty="0"/>
              <a:t>5730 MHz and 5830 MHz, </a:t>
            </a:r>
            <a:r>
              <a:rPr lang="en-US" dirty="0"/>
              <a:t>10 MHz channel bandwidth shall only apply in certain regions where the absence of non 3GPP technologies can be guaranteed on a long term basis in this version of specification.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For 60 MHz BW: FFS</a:t>
            </a: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100 MHz</a:t>
            </a:r>
            <a:r>
              <a:rPr lang="en-US" dirty="0">
                <a:solidFill>
                  <a:prstClr val="black"/>
                </a:solidFill>
              </a:rPr>
              <a:t> BW: </a:t>
            </a:r>
            <a:r>
              <a:rPr lang="en-US" dirty="0" err="1">
                <a:solidFill>
                  <a:prstClr val="black"/>
                </a:solidFill>
              </a:rPr>
              <a:t>FFS</a:t>
            </a:r>
            <a:endParaRPr lang="en-US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>
                <a:solidFill>
                  <a:prstClr val="black"/>
                </a:solidFill>
              </a:rPr>
              <a:t>CA is supported, FFS on </a:t>
            </a:r>
            <a:r>
              <a:rPr lang="en-US" dirty="0"/>
              <a:t>other CA scenario to define new raster points. Companies are encouraged to bring </a:t>
            </a:r>
            <a:r>
              <a:rPr lang="en-US" dirty="0" err="1"/>
              <a:t>Tdoc</a:t>
            </a:r>
            <a:r>
              <a:rPr lang="en-US" dirty="0"/>
              <a:t> to suggest CA scenario at next meeting.</a:t>
            </a:r>
          </a:p>
          <a:p>
            <a:pPr lvl="1"/>
            <a:endParaRPr lang="en-GB" dirty="0">
              <a:solidFill>
                <a:srgbClr val="FF0000"/>
              </a:solidFill>
            </a:endParaRPr>
          </a:p>
          <a:p>
            <a:pPr lvl="1"/>
            <a:r>
              <a:rPr lang="en-GB" strike="sngStrike" dirty="0">
                <a:solidFill>
                  <a:srgbClr val="FF0000"/>
                </a:solidFill>
              </a:rPr>
              <a:t>Channel raster definition shall consider CA operation</a:t>
            </a:r>
            <a:endParaRPr lang="en-US" strike="sngStrike" dirty="0">
              <a:solidFill>
                <a:srgbClr val="FF0000"/>
              </a:solidFill>
            </a:endParaRPr>
          </a:p>
          <a:p>
            <a:pPr lvl="2"/>
            <a:r>
              <a:rPr lang="sv-SE" strike="sngStrike" dirty="0">
                <a:solidFill>
                  <a:srgbClr val="FF0000"/>
                </a:solidFill>
              </a:rPr>
              <a:t>Allow PRB grid alignment between CC in contiguous CA</a:t>
            </a:r>
          </a:p>
          <a:p>
            <a:pPr lvl="2"/>
            <a:r>
              <a:rPr lang="sv-SE" strike="sngStrike" dirty="0">
                <a:solidFill>
                  <a:srgbClr val="FF0000"/>
                </a:solidFill>
              </a:rPr>
              <a:t>Allow PRB grid alignment between wideband (&gt;20MHz) and a LBT sub-band (20MHz) CC</a:t>
            </a:r>
          </a:p>
          <a:p>
            <a:pPr lvl="2"/>
            <a:r>
              <a:rPr lang="sv-SE" strike="sngStrike" dirty="0">
                <a:solidFill>
                  <a:srgbClr val="FF0000"/>
                </a:solidFill>
              </a:rPr>
              <a:t>Down select channel raster &amp; SSB raster entry such that it only support k_SSB = 0</a:t>
            </a:r>
          </a:p>
          <a:p>
            <a:pPr lvl="2"/>
            <a:r>
              <a:rPr lang="sv-SE" strike="sngStrike" dirty="0">
                <a:solidFill>
                  <a:srgbClr val="FF0000"/>
                </a:solidFill>
              </a:rPr>
              <a:t>Support the same channel raster entry for 15 kHz</a:t>
            </a:r>
            <a:r>
              <a:rPr lang="en-US" strike="sngStrike" dirty="0">
                <a:solidFill>
                  <a:srgbClr val="FF0000"/>
                </a:solidFill>
              </a:rPr>
              <a:t>, </a:t>
            </a:r>
            <a:r>
              <a:rPr lang="sv-SE" strike="sngStrike" dirty="0">
                <a:solidFill>
                  <a:srgbClr val="FF0000"/>
                </a:solidFill>
              </a:rPr>
              <a:t>30 kHz </a:t>
            </a:r>
            <a:r>
              <a:rPr lang="sv-SE" strike="sngStrike" dirty="0">
                <a:solidFill>
                  <a:srgbClr val="0070C0"/>
                </a:solidFill>
              </a:rPr>
              <a:t>and 60 kHz </a:t>
            </a:r>
            <a:r>
              <a:rPr lang="sv-SE" strike="sngStrike" dirty="0">
                <a:solidFill>
                  <a:srgbClr val="FF0000"/>
                </a:solidFill>
              </a:rPr>
              <a:t>for a given BW</a:t>
            </a:r>
          </a:p>
          <a:p>
            <a:pPr lvl="3"/>
            <a:endParaRPr lang="sv-SE" dirty="0">
              <a:solidFill>
                <a:srgbClr val="FF0000"/>
              </a:solidFill>
            </a:endParaRPr>
          </a:p>
          <a:p>
            <a:pPr lvl="2"/>
            <a:endParaRPr lang="sv-SE" dirty="0">
              <a:solidFill>
                <a:prstClr val="black"/>
              </a:solidFill>
            </a:endParaRPr>
          </a:p>
          <a:p>
            <a:pPr lvl="1"/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6856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23D29-9A68-4DCA-9143-59A3284A8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Information: channel Bonding in ETSI BRAN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91C2A-9958-4ABD-B6FD-66787F009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A58DF-67D8-4144-82F5-AA15EC0B1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820" y="1893433"/>
            <a:ext cx="10432104" cy="39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sv-SE" dirty="0"/>
              <a:t>[1] </a:t>
            </a:r>
            <a:r>
              <a:rPr lang="en-US" dirty="0"/>
              <a:t>R4-1907595, WF on band plan for NR-U 5GHz, Ericsson</a:t>
            </a:r>
            <a:endParaRPr lang="sv-SE" dirty="0"/>
          </a:p>
          <a:p>
            <a:r>
              <a:rPr lang="en-US" dirty="0"/>
              <a:t>[2]</a:t>
            </a:r>
            <a:r>
              <a:rPr lang="it-IT" dirty="0"/>
              <a:t> R4-1908875, "Channel raster in NR-U" (Qualcomm Incorporated).</a:t>
            </a:r>
          </a:p>
          <a:p>
            <a:r>
              <a:rPr lang="en-US" dirty="0"/>
              <a:t>[3]</a:t>
            </a:r>
            <a:r>
              <a:rPr lang="it-IT" dirty="0"/>
              <a:t> </a:t>
            </a:r>
            <a:r>
              <a:rPr lang="sv-SE" dirty="0"/>
              <a:t>R4-1909003, "Channel raster for 5GHz NR-U band n46" (Nokia, Nokia Shanghai Bell).</a:t>
            </a:r>
          </a:p>
          <a:p>
            <a:r>
              <a:rPr lang="en-US" dirty="0"/>
              <a:t>[4]</a:t>
            </a:r>
            <a:r>
              <a:rPr lang="it-IT" dirty="0"/>
              <a:t> </a:t>
            </a:r>
            <a:r>
              <a:rPr lang="en-US" dirty="0"/>
              <a:t>R4-1909008, "Channelization for NR-U in band n46" (Nokia, Nokia Shanghai Bell).</a:t>
            </a:r>
          </a:p>
          <a:p>
            <a:r>
              <a:rPr lang="en-US" dirty="0"/>
              <a:t>[5] R4-1908108, "Channel arrangement for NR-U" (Samsung).</a:t>
            </a:r>
          </a:p>
          <a:p>
            <a:r>
              <a:rPr lang="en-US" dirty="0"/>
              <a:t>[6] R4-1909392  “channel raster design of Rel-16 NR-U for 5GHz band” Ericsson</a:t>
            </a:r>
          </a:p>
          <a:p>
            <a:r>
              <a:rPr lang="en-US" dirty="0"/>
              <a:t>[7] R4-1909199, "Channel arrangement for NR-U band n46" (Huawei, </a:t>
            </a:r>
            <a:r>
              <a:rPr lang="en-US" dirty="0" err="1"/>
              <a:t>HiSilicon</a:t>
            </a:r>
            <a:r>
              <a:rPr lang="en-US" dirty="0"/>
              <a:t>). </a:t>
            </a:r>
          </a:p>
          <a:p>
            <a:r>
              <a:rPr lang="en-US" dirty="0"/>
              <a:t>[8] ETSI BRAN 301 893, v2.0.7						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730C7-140A-4F3D-A055-60B40C0D1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076F31B-3C33-4C9F-B84B-1CBFD68A0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7500" y="2671847"/>
            <a:ext cx="7988549" cy="364005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8D3F6D-48E9-4411-8E01-D84789930488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The coexisting scenario is focus in NR-U WID objective [</a:t>
            </a:r>
            <a:r>
              <a:rPr lang="en-GB" b="1" dirty="0"/>
              <a:t>RP-191575]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78249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ECB558-3F6B-453B-B5D3-F3390B860625}">
  <ds:schemaRefs>
    <ds:schemaRef ds:uri="http://purl.org/dc/dcmitype/"/>
    <ds:schemaRef ds:uri="http://schemas.openxmlformats.org/package/2006/metadata/core-properties"/>
    <ds:schemaRef ds:uri="http://purl.org/dc/elements/1.1/"/>
    <ds:schemaRef ds:uri="6f846979-0e6f-42ff-8b87-e1893efeda99"/>
    <ds:schemaRef ds:uri="http://purl.org/dc/terms/"/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3166</TotalTime>
  <Words>738</Words>
  <Application>Microsoft Office PowerPoint</Application>
  <PresentationFormat>Widescreen</PresentationFormat>
  <Paragraphs>52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on the NR-U channel raster</vt:lpstr>
      <vt:lpstr>Background</vt:lpstr>
      <vt:lpstr>Proposal</vt:lpstr>
      <vt:lpstr>Proposal</vt:lpstr>
      <vt:lpstr>Information: channel Bonding in ETSI BRAN</vt:lpstr>
      <vt:lpstr>Ref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Chunhui Zhang</cp:lastModifiedBy>
  <cp:revision>64</cp:revision>
  <dcterms:created xsi:type="dcterms:W3CDTF">2018-11-12T22:28:56Z</dcterms:created>
  <dcterms:modified xsi:type="dcterms:W3CDTF">2019-08-29T22:39:25Z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2019-08-29 13:18:42Z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