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#92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Ljubljana, SI, 26th – 30th August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Calibri" panose="020F0502020204030204" pitchFamily="34" charset="0"/>
              </a:rPr>
              <a:t>WF on Rel-16 </a:t>
            </a:r>
            <a:r>
              <a:rPr lang="en-US" altLang="zh-CN" sz="4000" dirty="0" err="1" smtClean="0">
                <a:latin typeface="Calibri" panose="020F0502020204030204" pitchFamily="34" charset="0"/>
              </a:rPr>
              <a:t>feMobility</a:t>
            </a:r>
            <a:r>
              <a:rPr lang="en-US" altLang="zh-CN" sz="4000" dirty="0" smtClean="0">
                <a:latin typeface="Calibri" panose="020F0502020204030204" pitchFamily="34" charset="0"/>
              </a:rPr>
              <a:t> </a:t>
            </a:r>
            <a:r>
              <a:rPr lang="en-US" altLang="zh-CN" sz="4000" dirty="0">
                <a:latin typeface="Calibri" panose="020F0502020204030204" pitchFamily="34" charset="0"/>
              </a:rPr>
              <a:t>RRM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R4-1909353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Conditional handover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/>
              <a:t>The handover delay D</a:t>
            </a:r>
            <a:r>
              <a:rPr lang="en-GB" altLang="zh-CN" sz="2000" baseline="-25000" dirty="0"/>
              <a:t>CHO </a:t>
            </a:r>
            <a:r>
              <a:rPr lang="en-GB" altLang="zh-CN" sz="2000" dirty="0"/>
              <a:t>in CHO is defined from the time when handover condition is </a:t>
            </a:r>
            <a:r>
              <a:rPr lang="en-GB" altLang="zh-CN" sz="2000" dirty="0" smtClean="0"/>
              <a:t>met from UE perspective </a:t>
            </a:r>
            <a:r>
              <a:rPr lang="en-GB" altLang="zh-CN" sz="2000" dirty="0"/>
              <a:t>to the time when the first PRACH preamble is transmitted. </a:t>
            </a:r>
            <a:endParaRPr lang="en-GB" altLang="zh-CN" sz="2000" dirty="0" smtClean="0"/>
          </a:p>
          <a:p>
            <a:r>
              <a:rPr lang="en-US" altLang="zh-CN" sz="2000" dirty="0" smtClean="0">
                <a:solidFill>
                  <a:prstClr val="black"/>
                </a:solidFill>
              </a:rPr>
              <a:t>Handover delay and interruption are specified as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marL="400050" lvl="1" indent="0">
              <a:buNone/>
            </a:pPr>
            <a:r>
              <a:rPr lang="en-US" altLang="zh-CN" sz="1600" dirty="0">
                <a:solidFill>
                  <a:prstClr val="black"/>
                </a:solidFill>
              </a:rPr>
              <a:t>DCHO= </a:t>
            </a:r>
            <a:r>
              <a:rPr lang="en-US" altLang="zh-CN" sz="1600" dirty="0" err="1">
                <a:solidFill>
                  <a:prstClr val="black"/>
                </a:solidFill>
              </a:rPr>
              <a:t>Tinterrupt_CHO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marL="400050" lvl="1" indent="0">
              <a:buNone/>
            </a:pPr>
            <a:r>
              <a:rPr lang="en-US" altLang="zh-CN" sz="1600" dirty="0">
                <a:solidFill>
                  <a:prstClr val="black"/>
                </a:solidFill>
              </a:rPr>
              <a:t>Where,</a:t>
            </a:r>
          </a:p>
          <a:p>
            <a:pPr marL="400050" lvl="1" indent="0">
              <a:buNone/>
            </a:pPr>
            <a:r>
              <a:rPr lang="en-US" altLang="zh-CN" sz="1600" dirty="0" smtClean="0">
                <a:solidFill>
                  <a:prstClr val="black"/>
                </a:solidFill>
              </a:rPr>
              <a:t>-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Tinterrupt_CHO</a:t>
            </a:r>
            <a:r>
              <a:rPr lang="en-US" altLang="zh-CN" sz="1600" dirty="0" smtClean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=</a:t>
            </a:r>
            <a:r>
              <a:rPr lang="en-US" altLang="zh-CN" sz="1600" dirty="0" err="1">
                <a:solidFill>
                  <a:prstClr val="black"/>
                </a:solidFill>
              </a:rPr>
              <a:t>Tprocess_time</a:t>
            </a:r>
            <a:r>
              <a:rPr lang="en-US" altLang="zh-CN" sz="1600" dirty="0">
                <a:solidFill>
                  <a:prstClr val="black"/>
                </a:solidFill>
              </a:rPr>
              <a:t>+ Tiu+ 20</a:t>
            </a:r>
          </a:p>
          <a:p>
            <a:pPr marL="400050" lvl="1" indent="0">
              <a:buNone/>
            </a:pPr>
            <a:r>
              <a:rPr lang="en-US" altLang="zh-CN" sz="1600" dirty="0" smtClean="0">
                <a:solidFill>
                  <a:prstClr val="black"/>
                </a:solidFill>
              </a:rPr>
              <a:t>-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Tprocess_time</a:t>
            </a:r>
            <a:r>
              <a:rPr lang="en-US" altLang="zh-CN" sz="1600" dirty="0">
                <a:solidFill>
                  <a:prstClr val="black"/>
                </a:solidFill>
              </a:rPr>
              <a:t>: UE processing time, including delay for RF retuning, derive target </a:t>
            </a:r>
            <a:r>
              <a:rPr lang="en-US" altLang="zh-CN" sz="1600" dirty="0" err="1">
                <a:solidFill>
                  <a:prstClr val="black"/>
                </a:solidFill>
              </a:rPr>
              <a:t>eNB</a:t>
            </a:r>
            <a:r>
              <a:rPr lang="en-US" altLang="zh-CN" sz="1600" dirty="0">
                <a:solidFill>
                  <a:prstClr val="black"/>
                </a:solidFill>
              </a:rPr>
              <a:t> specific keys, configure security algorithm to be used in target cell.</a:t>
            </a:r>
          </a:p>
          <a:p>
            <a:pPr marL="400050" lvl="1" indent="0">
              <a:buNone/>
            </a:pPr>
            <a:r>
              <a:rPr lang="en-US" altLang="zh-CN" sz="1600" smtClean="0">
                <a:solidFill>
                  <a:prstClr val="black"/>
                </a:solidFill>
              </a:rPr>
              <a:t>-TIU </a:t>
            </a:r>
            <a:r>
              <a:rPr lang="en-US" altLang="zh-CN" sz="1600" dirty="0">
                <a:solidFill>
                  <a:prstClr val="black"/>
                </a:solidFill>
              </a:rPr>
              <a:t>is the interruption uncertainty in acquiring the first available PRACH occasion in the new cell. TIU can be up to 30 </a:t>
            </a:r>
            <a:r>
              <a:rPr lang="en-US" altLang="zh-CN" sz="1600" dirty="0" err="1">
                <a:solidFill>
                  <a:prstClr val="black"/>
                </a:solidFill>
              </a:rPr>
              <a:t>ms.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zh-CN" dirty="0" err="1" smtClean="0"/>
              <a:t>eMBB</a:t>
            </a:r>
            <a:r>
              <a:rPr lang="en-GB" altLang="zh-CN" dirty="0" smtClean="0"/>
              <a:t> handover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altLang="zh-CN" sz="2000" dirty="0"/>
              <a:t>The handover delay is defined as when the UE receives a RRC message from source cell implying handover the UE shall be ready to start the transmission of the new uplink PUSCH channel on the target cell within </a:t>
            </a:r>
            <a:r>
              <a:rPr lang="en-GB" altLang="zh-CN" sz="2000" dirty="0" err="1"/>
              <a:t>D</a:t>
            </a:r>
            <a:r>
              <a:rPr lang="en-GB" altLang="zh-CN" sz="2000" baseline="-25000" dirty="0" err="1"/>
              <a:t>handover</a:t>
            </a:r>
            <a:r>
              <a:rPr lang="en-GB" altLang="zh-CN" sz="2000" baseline="-25000" dirty="0"/>
              <a:t> </a:t>
            </a:r>
            <a:r>
              <a:rPr lang="en-GB" altLang="zh-CN" sz="2000" dirty="0"/>
              <a:t>seconds from the end of the last TTI containing the RRC command.</a:t>
            </a:r>
            <a:endParaRPr lang="zh-CN" altLang="zh-CN" sz="2000" dirty="0"/>
          </a:p>
          <a:p>
            <a:pPr eaLnBrk="1" hangingPunct="1"/>
            <a:r>
              <a:rPr lang="en-US" altLang="zh-CN" sz="2000" dirty="0" err="1" smtClean="0">
                <a:solidFill>
                  <a:prstClr val="black"/>
                </a:solidFill>
              </a:rPr>
              <a:t>Dhandover</a:t>
            </a:r>
            <a:r>
              <a:rPr lang="en-US" altLang="zh-CN" sz="2000" dirty="0" smtClean="0">
                <a:solidFill>
                  <a:prstClr val="black"/>
                </a:solidFill>
              </a:rPr>
              <a:t>= RRC procedure delay+ Tsearch+Tiu+20ms</a:t>
            </a:r>
            <a:endParaRPr lang="en-US" altLang="zh-CN" sz="1600" dirty="0" smtClean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000" dirty="0" smtClean="0"/>
              <a:t>The following interruption is allowed during the time </a:t>
            </a:r>
            <a:r>
              <a:rPr lang="en-GB" altLang="zh-CN" sz="2000" dirty="0" smtClean="0"/>
              <a:t>between </a:t>
            </a:r>
            <a:r>
              <a:rPr lang="en-GB" altLang="zh-CN" sz="2000" dirty="0"/>
              <a:t>end of the last TTI containing the RRC command on the old PDSCH </a:t>
            </a:r>
            <a:r>
              <a:rPr lang="en-GB" altLang="zh-CN" sz="2000" dirty="0" smtClean="0"/>
              <a:t> and </a:t>
            </a:r>
            <a:r>
              <a:rPr lang="en-US" altLang="zh-CN" sz="2000" dirty="0"/>
              <a:t>the UE shall be ready to start the transmission of the new uplink PUSCH channel on the target cell </a:t>
            </a:r>
            <a:endParaRPr lang="en-US" altLang="zh-CN" sz="2000" dirty="0" smtClean="0"/>
          </a:p>
          <a:p>
            <a:pPr lvl="1" eaLnBrk="1" hangingPunct="1"/>
            <a:r>
              <a:rPr lang="en-US" altLang="zh-CN" sz="1600" dirty="0"/>
              <a:t>no interruption is allowed for  both intra-frequency synchronous and asynchronous deployment when the bandwidth of target and </a:t>
            </a:r>
            <a:r>
              <a:rPr lang="en-US" altLang="zh-CN" sz="1600" dirty="0" smtClean="0"/>
              <a:t>source </a:t>
            </a:r>
            <a:r>
              <a:rPr lang="en-US" altLang="zh-CN" sz="1600" dirty="0"/>
              <a:t>cell is the same.</a:t>
            </a:r>
          </a:p>
          <a:p>
            <a:pPr lvl="1" eaLnBrk="1" hangingPunct="1"/>
            <a:r>
              <a:rPr lang="en-US" altLang="zh-CN" sz="1600" dirty="0" smtClean="0"/>
              <a:t>5ms </a:t>
            </a:r>
            <a:r>
              <a:rPr lang="en-US" altLang="zh-CN" sz="1600" dirty="0"/>
              <a:t>interruption </a:t>
            </a:r>
            <a:r>
              <a:rPr lang="en-US" altLang="zh-CN" sz="1600" dirty="0" smtClean="0"/>
              <a:t>is allowed for </a:t>
            </a:r>
            <a:r>
              <a:rPr lang="en-US" altLang="zh-CN" sz="1600" dirty="0"/>
              <a:t>both intra-frequency synchronous and asynchronous deployment </a:t>
            </a:r>
            <a:r>
              <a:rPr lang="en-US" altLang="zh-CN" sz="1600" dirty="0" smtClean="0"/>
              <a:t>when </a:t>
            </a:r>
            <a:r>
              <a:rPr lang="en-US" altLang="zh-CN" sz="1600" dirty="0"/>
              <a:t>the bandwidth of target and </a:t>
            </a:r>
            <a:r>
              <a:rPr lang="en-US" altLang="zh-CN" sz="1600" dirty="0" smtClean="0"/>
              <a:t>source cell </a:t>
            </a:r>
            <a:r>
              <a:rPr lang="en-US" altLang="zh-CN" sz="1600" dirty="0"/>
              <a:t>is different.</a:t>
            </a:r>
          </a:p>
          <a:p>
            <a:pPr lvl="1" eaLnBrk="1" hangingPunct="1"/>
            <a:r>
              <a:rPr lang="en-US" altLang="zh-CN" sz="1600" dirty="0" smtClean="0"/>
              <a:t>1ms interruption is allowed </a:t>
            </a:r>
            <a:r>
              <a:rPr lang="en-US" altLang="zh-CN" sz="1600" dirty="0"/>
              <a:t>for both synchronous and asynchronous inter-frequency deployment.</a:t>
            </a:r>
          </a:p>
          <a:p>
            <a:pPr eaLnBrk="1" hangingPunct="1"/>
            <a:endParaRPr lang="en-US" altLang="zh-CN" sz="2000" dirty="0" smtClean="0"/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913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</TotalTime>
  <Words>282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#92 Ljubljana, SI, 26th – 30th August 2019</vt:lpstr>
      <vt:lpstr>Conditional handover</vt:lpstr>
      <vt:lpstr>eMBB handover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119</cp:revision>
  <dcterms:created xsi:type="dcterms:W3CDTF">2016-01-12T08:39:50Z</dcterms:created>
  <dcterms:modified xsi:type="dcterms:W3CDTF">2019-08-16T14:13:40Z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(3)KkPZPg6YZvbFHzma97Dxgt9uDpVsPdAV0dgrpcyxOybRysG86bFhW3GKEo5NavaepW8j7g0D
sN9s0x1oNWT+zXOUUrhL0nA0whlMGKRz9+dLmnn6Q0WXL3zo2gA6Xpg6MriOwzUB5r5ezM2z
Eu3DZyDBx3F3MYJjv2F3jkcqVK37W6r9oly3EeudXq9i/BSEvFlEcKRSTuBAVe8FWlJdy0nk
5FXybHaM9fOBK7k4cH</vt:lpwstr>
  </property>
  <property fmtid="{D5CDD505-2E9C-101B-9397-08002B2CF9AE}" pid="3" name="_2015_ms_pID_7253431">
    <vt:lpwstr>uEkiofIP/74NJMqTaEZv3kqN6VTet0fCmdWUKmDcUTYkz6FDYG8RaV
svvhe9Svtl1FsHmH+6xY+bBfh71h8CmPO7oigSyC1K++Qo5kr8zDbEfolID3X2KNeE1FTxsW
AL9yIP8wiVkQClg3k5UV635/vHA/bfYCumo+c15Fb3so6x5rbfESHt3f6BhvJ11ta+psr/4A
/w5TISxoVPTAuo569R+vjpT+e0KgEVzIhdcW</vt:lpwstr>
  </property>
  <property fmtid="{D5CDD505-2E9C-101B-9397-08002B2CF9AE}" pid="4" name="_2015_ms_pID_7253432">
    <vt:lpwstr>OxG+GP6k5iWqvKACV7kxKf/WEagkjsEzLNK4
LOa9/Lcqq6zM7tM1MuJZqK+UvXLhI1pgWiemLOvuYfQwSgiohSg=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1562809972</vt:lpwstr>
  </property>
</Properties>
</file>