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63" r:id="rId3"/>
    <p:sldId id="264" r:id="rId4"/>
    <p:sldId id="265" r:id="rId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1402" y="5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2019-08-16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2019-08-16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2019-08-16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2019-08-16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2019-08-16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2019-08-16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2019-08-16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2019-08-16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2019-08-16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2019-08-16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2019-08-16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2019-08-16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23528" y="199033"/>
            <a:ext cx="864096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hangingPunct="0"/>
            <a:r>
              <a:rPr lang="en-GB" altLang="zh-CN" b="1" dirty="0" smtClean="0"/>
              <a:t>3GPP TSG-RAN WG4 Meeting  #</a:t>
            </a:r>
            <a:r>
              <a:rPr lang="en-US" altLang="zh-CN" b="1" dirty="0" smtClean="0"/>
              <a:t>92</a:t>
            </a:r>
            <a:r>
              <a:rPr lang="en-GB" altLang="zh-CN" b="1" dirty="0" smtClean="0"/>
              <a:t>	                                                      R4-1908680</a:t>
            </a:r>
            <a:endParaRPr lang="en-US" altLang="zh-CN" b="1" dirty="0" smtClean="0"/>
          </a:p>
          <a:p>
            <a:r>
              <a:rPr lang="x-none" altLang="zh-CN" b="1" dirty="0"/>
              <a:t>Ljubljana, SI, 26</a:t>
            </a:r>
            <a:r>
              <a:rPr lang="x-none" altLang="zh-CN" b="1" baseline="30000" dirty="0"/>
              <a:t>th</a:t>
            </a:r>
            <a:r>
              <a:rPr lang="x-none" altLang="zh-CN" b="1" dirty="0"/>
              <a:t>– 30</a:t>
            </a:r>
            <a:r>
              <a:rPr lang="x-none" altLang="zh-CN" b="1" baseline="30000" dirty="0"/>
              <a:t>th</a:t>
            </a:r>
            <a:r>
              <a:rPr lang="x-none" altLang="zh-CN" b="1" dirty="0"/>
              <a:t> August, 2019</a:t>
            </a:r>
            <a:endParaRPr lang="zh-CN" altLang="zh-CN" dirty="0"/>
          </a:p>
          <a:p>
            <a:pPr hangingPunct="0"/>
            <a:r>
              <a:rPr lang="en-GB" altLang="zh-CN" b="1" dirty="0" smtClean="0"/>
              <a:t>Agenda Item: 9.16.2</a:t>
            </a:r>
            <a:endParaRPr lang="en-US" altLang="zh-CN" b="1" dirty="0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755576" y="1640986"/>
            <a:ext cx="7056784" cy="273994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WF </a:t>
            </a:r>
            <a:r>
              <a:rPr kumimoji="0" lang="en-US" altLang="zh-CN" sz="4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on </a:t>
            </a:r>
            <a:r>
              <a:rPr lang="en-US" altLang="zh-CN" sz="4800" noProof="0" dirty="0" smtClean="0">
                <a:latin typeface="+mj-lt"/>
                <a:ea typeface="+mj-ea"/>
                <a:cs typeface="+mj-cs"/>
              </a:rPr>
              <a:t>demodulation for NR HST</a:t>
            </a:r>
            <a:endParaRPr kumimoji="0" lang="en-US" sz="48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Subtitle 2"/>
          <p:cNvSpPr txBox="1">
            <a:spLocks/>
          </p:cNvSpPr>
          <p:nvPr/>
        </p:nvSpPr>
        <p:spPr>
          <a:xfrm>
            <a:off x="3635896" y="4437112"/>
            <a:ext cx="3126567" cy="95875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lvl="0" indent="-342900">
              <a:spcBef>
                <a:spcPct val="20000"/>
              </a:spcBef>
              <a:defRPr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CMCC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Agreements 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39552" y="1844824"/>
            <a:ext cx="8229600" cy="2304256"/>
          </a:xfrm>
        </p:spPr>
        <p:txBody>
          <a:bodyPr>
            <a:noAutofit/>
          </a:bodyPr>
          <a:lstStyle/>
          <a:p>
            <a:r>
              <a:rPr lang="en-US" altLang="zh-CN" sz="2800" dirty="0"/>
              <a:t>3.6GHz with </a:t>
            </a:r>
            <a:r>
              <a:rPr lang="en-US" altLang="zh-CN" sz="2800" dirty="0" smtClean="0"/>
              <a:t>500km/h is considered in R16 NR HST</a:t>
            </a:r>
          </a:p>
          <a:p>
            <a:pPr lvl="1"/>
            <a:r>
              <a:rPr lang="en-US" altLang="zh-CN" dirty="0"/>
              <a:t>the DL maximum Doppler shift is 1.7 </a:t>
            </a:r>
            <a:r>
              <a:rPr lang="en-US" altLang="zh-CN" dirty="0" smtClean="0"/>
              <a:t>KHz</a:t>
            </a:r>
          </a:p>
          <a:p>
            <a:pPr lvl="1"/>
            <a:r>
              <a:rPr lang="en-US" altLang="zh-CN" dirty="0"/>
              <a:t>the </a:t>
            </a:r>
            <a:r>
              <a:rPr lang="en-US" altLang="zh-CN" dirty="0" smtClean="0"/>
              <a:t>UL </a:t>
            </a:r>
            <a:r>
              <a:rPr lang="en-US" altLang="zh-CN" dirty="0"/>
              <a:t>maximum Doppler shift is </a:t>
            </a:r>
            <a:r>
              <a:rPr lang="en-US" altLang="zh-CN" dirty="0" smtClean="0"/>
              <a:t>3.4 </a:t>
            </a:r>
            <a:r>
              <a:rPr lang="en-US" altLang="zh-CN" dirty="0"/>
              <a:t>KHz</a:t>
            </a:r>
          </a:p>
          <a:p>
            <a:pPr marL="457200" lvl="1" indent="0">
              <a:buNone/>
            </a:pPr>
            <a:endParaRPr lang="en-US" altLang="zh-CN" dirty="0" smtClean="0"/>
          </a:p>
          <a:p>
            <a:pPr lvl="2">
              <a:buNone/>
            </a:pPr>
            <a:endParaRPr lang="en-US" altLang="zh-CN" sz="2800" dirty="0" smtClean="0"/>
          </a:p>
          <a:p>
            <a:pPr marL="342900" lvl="1" indent="-342900">
              <a:buFont typeface="Arial" pitchFamily="34" charset="0"/>
              <a:buChar char="•"/>
            </a:pPr>
            <a:endParaRPr lang="en-US" altLang="zh-CN" sz="1800" dirty="0" smtClean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1143000"/>
          </a:xfrm>
        </p:spPr>
        <p:txBody>
          <a:bodyPr/>
          <a:lstStyle/>
          <a:p>
            <a:r>
              <a:rPr lang="en-US" altLang="zh-CN" dirty="0" smtClean="0"/>
              <a:t>Agreements 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1196752"/>
            <a:ext cx="8229600" cy="2304256"/>
          </a:xfrm>
        </p:spPr>
        <p:txBody>
          <a:bodyPr>
            <a:noAutofit/>
          </a:bodyPr>
          <a:lstStyle/>
          <a:p>
            <a:r>
              <a:rPr lang="en-US" altLang="zh-CN" sz="1800" dirty="0"/>
              <a:t> </a:t>
            </a:r>
            <a:r>
              <a:rPr lang="en-US" altLang="zh-CN" sz="1800" dirty="0" smtClean="0"/>
              <a:t>For </a:t>
            </a:r>
            <a:r>
              <a:rPr lang="en-US" altLang="zh-CN" sz="1800" dirty="0"/>
              <a:t>UE demodulation, it is proposed to consider following channel models:</a:t>
            </a:r>
            <a:endParaRPr lang="zh-CN" altLang="zh-CN" sz="1800" dirty="0"/>
          </a:p>
          <a:p>
            <a:pPr lvl="1"/>
            <a:r>
              <a:rPr lang="en-US" altLang="zh-CN" sz="1800" dirty="0"/>
              <a:t>HST-SFN with bidirectional coverage</a:t>
            </a:r>
            <a:endParaRPr lang="zh-CN" altLang="zh-CN" sz="1800" dirty="0"/>
          </a:p>
          <a:p>
            <a:pPr lvl="1"/>
            <a:r>
              <a:rPr lang="en-US" altLang="zh-CN" sz="1800" dirty="0"/>
              <a:t>HST single tap</a:t>
            </a:r>
            <a:endParaRPr lang="zh-CN" altLang="zh-CN" sz="1800" dirty="0"/>
          </a:p>
          <a:p>
            <a:pPr lvl="1"/>
            <a:r>
              <a:rPr lang="en-US" altLang="zh-CN" sz="1800" dirty="0"/>
              <a:t>multi-path fading channel</a:t>
            </a:r>
            <a:endParaRPr lang="zh-CN" altLang="zh-CN" sz="1800" dirty="0"/>
          </a:p>
          <a:p>
            <a:endParaRPr lang="en-US" altLang="zh-CN" sz="1800" dirty="0" smtClean="0"/>
          </a:p>
          <a:p>
            <a:r>
              <a:rPr lang="en-US" altLang="zh-CN" sz="1800" dirty="0" smtClean="0"/>
              <a:t>For </a:t>
            </a:r>
            <a:r>
              <a:rPr lang="en-US" altLang="zh-CN" sz="1800" dirty="0"/>
              <a:t>HST-SFN </a:t>
            </a:r>
            <a:r>
              <a:rPr lang="en-US" altLang="zh-CN" sz="1800" dirty="0" smtClean="0"/>
              <a:t>deployment, following </a:t>
            </a:r>
            <a:r>
              <a:rPr lang="en-US" altLang="zh-CN" sz="1800" dirty="0"/>
              <a:t>two transmission scheme </a:t>
            </a:r>
            <a:r>
              <a:rPr lang="en-US" altLang="zh-CN" sz="1800" dirty="0" smtClean="0"/>
              <a:t>are considered for UE demodulation:</a:t>
            </a:r>
            <a:endParaRPr lang="zh-CN" altLang="zh-CN" sz="1800" dirty="0"/>
          </a:p>
          <a:p>
            <a:pPr lvl="1"/>
            <a:r>
              <a:rPr lang="en-US" altLang="zh-CN" sz="1800" dirty="0"/>
              <a:t>HST-SFN with joint </a:t>
            </a:r>
            <a:r>
              <a:rPr lang="en-US" altLang="zh-CN" sz="1800" dirty="0" smtClean="0"/>
              <a:t>transmission</a:t>
            </a:r>
          </a:p>
          <a:p>
            <a:pPr lvl="2"/>
            <a:r>
              <a:rPr lang="en-US" altLang="zh-CN" sz="1800" dirty="0"/>
              <a:t>the channel model defined in Section B.3A of 3GPP TS 36.101 can be used as a </a:t>
            </a:r>
            <a:r>
              <a:rPr lang="en-US" altLang="zh-CN" sz="1800" dirty="0" smtClean="0"/>
              <a:t>baseline. And the parameters, e.g. Ds, </a:t>
            </a:r>
            <a:r>
              <a:rPr lang="en-US" altLang="zh-CN" sz="1800" dirty="0" err="1" smtClean="0"/>
              <a:t>Dmin</a:t>
            </a:r>
            <a:r>
              <a:rPr lang="en-US" altLang="zh-CN" sz="1800" dirty="0" smtClean="0"/>
              <a:t>, may be different based on NR deployment.</a:t>
            </a:r>
            <a:endParaRPr lang="zh-CN" altLang="zh-CN" sz="1800" dirty="0"/>
          </a:p>
          <a:p>
            <a:pPr lvl="1"/>
            <a:r>
              <a:rPr lang="en-US" altLang="zh-CN" sz="1800" dirty="0"/>
              <a:t>HST-SFN with DPS </a:t>
            </a:r>
            <a:r>
              <a:rPr lang="en-US" altLang="zh-CN" sz="1800" dirty="0" smtClean="0"/>
              <a:t>transmission</a:t>
            </a:r>
          </a:p>
          <a:p>
            <a:pPr lvl="1"/>
            <a:endParaRPr lang="en-US" altLang="zh-CN" sz="1800" dirty="0"/>
          </a:p>
          <a:p>
            <a:pPr marL="342900" lvl="1" indent="-342900">
              <a:buFont typeface="Arial" pitchFamily="34" charset="0"/>
              <a:buChar char="•"/>
            </a:pPr>
            <a:r>
              <a:rPr lang="en-US" altLang="zh-CN" sz="1800" dirty="0"/>
              <a:t>To support working at 3.6GHz with 500km/h, following UE demodulation requirements need to be specified:</a:t>
            </a:r>
          </a:p>
          <a:p>
            <a:pPr lvl="1"/>
            <a:r>
              <a:rPr lang="en-US" altLang="zh-CN" sz="1800" dirty="0"/>
              <a:t>PDSCH</a:t>
            </a:r>
          </a:p>
          <a:p>
            <a:pPr lvl="1"/>
            <a:r>
              <a:rPr lang="en-GB" altLang="zh-CN" sz="1800" dirty="0"/>
              <a:t>Other requirements are not precluded if needed</a:t>
            </a:r>
            <a:endParaRPr lang="zh-CN" altLang="zh-CN" sz="1800" dirty="0"/>
          </a:p>
          <a:p>
            <a:pPr lvl="1">
              <a:buNone/>
            </a:pPr>
            <a:endParaRPr lang="en-US" altLang="zh-CN" sz="1800" dirty="0" smtClean="0"/>
          </a:p>
          <a:p>
            <a:pPr marL="342900" lvl="1" indent="-342900">
              <a:buFont typeface="Arial" pitchFamily="34" charset="0"/>
              <a:buChar char="•"/>
            </a:pPr>
            <a:endParaRPr lang="en-US" altLang="zh-CN" sz="1800" dirty="0" smtClean="0"/>
          </a:p>
        </p:txBody>
      </p:sp>
    </p:spTree>
    <p:extLst>
      <p:ext uri="{BB962C8B-B14F-4D97-AF65-F5344CB8AC3E}">
        <p14:creationId xmlns:p14="http://schemas.microsoft.com/office/powerpoint/2010/main" val="331052970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Agreements 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1412776"/>
            <a:ext cx="8064896" cy="2304256"/>
          </a:xfrm>
        </p:spPr>
        <p:txBody>
          <a:bodyPr>
            <a:noAutofit/>
          </a:bodyPr>
          <a:lstStyle/>
          <a:p>
            <a:r>
              <a:rPr lang="en-US" altLang="zh-CN" sz="1800" dirty="0" smtClean="0"/>
              <a:t>For BS demodulation, BS </a:t>
            </a:r>
            <a:r>
              <a:rPr lang="en-US" altLang="zh-CN" sz="1800" dirty="0"/>
              <a:t>vendor’s </a:t>
            </a:r>
            <a:r>
              <a:rPr lang="en-US" altLang="zh-CN" sz="1800" dirty="0" smtClean="0"/>
              <a:t>inputs are </a:t>
            </a:r>
            <a:r>
              <a:rPr lang="en-US" altLang="zh-CN" sz="1800" dirty="0"/>
              <a:t>encouraged to determine the channel </a:t>
            </a:r>
            <a:r>
              <a:rPr lang="en-US" altLang="zh-CN" sz="1800" dirty="0" smtClean="0"/>
              <a:t>model between following </a:t>
            </a:r>
            <a:r>
              <a:rPr lang="en-US" altLang="zh-CN" sz="1800" dirty="0"/>
              <a:t>two </a:t>
            </a:r>
            <a:r>
              <a:rPr lang="en-US" altLang="zh-CN" sz="1800" dirty="0" smtClean="0"/>
              <a:t>options:</a:t>
            </a:r>
            <a:endParaRPr lang="zh-CN" altLang="zh-CN" sz="1800" dirty="0"/>
          </a:p>
          <a:p>
            <a:pPr lvl="1"/>
            <a:r>
              <a:rPr lang="en-US" altLang="zh-CN" sz="1800" dirty="0"/>
              <a:t>Option 1: </a:t>
            </a:r>
            <a:r>
              <a:rPr lang="en-US" altLang="zh-CN" sz="1800" dirty="0" smtClean="0"/>
              <a:t>HST single tap, </a:t>
            </a:r>
            <a:r>
              <a:rPr lang="en-US" altLang="zh-CN" sz="1800" dirty="0"/>
              <a:t>the time/frequency tracking and demodulation are performed by each RRH</a:t>
            </a:r>
            <a:endParaRPr lang="zh-CN" altLang="zh-CN" sz="1800" dirty="0"/>
          </a:p>
          <a:p>
            <a:pPr lvl="1"/>
            <a:r>
              <a:rPr lang="en-US" altLang="zh-CN" sz="1800" dirty="0"/>
              <a:t>Option 2: HST-SFN, </a:t>
            </a:r>
            <a:r>
              <a:rPr lang="en-US" altLang="zh-CN" sz="1800" dirty="0" smtClean="0"/>
              <a:t>the </a:t>
            </a:r>
            <a:r>
              <a:rPr lang="en-US" altLang="zh-CN" sz="1800" dirty="0"/>
              <a:t>time/frequency tracking and demodulation are performed by BBU</a:t>
            </a:r>
            <a:endParaRPr lang="zh-CN" altLang="zh-CN" sz="1800" dirty="0"/>
          </a:p>
          <a:p>
            <a:pPr marL="342900" lvl="1" indent="-342900">
              <a:buFont typeface="Arial" pitchFamily="34" charset="0"/>
              <a:buChar char="•"/>
            </a:pPr>
            <a:endParaRPr lang="en-US" altLang="zh-CN" sz="1800" dirty="0" smtClean="0">
              <a:solidFill>
                <a:prstClr val="black"/>
              </a:solidFill>
            </a:endParaRPr>
          </a:p>
          <a:p>
            <a:pPr marL="342900" lvl="1" indent="-342900">
              <a:buFont typeface="Arial" pitchFamily="34" charset="0"/>
              <a:buChar char="•"/>
            </a:pPr>
            <a:r>
              <a:rPr lang="en-US" altLang="zh-CN" sz="1800" dirty="0" smtClean="0">
                <a:solidFill>
                  <a:prstClr val="black"/>
                </a:solidFill>
              </a:rPr>
              <a:t>To </a:t>
            </a:r>
            <a:r>
              <a:rPr lang="en-US" altLang="zh-CN" sz="1800" dirty="0">
                <a:solidFill>
                  <a:prstClr val="black"/>
                </a:solidFill>
              </a:rPr>
              <a:t>support working at 3.6GHz with 500km/h, following </a:t>
            </a:r>
            <a:r>
              <a:rPr lang="en-US" altLang="zh-CN" sz="1800" dirty="0" smtClean="0">
                <a:solidFill>
                  <a:prstClr val="black"/>
                </a:solidFill>
              </a:rPr>
              <a:t>BS </a:t>
            </a:r>
            <a:r>
              <a:rPr lang="en-US" altLang="zh-CN" sz="1800" dirty="0">
                <a:solidFill>
                  <a:prstClr val="black"/>
                </a:solidFill>
              </a:rPr>
              <a:t>demodulation requirements need to be specified:</a:t>
            </a:r>
          </a:p>
          <a:p>
            <a:pPr lvl="1"/>
            <a:r>
              <a:rPr lang="en-US" altLang="zh-CN" sz="1800" dirty="0" smtClean="0">
                <a:solidFill>
                  <a:prstClr val="black"/>
                </a:solidFill>
              </a:rPr>
              <a:t>PUSCH</a:t>
            </a:r>
          </a:p>
          <a:p>
            <a:pPr lvl="1"/>
            <a:r>
              <a:rPr lang="en-US" altLang="zh-CN" sz="1800" dirty="0" smtClean="0">
                <a:solidFill>
                  <a:prstClr val="black"/>
                </a:solidFill>
              </a:rPr>
              <a:t>PRACH</a:t>
            </a:r>
          </a:p>
          <a:p>
            <a:pPr lvl="2">
              <a:buFont typeface="Wingdings" panose="05000000000000000000" pitchFamily="2" charset="2"/>
              <a:buChar char="ü"/>
            </a:pPr>
            <a:r>
              <a:rPr lang="en-US" altLang="zh-CN" sz="1400" dirty="0" smtClean="0">
                <a:solidFill>
                  <a:prstClr val="black"/>
                </a:solidFill>
              </a:rPr>
              <a:t>PRACH Format 3/Ax/</a:t>
            </a:r>
            <a:r>
              <a:rPr lang="en-US" altLang="zh-CN" sz="1400" dirty="0" err="1" smtClean="0">
                <a:solidFill>
                  <a:prstClr val="black"/>
                </a:solidFill>
              </a:rPr>
              <a:t>Bx</a:t>
            </a:r>
            <a:r>
              <a:rPr lang="en-US" altLang="zh-CN" sz="1400" dirty="0" smtClean="0">
                <a:solidFill>
                  <a:prstClr val="black"/>
                </a:solidFill>
              </a:rPr>
              <a:t>/</a:t>
            </a:r>
            <a:r>
              <a:rPr lang="en-US" altLang="zh-CN" sz="1400" dirty="0" err="1" smtClean="0">
                <a:solidFill>
                  <a:prstClr val="black"/>
                </a:solidFill>
              </a:rPr>
              <a:t>Cx</a:t>
            </a:r>
            <a:r>
              <a:rPr lang="en-US" altLang="zh-CN" sz="1400" dirty="0" smtClean="0">
                <a:solidFill>
                  <a:prstClr val="black"/>
                </a:solidFill>
              </a:rPr>
              <a:t> are considered </a:t>
            </a:r>
            <a:endParaRPr lang="en-US" altLang="zh-CN" sz="1400" dirty="0">
              <a:solidFill>
                <a:prstClr val="black"/>
              </a:solidFill>
            </a:endParaRPr>
          </a:p>
          <a:p>
            <a:pPr lvl="1"/>
            <a:r>
              <a:rPr lang="en-GB" altLang="zh-CN" sz="1800" dirty="0">
                <a:solidFill>
                  <a:prstClr val="black"/>
                </a:solidFill>
              </a:rPr>
              <a:t>Other requirements are not precluded if needed</a:t>
            </a:r>
            <a:endParaRPr lang="zh-CN" altLang="zh-CN" sz="1800" dirty="0">
              <a:solidFill>
                <a:prstClr val="black"/>
              </a:solidFill>
            </a:endParaRPr>
          </a:p>
          <a:p>
            <a:pPr lvl="1">
              <a:buNone/>
            </a:pPr>
            <a:endParaRPr lang="en-US" altLang="zh-CN" sz="1800" dirty="0" smtClean="0"/>
          </a:p>
          <a:p>
            <a:pPr marL="342900" lvl="1" indent="-342900">
              <a:buFont typeface="Arial" pitchFamily="34" charset="0"/>
              <a:buChar char="•"/>
            </a:pPr>
            <a:endParaRPr lang="en-US" altLang="zh-CN" sz="1800" dirty="0" smtClean="0"/>
          </a:p>
        </p:txBody>
      </p:sp>
    </p:spTree>
    <p:extLst>
      <p:ext uri="{BB962C8B-B14F-4D97-AF65-F5344CB8AC3E}">
        <p14:creationId xmlns:p14="http://schemas.microsoft.com/office/powerpoint/2010/main" val="260243800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505</TotalTime>
  <Words>229</Words>
  <Application>Microsoft Office PowerPoint</Application>
  <PresentationFormat>全屏显示(4:3)</PresentationFormat>
  <Paragraphs>34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9" baseType="lpstr">
      <vt:lpstr>宋体</vt:lpstr>
      <vt:lpstr>Arial</vt:lpstr>
      <vt:lpstr>Calibri</vt:lpstr>
      <vt:lpstr>Wingdings</vt:lpstr>
      <vt:lpstr>Office 主题</vt:lpstr>
      <vt:lpstr>PowerPoint 演示文稿</vt:lpstr>
      <vt:lpstr>Agreements </vt:lpstr>
      <vt:lpstr>Agreements </vt:lpstr>
      <vt:lpstr>Agreements 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cmri</dc:creator>
  <cp:lastModifiedBy>陈晶晶</cp:lastModifiedBy>
  <cp:revision>51</cp:revision>
  <dcterms:created xsi:type="dcterms:W3CDTF">2018-01-09T09:10:37Z</dcterms:created>
  <dcterms:modified xsi:type="dcterms:W3CDTF">2019-08-16T11:16:54Z</dcterms:modified>
</cp:coreProperties>
</file>