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2742" autoAdjust="0"/>
  </p:normalViewPr>
  <p:slideViewPr>
    <p:cSldViewPr>
      <p:cViewPr varScale="1">
        <p:scale>
          <a:sx n="85" d="100"/>
          <a:sy n="85" d="100"/>
        </p:scale>
        <p:origin x="1584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386CD-F4F3-44A0-9B39-AFFCBDCC12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712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386CD-F4F3-44A0-9B39-AFFCBDCC12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02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386CD-F4F3-44A0-9B39-AFFCBDCC123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518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386CD-F4F3-44A0-9B39-AFFCBDCC123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125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0669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9191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2298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2019/8/30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 err="1"/>
              <a:t>Wayforward</a:t>
            </a:r>
            <a:r>
              <a:rPr lang="en-GB" sz="4000" b="1" dirty="0"/>
              <a:t> on open issues for TS38.133 test case design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92 </a:t>
            </a:r>
            <a:r>
              <a:rPr lang="en-GB" b="1" dirty="0"/>
              <a:t>	</a:t>
            </a:r>
          </a:p>
          <a:p>
            <a:r>
              <a:rPr lang="en-US" b="1" dirty="0" smtClean="0"/>
              <a:t>Ljubljana, SI, 26 </a:t>
            </a:r>
            <a:r>
              <a:rPr lang="en-US" b="1" dirty="0"/>
              <a:t>– </a:t>
            </a:r>
            <a:r>
              <a:rPr lang="en-US" b="1" dirty="0" smtClean="0"/>
              <a:t>30 Aug, </a:t>
            </a:r>
            <a:r>
              <a:rPr lang="en-US" b="1" dirty="0"/>
              <a:t>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R4-1908231</a:t>
            </a:r>
            <a:endParaRPr lang="en-US" altLang="ja-JP" b="1" dirty="0" smtClean="0"/>
          </a:p>
          <a:p>
            <a:pPr algn="r"/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 smtClean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To address TBD in RRM test cases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15770" y="908720"/>
            <a:ext cx="867671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4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Power level of </a:t>
            </a:r>
            <a:r>
              <a:rPr kumimoji="0" lang="en-GB" altLang="en-US" sz="2000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Noc</a:t>
            </a:r>
            <a:r>
              <a:rPr kumimoji="0" lang="en-GB" alt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</a:t>
            </a:r>
            <a:r>
              <a:rPr kumimoji="0" lang="en-GB" altLang="en-US" sz="2000" dirty="0" err="1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Es</a:t>
            </a:r>
            <a:r>
              <a:rPr kumimoji="0" lang="en-GB" alt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Io and etc. shall be calculated according to </a:t>
            </a:r>
            <a:r>
              <a:rPr kumimoji="0" lang="en-GB" altLang="en-US" sz="2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spreadsheet in </a:t>
            </a:r>
            <a:r>
              <a:rPr kumimoji="0" lang="en-GB" alt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R4-1909983 and agreements in annex B. If required SNR exceeds the limit of TE, then apply the</a:t>
            </a:r>
            <a:r>
              <a:rPr kumimoji="0" lang="en-GB" altLang="en-US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following approaches: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Firstly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try not to apply the artificial noise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Secondly try to reduce BW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Reduce the BW to 24PRB for test case except for CSI-RS based tests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FFS on CSI-RS based test cases.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If any one of two approaches above does not work, then try both, i.e., reduce BW and do not apply artificial noise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Companies for CR editor (see annex A, from R4-1902032) </a:t>
            </a:r>
            <a:r>
              <a:rPr kumimoji="0" lang="en-GB" altLang="en-US" sz="2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are encouraged to provide </a:t>
            </a:r>
            <a:r>
              <a:rPr kumimoji="0" lang="en-GB" alt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CR, if needed, </a:t>
            </a:r>
            <a:r>
              <a:rPr kumimoji="0" lang="en-GB" altLang="en-US" sz="20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to remove TBD in RRM test </a:t>
            </a:r>
            <a:r>
              <a:rPr kumimoji="0" lang="en-GB" alt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cases in </a:t>
            </a:r>
            <a:r>
              <a:rPr kumimoji="0" lang="en-GB" altLang="en-US" sz="20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RAN4#92bis.</a:t>
            </a:r>
            <a:endParaRPr kumimoji="0" lang="en-GB" altLang="en-US" sz="20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561139"/>
              </p:ext>
            </p:extLst>
          </p:nvPr>
        </p:nvGraphicFramePr>
        <p:xfrm>
          <a:off x="1763688" y="811332"/>
          <a:ext cx="5832648" cy="58793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41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822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443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191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773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case group number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Test purpose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Company for CR editor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Section in spec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42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EN-DC cell search and L1 measurement period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Huawei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A.4.6.1/A.5.6.1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42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SA cell search and L1 measurement period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Huawei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A.6.6.1/A.7.6.1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15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EN-DC Timing accuracy and adjustment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A.4.4.1/A.5.4.1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15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SA Timing accuracy and adjustment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Qualcomm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A.6.4.1/A.7.4.1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851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EN-DC TA accuracy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Intel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A.4.4.3/A.5.4.3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15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SA TA accuracy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Intel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A.6.4.3/A.7.4.3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42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EN-DC SSB RLM for PSCell IS and OOS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Mediatek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A.4.5.1/A.5.5.1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42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SA SSB RLM for </a:t>
                      </a:r>
                      <a:r>
                        <a:rPr lang="en-GB" sz="1050" dirty="0" err="1">
                          <a:effectLst/>
                        </a:rPr>
                        <a:t>PCell</a:t>
                      </a:r>
                      <a:r>
                        <a:rPr lang="en-GB" sz="1050" dirty="0">
                          <a:effectLst/>
                        </a:rPr>
                        <a:t> IS and OOS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Mediatek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A.6.5.1/A.7.5.1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643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Samsung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A.4.3.2.2/A.5.3.2.2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/A.6.3.2.2/A7.3.2.2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742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Intra-frequency RSRP accuracy for FR1 and FR2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Ericsson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A.4.7.1.1/A.5.7.1.1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/A.6.7.1.1/A7.7.1.1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851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EN-DC SCell activation/deactivation delay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Nokia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A.4.5.3/A.5.5.3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815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13A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EN-DC CSI RLM for PSCell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Nokia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A.4.5.1/A.5.5.1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851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13B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SA CSI RLM for PCell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Nokia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A.6.5.1/A.7.5.1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815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EN-DC interruptions due to DRX transition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CATT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A.4.5.2.1/A.5.5.2.1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742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14B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EN-DC interruptions due to deactivated </a:t>
                      </a:r>
                      <a:r>
                        <a:rPr lang="en-GB" sz="1050" dirty="0" err="1">
                          <a:effectLst/>
                        </a:rPr>
                        <a:t>SCell</a:t>
                      </a:r>
                      <a:r>
                        <a:rPr lang="en-GB" sz="1050" dirty="0">
                          <a:effectLst/>
                        </a:rPr>
                        <a:t> operations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CATT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A.4.5.2.1/A.5.5.2.1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742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17B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</a:t>
                      </a:r>
                      <a:r>
                        <a:rPr kumimoji="1" lang="en-GB" sz="105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Pcell</a:t>
                      </a:r>
                      <a:r>
                        <a:rPr kumimoji="1" lang="en-GB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target inter-RAT E-UTRA measurement</a:t>
                      </a:r>
                      <a:endParaRPr kumimoji="1"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Ericsson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A.6.6.3.2, A.6.6.3.2.1, A.6.6.3.2.2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1815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18A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EN-DC NR inter-frequency measurement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Intel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A.4.6.2/A.5.6.2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1851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18B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SA NR inter-frequency measurement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Intel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A.6.6.2/A.7.6.2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742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Inter-frequency RSRP accuracy for FR1 and FR2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Huawei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TS38.133 A.4.7.1.2/A.5.7.1.2</a:t>
                      </a:r>
                      <a:endParaRPr lang="en-US" sz="11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/A.6.7.1.2/A.7.7.1.2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18157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20B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EN-DC interruptions due to active BWP switching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Nokia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TS38.133 A.4.5.6.1/A.5.5.6.1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=""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95736" y="260648"/>
            <a:ext cx="4247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Annex A: Test case – Phase I</a:t>
            </a:r>
          </a:p>
        </p:txBody>
      </p:sp>
    </p:spTree>
    <p:extLst>
      <p:ext uri="{BB962C8B-B14F-4D97-AF65-F5344CB8AC3E}">
        <p14:creationId xmlns:p14="http://schemas.microsoft.com/office/powerpoint/2010/main" val="1500508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67152" y="404664"/>
            <a:ext cx="4336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Annex A: Test case – Phase II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986925"/>
              </p:ext>
            </p:extLst>
          </p:nvPr>
        </p:nvGraphicFramePr>
        <p:xfrm>
          <a:off x="2123728" y="980728"/>
          <a:ext cx="5821962" cy="4526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12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316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80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01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Test case group number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Test purpose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Company for CR editor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Section in spec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 interruptions at SCell addition/release/activation/deactivation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CATT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A.6.5.2.1/A.7.5.2.1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21C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SA interruptions due to Active BWP switching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CATT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A.6.5.2.1/A.7.5.2.1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NR-NR Handovers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A.6.3.1/A.7.3.1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NR handovers to other RATs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A.6.3.1/A.7.3.1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Beam management: L1-RSRP reporting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A.5.7.4/ A.6.7.4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Beam management: Beam failure detection and link recovery procedure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A.5.5.5/ A.6.5.5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Intra-freq RSRQ accuracy for FR1 and FR2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A.4.7.2/ A.5.7.2/A.6.7.2/A.7.7.2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Inter-freq RSRQ accuracy for FR1 and FR2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Samsung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A.4.7.2/ A.5.7.2/A.6.7.2/A.7.7.2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BWP switching interruptions on E-UTRA serving cells in EN-DC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Mediatek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A4.5.6.1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BWP switching delay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Mediatek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A.4.5.6/A.5.5.6/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A.6.5.6/A.7.5.6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NR PSCell addition and release in EN-DC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Qualcomm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TS36.133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UL carrier RRC reconfiguration delay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A.4.5.4/A.5.5.4/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A.6.5.4/A.7.5.4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 RRC_Idle/inactive cell reselection NR to NR (FR1)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A.6.1.1/A.6.2.1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SA RRC Idle/inactive cell reselection NR to E-UTRAN (FR1)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TS38.133 A.6.1.1/A.6.2.1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6599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332656"/>
            <a:ext cx="4426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Annex A: Test case – Phase III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704262"/>
              </p:ext>
            </p:extLst>
          </p:nvPr>
        </p:nvGraphicFramePr>
        <p:xfrm>
          <a:off x="1403648" y="1196752"/>
          <a:ext cx="6445012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4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6190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17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625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Test case number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Test purpose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Responsible company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 SFTD measurement delay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SFTD is only measured before NR PSCell addition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EN-DC interruptions due to measurement on deactivated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 interruptions due to measurement on deactivated SCell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EN-DC/SA SSB RLM scheduling restriction and impact on mobility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Resource overlapping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RRC Re-establishment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TS38.133 A.6.3.2.1/A.7.3.2.1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RRC Release with redirection to NR/E-UTRAN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TS38.133 A.6.3.2.3/A.7.3.2.3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 SFTD measurement accuracy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SFTD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ZTE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38A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 MTTD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MTTD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38B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NR CA MTTD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MTTD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EN-DC/SA beam failure detection and recovery and scheduling restriction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Resource overlapping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SA/EN-DC SS-SINR measurement accuracies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SS-SINR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Mediatek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332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548680"/>
            <a:ext cx="4450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Annex A: Test case – Phase IV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010011"/>
              </p:ext>
            </p:extLst>
          </p:nvPr>
        </p:nvGraphicFramePr>
        <p:xfrm>
          <a:off x="1403648" y="1340768"/>
          <a:ext cx="6376178" cy="28803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6093"/>
                <a:gridCol w="2321993"/>
                <a:gridCol w="1706067"/>
                <a:gridCol w="1672025"/>
              </a:tblGrid>
              <a:tr h="48005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Test case number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Test purpose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Note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Responsible company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TCI switch delay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subject to core requirements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Qualcomm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43A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SA NR inter-RAT E-UTRAN RSRP measurement accuracy test cases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A.6.7.1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Huawei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43B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SA NR inter-RAT E-UTRAN RSRQ measurement accuracy test cases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A.6.7.2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Huawei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43C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SA NR inter-RAT E-UTRAN SINR measurement accuracy test cases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A.6.7.3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Huawei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46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E-UTRAN cell reselection to NR target cell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Nokia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47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E-UTRAN inter-RAT NR cell search and measurement delay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Ericsson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001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E-UTRAN inter-RAT NR handover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Intel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49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E-UTRAN inter-RAT NR measurement accuracy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MTK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9681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Annex </a:t>
            </a:r>
            <a:r>
              <a:rPr lang="en-US" sz="2800" dirty="0" smtClean="0"/>
              <a:t>B: agreement in ad-hoc (R4-1910007)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5770" y="980728"/>
            <a:ext cx="84609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1.Range </a:t>
            </a:r>
            <a:r>
              <a:rPr lang="en-US" sz="2000" b="1" dirty="0"/>
              <a:t>of antenna gain in SS-RSRP tests</a:t>
            </a:r>
            <a:endParaRPr lang="en-US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Maximum </a:t>
            </a:r>
            <a:r>
              <a:rPr lang="en-US" sz="2000" dirty="0"/>
              <a:t>value of antenna range gain for rough beam needs further discussion.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Min values of antenna range gain for rough beam: </a:t>
            </a:r>
          </a:p>
          <a:p>
            <a:pPr lvl="1"/>
            <a:r>
              <a:rPr lang="en-US" sz="2000" dirty="0"/>
              <a:t>-10 </a:t>
            </a:r>
            <a:r>
              <a:rPr lang="en-US" sz="2000" dirty="0" err="1"/>
              <a:t>dBi</a:t>
            </a:r>
            <a:r>
              <a:rPr lang="en-US" sz="2000" dirty="0"/>
              <a:t> (beam peak); </a:t>
            </a:r>
          </a:p>
          <a:p>
            <a:pPr lvl="1"/>
            <a:r>
              <a:rPr lang="en-US" sz="2000" dirty="0"/>
              <a:t>-22.6 </a:t>
            </a:r>
            <a:r>
              <a:rPr lang="en-US" sz="2000" dirty="0" err="1"/>
              <a:t>dBi</a:t>
            </a:r>
            <a:r>
              <a:rPr lang="en-US" sz="2000" dirty="0"/>
              <a:t> (non-beam peak</a:t>
            </a:r>
            <a:r>
              <a:rPr lang="en-US" sz="2000" dirty="0" smtClean="0"/>
              <a:t>)</a:t>
            </a:r>
          </a:p>
          <a:p>
            <a:pPr lvl="0"/>
            <a:endParaRPr lang="en-US" sz="2000" dirty="0"/>
          </a:p>
          <a:p>
            <a:r>
              <a:rPr lang="en-US" sz="2000" b="1" dirty="0" smtClean="0"/>
              <a:t>2.Test </a:t>
            </a:r>
            <a:r>
              <a:rPr lang="en-US" sz="2000" b="1" dirty="0"/>
              <a:t>cases where Range of antenna gain for SS-RSRP is needed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Introduce agreed antenna gain range values in relevant FR2 RRM test cases where absolute threshold is used: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cell reselection,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event triggered reporting,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SS-RSRP absolute accuracies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Handover tests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Beam failure recovery tests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Inter-RAT NR tests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Any other tests where absolute threshold is used</a:t>
            </a:r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63754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Annex </a:t>
            </a:r>
            <a:r>
              <a:rPr lang="en-US" sz="2800" dirty="0" smtClean="0"/>
              <a:t>B: agreement in ad-hoc (R4-1910007)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5770" y="980728"/>
            <a:ext cx="846094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3.</a:t>
            </a:r>
            <a:r>
              <a:rPr lang="en-GB" sz="2000" b="1" dirty="0" smtClean="0"/>
              <a:t>Side </a:t>
            </a:r>
            <a:r>
              <a:rPr lang="en-GB" sz="2000" b="1" dirty="0"/>
              <a:t>conditions: </a:t>
            </a:r>
            <a:r>
              <a:rPr lang="en-GB" sz="2000" b="1" dirty="0" err="1"/>
              <a:t>Noc</a:t>
            </a:r>
            <a:r>
              <a:rPr lang="en-GB" sz="2000" b="1" dirty="0"/>
              <a:t>, SNR, Io </a:t>
            </a:r>
            <a:endParaRPr lang="en-US" sz="2000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Skip sub-test with middle input signal level in any accuracy test with 30 kHz SCS:</a:t>
            </a:r>
          </a:p>
          <a:p>
            <a:r>
              <a:rPr lang="en-US" dirty="0"/>
              <a:t> 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Perform SS-RSRP accuracy tests for SCS = 30 kHz only with two sub-tests (sub-tests #2 and #3) i.e. skip sub-test # 1 (middle input level).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Perform SS-RSRQ accuracy tests for SCS = 30 kHz only with two sub-tests (sub-tests #1 and #3) i.e. skip sub-test # 2 (middle input level)..</a:t>
            </a:r>
          </a:p>
          <a:p>
            <a:r>
              <a:rPr lang="en-US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Update </a:t>
            </a:r>
            <a:r>
              <a:rPr lang="en-US" dirty="0" err="1"/>
              <a:t>Noc</a:t>
            </a:r>
            <a:r>
              <a:rPr lang="en-US" dirty="0"/>
              <a:t> levels in the accuracy tests for 30 kHz SCS, 6 dB above the noise floor.</a:t>
            </a:r>
          </a:p>
          <a:p>
            <a:pPr lvl="0"/>
            <a:endParaRPr lang="en-US" sz="2000" dirty="0" smtClean="0"/>
          </a:p>
          <a:p>
            <a:pPr lvl="0"/>
            <a:r>
              <a:rPr lang="en-GB" sz="2000" b="1" dirty="0" smtClean="0"/>
              <a:t>4.SNR </a:t>
            </a:r>
            <a:r>
              <a:rPr lang="en-GB" sz="2000" b="1" dirty="0"/>
              <a:t>range calculations </a:t>
            </a:r>
            <a:endParaRPr lang="en-GB" sz="20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The updated spread sheet 1 (R4-1909983) to calculate SNR for RRM tests is agreeable.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Test cases are applicable for both IFF and DFF. But test cases will be based on DFF SNR figures.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Draft CR to TR 38.810 to include 2 dB multiband relaxation factor on cover sheet and in the main description</a:t>
            </a:r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69187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Annex </a:t>
            </a:r>
            <a:r>
              <a:rPr lang="en-US" sz="2800" dirty="0" smtClean="0"/>
              <a:t>B: agreement in ad-hoc (R4-1910007)</a:t>
            </a:r>
            <a:endParaRPr 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5770" y="980728"/>
            <a:ext cx="846094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5.</a:t>
            </a:r>
            <a:r>
              <a:rPr lang="en-GB" sz="2000" b="1" dirty="0" smtClean="0"/>
              <a:t> Controlling </a:t>
            </a:r>
            <a:r>
              <a:rPr lang="en-GB" sz="2000" b="1" dirty="0"/>
              <a:t>SNR in tests</a:t>
            </a:r>
            <a:endParaRPr lang="en-US" sz="2000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Controlling SNR by changing one or more parameters (e.g. BW) is needed in tests using high SNR in setup 2 or setup 3 using rough beam.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This needs to be checked for each test and find relevant solution. </a:t>
            </a:r>
          </a:p>
          <a:p>
            <a:pPr lvl="0"/>
            <a:endParaRPr lang="en-US" sz="2000" dirty="0" smtClean="0"/>
          </a:p>
          <a:p>
            <a:r>
              <a:rPr lang="en-GB" sz="2000" b="1" dirty="0" smtClean="0"/>
              <a:t>6. </a:t>
            </a:r>
            <a:r>
              <a:rPr lang="en-GB" sz="2000" b="1" dirty="0" err="1" smtClean="0"/>
              <a:t>Noc</a:t>
            </a:r>
            <a:r>
              <a:rPr lang="en-GB" sz="2000" b="1" dirty="0" smtClean="0"/>
              <a:t> </a:t>
            </a:r>
            <a:r>
              <a:rPr lang="en-GB" sz="2000" b="1" dirty="0"/>
              <a:t>levels dependency on band/PC in FR2 tests</a:t>
            </a:r>
            <a:endParaRPr lang="en-US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As a general rule all RRM test cases where </a:t>
            </a:r>
            <a:r>
              <a:rPr lang="en-US" dirty="0" err="1"/>
              <a:t>Noc</a:t>
            </a:r>
            <a:r>
              <a:rPr lang="en-US" dirty="0"/>
              <a:t> is used are band agnostic.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All tests except accuracy tests at low Io will be band agnostic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The </a:t>
            </a:r>
            <a:r>
              <a:rPr lang="en-US" dirty="0" err="1"/>
              <a:t>Noc</a:t>
            </a:r>
            <a:r>
              <a:rPr lang="en-US" dirty="0"/>
              <a:t> level will be based on the worst case: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In Rel-15 the worst case scenario comprises: band n260, UE power class 3 and 2 dB multi-band relaxation.</a:t>
            </a:r>
          </a:p>
          <a:p>
            <a:pPr lvl="0"/>
            <a:endParaRPr lang="en-US" sz="2000" dirty="0" smtClean="0"/>
          </a:p>
          <a:p>
            <a:pPr lvl="0"/>
            <a:r>
              <a:rPr lang="en-GB" sz="2000" b="1" dirty="0" smtClean="0"/>
              <a:t>7.SNR </a:t>
            </a:r>
            <a:r>
              <a:rPr lang="en-GB" sz="2000" b="1" dirty="0"/>
              <a:t>in RLM tests in </a:t>
            </a:r>
            <a:r>
              <a:rPr lang="en-GB" sz="2000" b="1" dirty="0" smtClean="0"/>
              <a:t>FR2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For RLM OOS test cases increase SNR1-2 by 1 dB and keep SNR3 unchanged.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/>
              <a:t>For RLM IS test cases increase SNR1-2 and SNR5 by 1 dB and keep SNR3 and SNR4 unchanged.</a:t>
            </a:r>
          </a:p>
          <a:p>
            <a:pPr lvl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4625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10716</TotalTime>
  <Words>1098</Words>
  <Application>Microsoft Office PowerPoint</Application>
  <PresentationFormat>On-screen Show (4:3)</PresentationFormat>
  <Paragraphs>306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MS Mincho</vt:lpstr>
      <vt:lpstr>ＭＳ Ｐゴシック</vt:lpstr>
      <vt:lpstr>SimSun</vt:lpstr>
      <vt:lpstr>Arial</vt:lpstr>
      <vt:lpstr>Calibri</vt:lpstr>
      <vt:lpstr>Courier New</vt:lpstr>
      <vt:lpstr>Times New Roman</vt:lpstr>
      <vt:lpstr>Office テーマ</vt:lpstr>
      <vt:lpstr>Wayforward on open issues for TS38.133 test case design</vt:lpstr>
      <vt:lpstr>To address TBD in RRM test cases</vt:lpstr>
      <vt:lpstr>PowerPoint Presentation</vt:lpstr>
      <vt:lpstr>PowerPoint Presentation</vt:lpstr>
      <vt:lpstr>PowerPoint Presentation</vt:lpstr>
      <vt:lpstr>PowerPoint Presentation</vt:lpstr>
      <vt:lpstr>Annex B: agreement in ad-hoc (R4-1910007)</vt:lpstr>
      <vt:lpstr>Annex B: agreement in ad-hoc (R4-1910007)</vt:lpstr>
      <vt:lpstr>Annex B: agreement in ad-hoc (R4-1910007)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Li, Qiming</cp:lastModifiedBy>
  <cp:revision>427</cp:revision>
  <dcterms:created xsi:type="dcterms:W3CDTF">2017-01-18T16:32:26Z</dcterms:created>
  <dcterms:modified xsi:type="dcterms:W3CDTF">2019-08-29T22:07:49Z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2019-08-29 22:07:49Z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