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67" r:id="rId2"/>
    <p:sldId id="268" r:id="rId3"/>
    <p:sldId id="269" r:id="rId4"/>
    <p:sldId id="270" r:id="rId5"/>
    <p:sldId id="287" r:id="rId6"/>
    <p:sldId id="284" r:id="rId7"/>
    <p:sldId id="285" r:id="rId8"/>
    <p:sldId id="286" r:id="rId9"/>
    <p:sldId id="282" r:id="rId1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3">
          <p15:clr>
            <a:srgbClr val="A4A3A4"/>
          </p15:clr>
        </p15:guide>
        <p15:guide id="2" pos="291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72" autoAdjust="0"/>
    <p:restoredTop sz="93165" autoAdjust="0"/>
  </p:normalViewPr>
  <p:slideViewPr>
    <p:cSldViewPr>
      <p:cViewPr varScale="1">
        <p:scale>
          <a:sx n="69" d="100"/>
          <a:sy n="69" d="100"/>
        </p:scale>
        <p:origin x="1380" y="72"/>
      </p:cViewPr>
      <p:guideLst>
        <p:guide orient="horz" pos="2133"/>
        <p:guide pos="291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4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123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t>2019/4/12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t>2019/4/12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t>2019/4/12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t>2019/4/12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t>2019/4/12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t>2019/4/12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t>2019/4/12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t>2019/4/12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t>2019/4/12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t>2019/4/12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t>2019/4/12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t>2019/4/12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5.emf"/><Relationship Id="rId7" Type="http://schemas.openxmlformats.org/officeDocument/2006/relationships/image" Target="../media/image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4.wmf"/><Relationship Id="rId5" Type="http://schemas.openxmlformats.org/officeDocument/2006/relationships/image" Target="../media/image1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3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WF </a:t>
            </a:r>
            <a:r>
              <a:rPr lang="en-US" altLang="ja-JP" sz="40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on </a:t>
            </a:r>
            <a:r>
              <a:rPr lang="en-US" altLang="ja-JP" sz="40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nominal channel spacing</a:t>
            </a:r>
            <a:endParaRPr lang="ja-JP" altLang="en-US" sz="40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1043608" y="3886200"/>
            <a:ext cx="7056784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ja-JP" dirty="0">
                <a:solidFill>
                  <a:schemeClr val="tx1"/>
                </a:solidFill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ZTE, [...]</a:t>
            </a: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179388" y="188913"/>
            <a:ext cx="817562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3GPP TSG-RAN WG4 </a:t>
            </a:r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#90bis </a:t>
            </a: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Meeting				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Xi'an, China, 8th - 12th Apr. 2019</a:t>
            </a:r>
            <a:endParaRPr lang="ja-JP" altLang="en-US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7112000" y="188913"/>
            <a:ext cx="18002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R4-1905133</a:t>
            </a:r>
            <a:endParaRPr lang="en-US" altLang="ja-JP" sz="1800" dirty="0" smtClean="0">
              <a:solidFill>
                <a:srgbClr val="FF0000"/>
              </a:solidFill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615" y="1023620"/>
            <a:ext cx="8964295" cy="4709160"/>
          </a:xfrm>
        </p:spPr>
        <p:txBody>
          <a:bodyPr>
            <a:noAutofit/>
          </a:bodyPr>
          <a:lstStyle/>
          <a:p>
            <a:endParaRPr lang="en-US" altLang="ja-JP" sz="12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12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For intra-band contiguously aggregated carriers, the channel spacing between adjacent component carriers shall be multiple of least common multiple of channel raster and sub-carrier spacing.</a:t>
            </a:r>
          </a:p>
          <a:p>
            <a:r>
              <a:rPr lang="en-US" altLang="ja-JP" sz="12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The nominal channel spacing between two adjacent aggregated NR carriers is defined as follows:</a:t>
            </a:r>
          </a:p>
          <a:p>
            <a:r>
              <a:rPr lang="en-US" altLang="ja-JP" sz="12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For NR operating bands with 100 kHz channel raster:</a:t>
            </a:r>
            <a:endParaRPr lang="en-US" altLang="ja-JP" sz="1200" b="1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endParaRPr lang="en-US" altLang="ja-JP" sz="1200" b="1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ja-JP" sz="1200" b="1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	</a:t>
            </a:r>
          </a:p>
          <a:p>
            <a:endParaRPr lang="en-US" altLang="ja-JP" sz="1200" b="1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endParaRPr lang="en-US" altLang="ja-JP" sz="1200" b="1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r>
              <a:rPr lang="en-US" altLang="ja-JP" sz="12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For NR operating bands with 15 kHz channel raster:</a:t>
            </a:r>
            <a:endParaRPr lang="en-US" altLang="ja-JP" sz="1200" b="1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endParaRPr lang="en-US" altLang="ja-JP" sz="1200" b="1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endParaRPr lang="en-US" altLang="ja-JP" sz="1200" b="1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ja-JP" sz="1200" b="1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	</a:t>
            </a:r>
          </a:p>
          <a:p>
            <a:pPr marL="0" indent="0">
              <a:buNone/>
            </a:pPr>
            <a:r>
              <a:rPr lang="en-US" altLang="ja-JP" sz="1200" b="1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	</a:t>
            </a:r>
            <a:r>
              <a:rPr lang="en-US" altLang="ja-JP" sz="12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with </a:t>
            </a:r>
            <a:r>
              <a:rPr lang="en-US" altLang="ja-JP" sz="1200" b="1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  </a:t>
            </a:r>
          </a:p>
          <a:p>
            <a:pPr marL="0" indent="0">
              <a:buNone/>
            </a:pPr>
            <a:r>
              <a:rPr lang="en-US" altLang="ja-JP" sz="1200" b="1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	</a:t>
            </a:r>
          </a:p>
          <a:p>
            <a:r>
              <a:rPr lang="en-US" altLang="ja-JP" sz="12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For NR operating bands with 60kHz channel raster:</a:t>
            </a:r>
            <a:endParaRPr lang="en-US" altLang="ja-JP" sz="1200" b="1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endParaRPr lang="en-US" altLang="ja-JP" sz="1200" b="1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ja-JP" sz="1200" b="1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	</a:t>
            </a:r>
          </a:p>
          <a:p>
            <a:endParaRPr lang="en-US" altLang="ja-JP" sz="1200" b="1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ja-JP" sz="1200" b="1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	</a:t>
            </a:r>
            <a:r>
              <a:rPr lang="en-US" altLang="ja-JP" sz="12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with</a:t>
            </a:r>
            <a:r>
              <a:rPr lang="en-US" altLang="ja-JP" sz="1200" b="1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  </a:t>
            </a:r>
          </a:p>
          <a:p>
            <a:pPr marL="0" indent="0">
              <a:buNone/>
            </a:pPr>
            <a:r>
              <a:rPr lang="en-US" altLang="ja-JP" sz="1200" b="1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	</a:t>
            </a:r>
            <a:endParaRPr lang="en-US" altLang="ja-JP" sz="12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12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1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Background (</a:t>
            </a:r>
            <a:r>
              <a:rPr lang="en-US" altLang="zh-CN" sz="3600" b="1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1</a:t>
            </a:r>
            <a:r>
              <a:rPr lang="en-US" altLang="ja-JP" sz="3600" b="1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)</a:t>
            </a:r>
            <a:endParaRPr lang="sv-SE" sz="360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6565" y="2327275"/>
            <a:ext cx="4838700" cy="466725"/>
          </a:xfrm>
          <a:prstGeom prst="rect">
            <a:avLst/>
          </a:prstGeom>
        </p:spPr>
      </p:pic>
      <p:graphicFrame>
        <p:nvGraphicFramePr>
          <p:cNvPr id="4" name="对象 -2147482619"/>
          <p:cNvGraphicFramePr>
            <a:graphicFrameLocks noChangeAspect="1"/>
          </p:cNvGraphicFramePr>
          <p:nvPr/>
        </p:nvGraphicFramePr>
        <p:xfrm>
          <a:off x="1971040" y="3341688"/>
          <a:ext cx="5200650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0" r:id="rId4" imgW="5676900" imgH="533400" progId="Equation.3">
                  <p:embed/>
                </p:oleObj>
              </mc:Choice>
              <mc:Fallback>
                <p:oleObj r:id="rId4" imgW="5676900" imgH="5334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71040" y="3341688"/>
                        <a:ext cx="5200650" cy="447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-2147482618"/>
          <p:cNvGraphicFramePr>
            <a:graphicFrameLocks noChangeAspect="1"/>
          </p:cNvGraphicFramePr>
          <p:nvPr/>
        </p:nvGraphicFramePr>
        <p:xfrm>
          <a:off x="1603693" y="3891598"/>
          <a:ext cx="1019175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1" r:id="rId6" imgW="1002665" imgH="215900" progId="Equation.3">
                  <p:embed/>
                </p:oleObj>
              </mc:Choice>
              <mc:Fallback>
                <p:oleObj r:id="rId6" imgW="1002665" imgH="215900" progId="Equation.3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603693" y="3891598"/>
                        <a:ext cx="1019175" cy="180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2617"/>
          <p:cNvGraphicFramePr>
            <a:graphicFrameLocks noChangeAspect="1"/>
          </p:cNvGraphicFramePr>
          <p:nvPr/>
        </p:nvGraphicFramePr>
        <p:xfrm>
          <a:off x="1604010" y="4609148"/>
          <a:ext cx="5219700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2" r:id="rId8" imgW="5613400" imgH="533400" progId="Equation.3">
                  <p:embed/>
                </p:oleObj>
              </mc:Choice>
              <mc:Fallback>
                <p:oleObj r:id="rId8" imgW="5613400" imgH="533400" progId="Equation.3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604010" y="4609148"/>
                        <a:ext cx="5219700" cy="447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-2147482616"/>
          <p:cNvGraphicFramePr>
            <a:graphicFrameLocks noChangeAspect="1"/>
          </p:cNvGraphicFramePr>
          <p:nvPr/>
        </p:nvGraphicFramePr>
        <p:xfrm>
          <a:off x="1604010" y="5192078"/>
          <a:ext cx="1181100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3" r:id="rId10" imgW="1206500" imgH="215900" progId="Equation.3">
                  <p:embed/>
                </p:oleObj>
              </mc:Choice>
              <mc:Fallback>
                <p:oleObj r:id="rId10" imgW="1206500" imgH="215900" progId="Equation.3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604010" y="5192078"/>
                        <a:ext cx="1181100" cy="180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ja-JP" sz="3600" b="1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  <a:sym typeface="+mn-ea"/>
              </a:rPr>
              <a:t>Background (</a:t>
            </a:r>
            <a:r>
              <a:rPr lang="en-US" altLang="zh-CN" sz="3600" b="1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  <a:sym typeface="+mn-ea"/>
              </a:rPr>
              <a:t>2</a:t>
            </a:r>
            <a:r>
              <a:rPr lang="en-US" altLang="ja-JP" sz="3600" b="1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  <a:sym typeface="+mn-ea"/>
              </a:rPr>
              <a:t>)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4640" y="1417955"/>
            <a:ext cx="8638540" cy="5006340"/>
          </a:xfrm>
        </p:spPr>
        <p:txBody>
          <a:bodyPr/>
          <a:lstStyle/>
          <a:p>
            <a:pPr fontAlgn="auto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The channel spacing for intra-band contiguous carrier aggregation can be adjusted to any multiple of least common multiple of channel raster and sub-carrier spacing less than the nominal channel spacing to optimize performance in a particular deployment scenario.</a:t>
            </a:r>
          </a:p>
          <a:p>
            <a:pPr fontAlgn="auto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Channel spacing is fixed when SCS changes.</a:t>
            </a:r>
          </a:p>
          <a:p>
            <a:pPr fontAlgn="auto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For intra-band 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contiguous 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CA, the guard band of the two outermost carriers are symmetrical 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from UE aspect.</a:t>
            </a:r>
          </a:p>
          <a:p>
            <a:pPr fontAlgn="auto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Some RF requirements are based on aggregated channel bandwidth, such as </a:t>
            </a:r>
            <a:r>
              <a:rPr lang="en-US" altLang="zh-CN" sz="1800" dirty="0" err="1">
                <a:latin typeface="Arial" panose="020B0604020202020204" pitchFamily="34" charset="0"/>
                <a:cs typeface="Arial" panose="020B0604020202020204" pitchFamily="34" charset="0"/>
              </a:rPr>
              <a:t>Tx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 ON/OFF power, OBW, etc.</a:t>
            </a:r>
          </a:p>
          <a:p>
            <a:pPr fontAlgn="auto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In current specs, no RF requirements are defined in the gap between carriers for</a:t>
            </a:r>
            <a:r>
              <a:rPr lang="zh-CN" altLang="en-US" sz="1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intra-band 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contiguous </a:t>
            </a:r>
            <a:r>
              <a:rPr lang="zh-CN" altLang="en-US" sz="1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CA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.</a:t>
            </a: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Bef>
                <a:spcPts val="600"/>
              </a:spcBef>
              <a:spcAft>
                <a:spcPts val="600"/>
              </a:spcAft>
            </a:pP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Bef>
                <a:spcPts val="600"/>
              </a:spcBef>
              <a:spcAft>
                <a:spcPts val="600"/>
              </a:spcAft>
            </a:pP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705" y="896620"/>
            <a:ext cx="8712835" cy="6114415"/>
          </a:xfrm>
        </p:spPr>
        <p:txBody>
          <a:bodyPr>
            <a:noAutofit/>
          </a:bodyPr>
          <a:lstStyle/>
          <a:p>
            <a:pPr marL="285750" lvl="1">
              <a:buFont typeface="Arial" panose="020B0604020202020204" pitchFamily="34" charset="0"/>
              <a:buChar char="•"/>
            </a:pPr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For intra-band contiguous CA, CC1 and CC2 with differernt SCS configurations, </a:t>
            </a:r>
            <a:r>
              <a:rPr lang="zh-CN" altLang="en-US" sz="18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the nominal channel spacing may vary when SCS changes</a:t>
            </a:r>
            <a:r>
              <a:rPr lang="en-US" altLang="zh-CN" sz="18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 leading to ambiguity on being contiguous or non-contiguous for the same placement.	</a:t>
            </a:r>
          </a:p>
          <a:p>
            <a:pPr marL="285750" lvl="1">
              <a:buFont typeface="Arial" panose="020B0604020202020204" pitchFamily="34" charset="0"/>
              <a:buChar char="•"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285750" lvl="1">
              <a:buFont typeface="Arial" panose="020B0604020202020204" pitchFamily="34" charset="0"/>
              <a:buChar char="•"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lvl="1">
              <a:buFont typeface="Wingdings" panose="05000000000000000000" charset="0"/>
              <a:buChar char="Ø"/>
            </a:pPr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Carrier spacing may be wider than the nominal channel spacing for a certain SCS configuration, which can be seen as intra-band non-contiguous CA according to the current descriptions in the spec. </a:t>
            </a: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914400" lvl="2" indent="0">
              <a:buNone/>
            </a:pPr>
            <a:endParaRPr lang="en-US" altLang="ja-JP" sz="154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914400" lvl="2" indent="0">
              <a:buNone/>
            </a:pPr>
            <a:endParaRPr lang="en-US" altLang="ja-JP" sz="154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914400" lvl="2" indent="0">
              <a:buNone/>
            </a:pPr>
            <a:endParaRPr lang="en-US" altLang="ja-JP" sz="154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914400" lvl="2" indent="0">
              <a:buNone/>
            </a:pPr>
            <a:endParaRPr lang="en-US" altLang="ja-JP" sz="154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914400" lvl="2" indent="0">
              <a:buNone/>
            </a:pPr>
            <a:endParaRPr lang="en-US" altLang="ja-JP" sz="154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914400" lvl="2" indent="0">
              <a:buNone/>
            </a:pPr>
            <a:endParaRPr lang="en-US" altLang="ja-JP" sz="154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914400" lvl="2" indent="0">
              <a:buNone/>
            </a:pPr>
            <a:endParaRPr lang="en-US" altLang="ja-JP" sz="154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07504" y="332656"/>
            <a:ext cx="8928992" cy="504056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Potential issue (1)</a:t>
            </a:r>
            <a:endParaRPr lang="en-US" sz="360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1188085" y="2390140"/>
            <a:ext cx="2160270" cy="360045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矩形 83"/>
          <p:cNvSpPr/>
          <p:nvPr/>
        </p:nvSpPr>
        <p:spPr>
          <a:xfrm>
            <a:off x="3672205" y="2390140"/>
            <a:ext cx="2160270" cy="360045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5" name="直接连接符 84"/>
          <p:cNvCxnSpPr>
            <a:stCxn id="83" idx="2"/>
          </p:cNvCxnSpPr>
          <p:nvPr/>
        </p:nvCxnSpPr>
        <p:spPr>
          <a:xfrm flipV="1">
            <a:off x="2268220" y="2065020"/>
            <a:ext cx="1905" cy="6851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 flipV="1">
            <a:off x="4888230" y="2065020"/>
            <a:ext cx="1905" cy="6851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箭头连接符 86"/>
          <p:cNvCxnSpPr/>
          <p:nvPr/>
        </p:nvCxnSpPr>
        <p:spPr>
          <a:xfrm>
            <a:off x="2295525" y="2204720"/>
            <a:ext cx="256413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文本框 87"/>
          <p:cNvSpPr txBox="1"/>
          <p:nvPr/>
        </p:nvSpPr>
        <p:spPr>
          <a:xfrm>
            <a:off x="2524760" y="1898015"/>
            <a:ext cx="228663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/>
              <a:t>nominal channel spacing</a:t>
            </a:r>
          </a:p>
        </p:txBody>
      </p:sp>
      <p:sp>
        <p:nvSpPr>
          <p:cNvPr id="89" name="矩形 88"/>
          <p:cNvSpPr/>
          <p:nvPr/>
        </p:nvSpPr>
        <p:spPr>
          <a:xfrm>
            <a:off x="1216660" y="3510280"/>
            <a:ext cx="2160270" cy="360045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 89"/>
          <p:cNvSpPr/>
          <p:nvPr/>
        </p:nvSpPr>
        <p:spPr>
          <a:xfrm>
            <a:off x="3627120" y="3526790"/>
            <a:ext cx="2160270" cy="360045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1" name="直接连接符 90"/>
          <p:cNvCxnSpPr/>
          <p:nvPr/>
        </p:nvCxnSpPr>
        <p:spPr>
          <a:xfrm flipV="1">
            <a:off x="2364105" y="3192780"/>
            <a:ext cx="1905" cy="6851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箭头连接符 91"/>
          <p:cNvCxnSpPr/>
          <p:nvPr/>
        </p:nvCxnSpPr>
        <p:spPr>
          <a:xfrm>
            <a:off x="2411730" y="3357245"/>
            <a:ext cx="2304415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文本框 92"/>
          <p:cNvSpPr txBox="1"/>
          <p:nvPr/>
        </p:nvSpPr>
        <p:spPr>
          <a:xfrm>
            <a:off x="2499995" y="3009265"/>
            <a:ext cx="196215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/>
              <a:t>nominal channel spacing</a:t>
            </a:r>
          </a:p>
        </p:txBody>
      </p:sp>
      <p:cxnSp>
        <p:nvCxnSpPr>
          <p:cNvPr id="94" name="直接连接符 93"/>
          <p:cNvCxnSpPr/>
          <p:nvPr/>
        </p:nvCxnSpPr>
        <p:spPr>
          <a:xfrm flipV="1">
            <a:off x="4705985" y="3201670"/>
            <a:ext cx="1905" cy="6851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文本框 94"/>
          <p:cNvSpPr txBox="1"/>
          <p:nvPr/>
        </p:nvSpPr>
        <p:spPr>
          <a:xfrm>
            <a:off x="1868170" y="2433320"/>
            <a:ext cx="87566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latin typeface="Arial" panose="020B0604020202020204" pitchFamily="34" charset="0"/>
                <a:cs typeface="Arial" panose="020B0604020202020204" pitchFamily="34" charset="0"/>
              </a:rPr>
              <a:t>15kHz SCS</a:t>
            </a:r>
          </a:p>
        </p:txBody>
      </p:sp>
      <p:sp>
        <p:nvSpPr>
          <p:cNvPr id="96" name="文本框 95"/>
          <p:cNvSpPr txBox="1"/>
          <p:nvPr/>
        </p:nvSpPr>
        <p:spPr>
          <a:xfrm>
            <a:off x="4201795" y="2430780"/>
            <a:ext cx="87566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latin typeface="Arial" panose="020B0604020202020204" pitchFamily="34" charset="0"/>
                <a:cs typeface="Arial" panose="020B0604020202020204" pitchFamily="34" charset="0"/>
              </a:rPr>
              <a:t>15kHz SCS</a:t>
            </a:r>
          </a:p>
        </p:txBody>
      </p:sp>
      <p:sp>
        <p:nvSpPr>
          <p:cNvPr id="97" name="文本框 96"/>
          <p:cNvSpPr txBox="1"/>
          <p:nvPr/>
        </p:nvSpPr>
        <p:spPr>
          <a:xfrm>
            <a:off x="1830070" y="3575050"/>
            <a:ext cx="87566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latin typeface="Arial" panose="020B0604020202020204" pitchFamily="34" charset="0"/>
                <a:cs typeface="Arial" panose="020B0604020202020204" pitchFamily="34" charset="0"/>
              </a:rPr>
              <a:t>30kHz SCS</a:t>
            </a:r>
          </a:p>
        </p:txBody>
      </p:sp>
      <p:sp>
        <p:nvSpPr>
          <p:cNvPr id="98" name="文本框 97"/>
          <p:cNvSpPr txBox="1"/>
          <p:nvPr/>
        </p:nvSpPr>
        <p:spPr>
          <a:xfrm>
            <a:off x="4172585" y="3584575"/>
            <a:ext cx="87566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latin typeface="Arial" panose="020B0604020202020204" pitchFamily="34" charset="0"/>
                <a:cs typeface="Arial" panose="020B0604020202020204" pitchFamily="34" charset="0"/>
              </a:rPr>
              <a:t>30kHz SCS</a:t>
            </a:r>
          </a:p>
        </p:txBody>
      </p:sp>
      <p:sp>
        <p:nvSpPr>
          <p:cNvPr id="99" name="矩形 98"/>
          <p:cNvSpPr/>
          <p:nvPr/>
        </p:nvSpPr>
        <p:spPr>
          <a:xfrm>
            <a:off x="1270635" y="4608195"/>
            <a:ext cx="2160270" cy="360045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矩形 99"/>
          <p:cNvSpPr/>
          <p:nvPr/>
        </p:nvSpPr>
        <p:spPr>
          <a:xfrm>
            <a:off x="3530600" y="4613910"/>
            <a:ext cx="2160270" cy="360045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1" name="直接箭头连接符 100"/>
          <p:cNvCxnSpPr/>
          <p:nvPr/>
        </p:nvCxnSpPr>
        <p:spPr>
          <a:xfrm>
            <a:off x="2411730" y="4509135"/>
            <a:ext cx="216027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文本框 101"/>
          <p:cNvSpPr txBox="1"/>
          <p:nvPr/>
        </p:nvSpPr>
        <p:spPr>
          <a:xfrm>
            <a:off x="2524760" y="4094480"/>
            <a:ext cx="196215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/>
              <a:t>nominal channel spacing</a:t>
            </a:r>
          </a:p>
        </p:txBody>
      </p:sp>
      <p:sp>
        <p:nvSpPr>
          <p:cNvPr id="103" name="文本框 102"/>
          <p:cNvSpPr txBox="1"/>
          <p:nvPr/>
        </p:nvSpPr>
        <p:spPr>
          <a:xfrm>
            <a:off x="1927225" y="4671695"/>
            <a:ext cx="87566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latin typeface="Arial" panose="020B0604020202020204" pitchFamily="34" charset="0"/>
                <a:cs typeface="Arial" panose="020B0604020202020204" pitchFamily="34" charset="0"/>
              </a:rPr>
              <a:t>60kHz SCS</a:t>
            </a:r>
          </a:p>
        </p:txBody>
      </p:sp>
      <p:sp>
        <p:nvSpPr>
          <p:cNvPr id="104" name="文本框 103"/>
          <p:cNvSpPr txBox="1"/>
          <p:nvPr/>
        </p:nvSpPr>
        <p:spPr>
          <a:xfrm>
            <a:off x="4133850" y="4671695"/>
            <a:ext cx="87566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latin typeface="Arial" panose="020B0604020202020204" pitchFamily="34" charset="0"/>
                <a:cs typeface="Arial" panose="020B0604020202020204" pitchFamily="34" charset="0"/>
              </a:rPr>
              <a:t>60kHz SCS</a:t>
            </a:r>
          </a:p>
        </p:txBody>
      </p:sp>
      <p:cxnSp>
        <p:nvCxnSpPr>
          <p:cNvPr id="105" name="直接连接符 104"/>
          <p:cNvCxnSpPr/>
          <p:nvPr/>
        </p:nvCxnSpPr>
        <p:spPr>
          <a:xfrm flipV="1">
            <a:off x="2411730" y="4283075"/>
            <a:ext cx="1905" cy="6851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/>
          <p:nvPr/>
        </p:nvCxnSpPr>
        <p:spPr>
          <a:xfrm flipV="1">
            <a:off x="4597400" y="4283075"/>
            <a:ext cx="1905" cy="6851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6448" y="3434706"/>
            <a:ext cx="8712835" cy="3378670"/>
          </a:xfrm>
        </p:spPr>
        <p:txBody>
          <a:bodyPr>
            <a:noAutofit/>
          </a:bodyPr>
          <a:lstStyle/>
          <a:p>
            <a:pPr marL="285750" lvl="1">
              <a:buFont typeface="Arial" panose="020B0604020202020204" pitchFamily="34" charset="0"/>
              <a:buChar char="•"/>
            </a:pPr>
            <a:r>
              <a:rPr lang="en-US" altLang="ja-JP" sz="24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Ambiguity </a:t>
            </a:r>
            <a:r>
              <a:rPr lang="en-US" altLang="ja-JP" sz="24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on being contiguous or non-contiguous for each combinations of CC1(</a:t>
            </a:r>
            <a:r>
              <a:rPr lang="en-US" altLang="ja-JP" sz="2400" dirty="0" err="1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SCSx</a:t>
            </a:r>
            <a:r>
              <a:rPr lang="en-US" altLang="ja-JP" sz="24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) and CC2(</a:t>
            </a:r>
            <a:r>
              <a:rPr lang="en-US" altLang="ja-JP" sz="2400" dirty="0" err="1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SCSy</a:t>
            </a:r>
            <a:r>
              <a:rPr lang="en-US" altLang="ja-JP" sz="24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) according to the current RAN4 </a:t>
            </a:r>
            <a:r>
              <a:rPr lang="en-US" altLang="ja-JP" sz="24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specs with the above configurations as one example:</a:t>
            </a:r>
            <a:endParaRPr lang="en-US" altLang="ja-JP" sz="24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685800" lvl="2"/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CC1 (SCS1) and CC2(SCS1) : </a:t>
            </a:r>
            <a:r>
              <a:rPr lang="en-US" altLang="ja-JP" sz="1800" dirty="0" err="1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continguous</a:t>
            </a:r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 or non-contiguous?</a:t>
            </a:r>
          </a:p>
          <a:p>
            <a:pPr marL="685800" lvl="2"/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CC1 (SCS1) and CC2(SCS2) : </a:t>
            </a:r>
            <a:r>
              <a:rPr lang="en-US" altLang="ja-JP" sz="1800" dirty="0" err="1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continguous</a:t>
            </a:r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 or non-contiguous?</a:t>
            </a:r>
          </a:p>
          <a:p>
            <a:pPr marL="685800" lvl="2"/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CC1 </a:t>
            </a: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(</a:t>
            </a:r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SCS2) </a:t>
            </a: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and CC2(SCS1</a:t>
            </a:r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) : </a:t>
            </a:r>
            <a:r>
              <a:rPr lang="en-US" altLang="ja-JP" sz="1800" dirty="0" err="1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continguous</a:t>
            </a:r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 </a:t>
            </a: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or non-contiguous?</a:t>
            </a: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685800" lvl="2"/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CC1 (</a:t>
            </a:r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SCS2) </a:t>
            </a: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and </a:t>
            </a:r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CC2(SCS2) : </a:t>
            </a:r>
            <a:r>
              <a:rPr lang="en-US" altLang="ja-JP" sz="1800" dirty="0" err="1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continguous</a:t>
            </a:r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 </a:t>
            </a: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or non-contiguous</a:t>
            </a:r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?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07504" y="332656"/>
            <a:ext cx="8928992" cy="504056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Potential issue (2)</a:t>
            </a:r>
            <a:endParaRPr lang="en-US" sz="360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xmlns="" id="{2839B382-2EBA-4A1C-81AB-C2A1AFC3C577}"/>
              </a:ext>
            </a:extLst>
          </p:cNvPr>
          <p:cNvCxnSpPr/>
          <p:nvPr/>
        </p:nvCxnSpPr>
        <p:spPr>
          <a:xfrm>
            <a:off x="832080" y="2190058"/>
            <a:ext cx="352728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xmlns="" id="{E9669788-4B86-4CFE-9AA3-9119264228A7}"/>
              </a:ext>
            </a:extLst>
          </p:cNvPr>
          <p:cNvSpPr/>
          <p:nvPr/>
        </p:nvSpPr>
        <p:spPr>
          <a:xfrm>
            <a:off x="832080" y="1888054"/>
            <a:ext cx="1788024" cy="3082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/>
              <a:t> carrierBandwidth1, SCS1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xmlns="" id="{D11FE503-6827-4EEE-AF08-0CC0F1979801}"/>
              </a:ext>
            </a:extLst>
          </p:cNvPr>
          <p:cNvSpPr/>
          <p:nvPr/>
        </p:nvSpPr>
        <p:spPr>
          <a:xfrm>
            <a:off x="3298825" y="2256608"/>
            <a:ext cx="1060540" cy="3082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err="1"/>
              <a:t>carrierBandwidth</a:t>
            </a:r>
            <a:r>
              <a:rPr lang="en-US" sz="900" dirty="0"/>
              <a:t> BW2, SCS2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xmlns="" id="{7B8A73D6-9874-4B74-A79B-88132F9BC7D4}"/>
              </a:ext>
            </a:extLst>
          </p:cNvPr>
          <p:cNvCxnSpPr/>
          <p:nvPr/>
        </p:nvCxnSpPr>
        <p:spPr>
          <a:xfrm>
            <a:off x="971600" y="2564904"/>
            <a:ext cx="352728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/>
          <p:cNvSpPr/>
          <p:nvPr/>
        </p:nvSpPr>
        <p:spPr>
          <a:xfrm>
            <a:off x="717996" y="1888054"/>
            <a:ext cx="11408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2631750" y="1888054"/>
            <a:ext cx="11408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4345977" y="2259862"/>
            <a:ext cx="11408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3180427" y="2266052"/>
            <a:ext cx="11408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xmlns="" id="{2839B382-2EBA-4A1C-81AB-C2A1AFC3C577}"/>
              </a:ext>
            </a:extLst>
          </p:cNvPr>
          <p:cNvCxnSpPr/>
          <p:nvPr/>
        </p:nvCxnSpPr>
        <p:spPr>
          <a:xfrm>
            <a:off x="4998970" y="2142237"/>
            <a:ext cx="352728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E9669788-4B86-4CFE-9AA3-9119264228A7}"/>
              </a:ext>
            </a:extLst>
          </p:cNvPr>
          <p:cNvSpPr/>
          <p:nvPr/>
        </p:nvSpPr>
        <p:spPr>
          <a:xfrm>
            <a:off x="4998970" y="1840233"/>
            <a:ext cx="1788024" cy="3082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/>
              <a:t> carrierBandwidth1, SCS1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D11FE503-6827-4EEE-AF08-0CC0F1979801}"/>
              </a:ext>
            </a:extLst>
          </p:cNvPr>
          <p:cNvSpPr/>
          <p:nvPr/>
        </p:nvSpPr>
        <p:spPr>
          <a:xfrm>
            <a:off x="7465715" y="2208787"/>
            <a:ext cx="1060540" cy="3082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err="1"/>
              <a:t>carrierBandwidth</a:t>
            </a:r>
            <a:r>
              <a:rPr lang="en-US" sz="900" dirty="0"/>
              <a:t> BW2, SCS2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xmlns="" id="{7B8A73D6-9874-4B74-A79B-88132F9BC7D4}"/>
              </a:ext>
            </a:extLst>
          </p:cNvPr>
          <p:cNvCxnSpPr/>
          <p:nvPr/>
        </p:nvCxnSpPr>
        <p:spPr>
          <a:xfrm>
            <a:off x="5138490" y="2517083"/>
            <a:ext cx="352728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4884886" y="1840233"/>
            <a:ext cx="11408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/>
          <p:nvPr/>
        </p:nvSpPr>
        <p:spPr>
          <a:xfrm>
            <a:off x="6798640" y="1840233"/>
            <a:ext cx="11408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/>
          <p:cNvSpPr/>
          <p:nvPr/>
        </p:nvSpPr>
        <p:spPr>
          <a:xfrm>
            <a:off x="8512867" y="2212041"/>
            <a:ext cx="11408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7347317" y="2218231"/>
            <a:ext cx="11408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Connector 3"/>
          <p:cNvCxnSpPr/>
          <p:nvPr/>
        </p:nvCxnSpPr>
        <p:spPr>
          <a:xfrm>
            <a:off x="4626749" y="1445747"/>
            <a:ext cx="26117" cy="18197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971600" y="1445747"/>
            <a:ext cx="1595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CC#1 (SCS1)</a:t>
            </a:r>
            <a:endParaRPr lang="en-US" dirty="0"/>
          </a:p>
        </p:txBody>
      </p:sp>
      <p:sp>
        <p:nvSpPr>
          <p:cNvPr id="49" name="TextBox 48"/>
          <p:cNvSpPr txBox="1"/>
          <p:nvPr/>
        </p:nvSpPr>
        <p:spPr>
          <a:xfrm>
            <a:off x="5227318" y="1445747"/>
            <a:ext cx="1595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CC#2 (SCS1)</a:t>
            </a:r>
            <a:endParaRPr lang="en-US" dirty="0"/>
          </a:p>
        </p:txBody>
      </p:sp>
      <p:sp>
        <p:nvSpPr>
          <p:cNvPr id="50" name="TextBox 49"/>
          <p:cNvSpPr txBox="1"/>
          <p:nvPr/>
        </p:nvSpPr>
        <p:spPr>
          <a:xfrm>
            <a:off x="3031440" y="2637859"/>
            <a:ext cx="1595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CC#1 (SCS2)</a:t>
            </a:r>
            <a:endParaRPr lang="en-US" dirty="0"/>
          </a:p>
        </p:txBody>
      </p:sp>
      <p:sp>
        <p:nvSpPr>
          <p:cNvPr id="51" name="TextBox 50"/>
          <p:cNvSpPr txBox="1"/>
          <p:nvPr/>
        </p:nvSpPr>
        <p:spPr>
          <a:xfrm>
            <a:off x="7106439" y="2564427"/>
            <a:ext cx="1595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CC#2 (SCS2)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5877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2839B382-2EBA-4A1C-81AB-C2A1AFC3C577}"/>
              </a:ext>
            </a:extLst>
          </p:cNvPr>
          <p:cNvCxnSpPr/>
          <p:nvPr/>
        </p:nvCxnSpPr>
        <p:spPr>
          <a:xfrm>
            <a:off x="838175" y="1575734"/>
            <a:ext cx="352728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E9669788-4B86-4CFE-9AA3-9119264228A7}"/>
              </a:ext>
            </a:extLst>
          </p:cNvPr>
          <p:cNvSpPr/>
          <p:nvPr/>
        </p:nvSpPr>
        <p:spPr>
          <a:xfrm>
            <a:off x="838175" y="1273730"/>
            <a:ext cx="1788024" cy="3082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/>
              <a:t> carrierBandwidth1, SCS1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D11FE503-6827-4EEE-AF08-0CC0F1979801}"/>
              </a:ext>
            </a:extLst>
          </p:cNvPr>
          <p:cNvSpPr/>
          <p:nvPr/>
        </p:nvSpPr>
        <p:spPr>
          <a:xfrm>
            <a:off x="3304920" y="1642284"/>
            <a:ext cx="1060540" cy="3082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err="1"/>
              <a:t>carrierBandwidth</a:t>
            </a:r>
            <a:r>
              <a:rPr lang="en-US" sz="900" dirty="0"/>
              <a:t> BW2, SCS2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7B8A73D6-9874-4B74-A79B-88132F9BC7D4}"/>
              </a:ext>
            </a:extLst>
          </p:cNvPr>
          <p:cNvCxnSpPr/>
          <p:nvPr/>
        </p:nvCxnSpPr>
        <p:spPr>
          <a:xfrm>
            <a:off x="977695" y="1950580"/>
            <a:ext cx="352728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C5BE5852-26B1-4AEE-B796-61E6024B6791}"/>
              </a:ext>
            </a:extLst>
          </p:cNvPr>
          <p:cNvSpPr txBox="1"/>
          <p:nvPr/>
        </p:nvSpPr>
        <p:spPr>
          <a:xfrm>
            <a:off x="2864580" y="1285955"/>
            <a:ext cx="89800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Scenario 1 </a:t>
            </a:r>
          </a:p>
        </p:txBody>
      </p:sp>
      <p:sp>
        <p:nvSpPr>
          <p:cNvPr id="4" name="Rectangle 3"/>
          <p:cNvSpPr/>
          <p:nvPr/>
        </p:nvSpPr>
        <p:spPr>
          <a:xfrm>
            <a:off x="724091" y="443748"/>
            <a:ext cx="3780889" cy="504056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Reference Channel bandwidth(BW</a:t>
            </a:r>
            <a:r>
              <a:rPr lang="en-US" baseline="-25000" dirty="0" smtClean="0"/>
              <a:t>1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63" name="Rectangle 62"/>
          <p:cNvSpPr/>
          <p:nvPr/>
        </p:nvSpPr>
        <p:spPr>
          <a:xfrm>
            <a:off x="4846371" y="443748"/>
            <a:ext cx="3780889" cy="50405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Reference Channel bandwidth(BW</a:t>
            </a:r>
            <a:r>
              <a:rPr lang="en-US" baseline="-25000" dirty="0" smtClean="0"/>
              <a:t>2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724091" y="1273730"/>
            <a:ext cx="11408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ectangle 64"/>
          <p:cNvSpPr/>
          <p:nvPr/>
        </p:nvSpPr>
        <p:spPr>
          <a:xfrm>
            <a:off x="2637845" y="1273730"/>
            <a:ext cx="11408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xmlns="" id="{A00384E4-79BB-467E-9EF3-A2F016F5B67D}"/>
              </a:ext>
            </a:extLst>
          </p:cNvPr>
          <p:cNvGrpSpPr/>
          <p:nvPr/>
        </p:nvGrpSpPr>
        <p:grpSpPr>
          <a:xfrm>
            <a:off x="877065" y="2596199"/>
            <a:ext cx="3573519" cy="800274"/>
            <a:chOff x="999690" y="4028116"/>
            <a:chExt cx="3573519" cy="943320"/>
          </a:xfrm>
        </p:grpSpPr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xmlns="" id="{5B913D7E-2729-455F-A07C-8C63E02C7B2A}"/>
                </a:ext>
              </a:extLst>
            </p:cNvPr>
            <p:cNvCxnSpPr>
              <a:cxnSpLocks/>
            </p:cNvCxnSpPr>
            <p:nvPr/>
          </p:nvCxnSpPr>
          <p:spPr>
            <a:xfrm>
              <a:off x="999690" y="4430788"/>
              <a:ext cx="345224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xmlns="" id="{C12ACE2E-01C6-4350-BF77-C9F4FECE8D6A}"/>
                </a:ext>
              </a:extLst>
            </p:cNvPr>
            <p:cNvSpPr/>
            <p:nvPr/>
          </p:nvSpPr>
          <p:spPr>
            <a:xfrm>
              <a:off x="1201026" y="4028116"/>
              <a:ext cx="2817301" cy="41106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err="1"/>
                <a:t>carrierBandwidth</a:t>
              </a:r>
              <a:r>
                <a:rPr lang="en-US" sz="1200" dirty="0"/>
                <a:t> BW1, SCS1</a:t>
              </a: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xmlns="" id="{F639553B-A23C-4BD4-A835-2F675E3770A1}"/>
                </a:ext>
              </a:extLst>
            </p:cNvPr>
            <p:cNvSpPr/>
            <p:nvPr/>
          </p:nvSpPr>
          <p:spPr>
            <a:xfrm>
              <a:off x="1703316" y="4560375"/>
              <a:ext cx="1812720" cy="41106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err="1"/>
                <a:t>carrierBandwidth</a:t>
              </a:r>
              <a:r>
                <a:rPr lang="en-US" sz="1200" dirty="0"/>
                <a:t> BW2, SCS2</a:t>
              </a:r>
            </a:p>
          </p:txBody>
        </p: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xmlns="" id="{A8CEBD42-659E-4CBF-BEA6-59FA9C87433F}"/>
                </a:ext>
              </a:extLst>
            </p:cNvPr>
            <p:cNvCxnSpPr>
              <a:cxnSpLocks/>
            </p:cNvCxnSpPr>
            <p:nvPr/>
          </p:nvCxnSpPr>
          <p:spPr>
            <a:xfrm>
              <a:off x="1120963" y="4971436"/>
              <a:ext cx="345224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TextBox 70">
            <a:extLst>
              <a:ext uri="{FF2B5EF4-FFF2-40B4-BE49-F238E27FC236}">
                <a16:creationId xmlns:a16="http://schemas.microsoft.com/office/drawing/2014/main" xmlns="" id="{14D1B6F1-2F8E-442F-81DD-74933D6ED512}"/>
              </a:ext>
            </a:extLst>
          </p:cNvPr>
          <p:cNvSpPr txBox="1"/>
          <p:nvPr/>
        </p:nvSpPr>
        <p:spPr>
          <a:xfrm>
            <a:off x="2896278" y="2195168"/>
            <a:ext cx="9605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Scenario </a:t>
            </a:r>
            <a:r>
              <a:rPr lang="en-US" sz="1200" dirty="0" smtClean="0"/>
              <a:t>2 </a:t>
            </a:r>
            <a:endParaRPr lang="en-US" sz="1200" dirty="0"/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xmlns="" id="{E30B2BF3-CED7-403A-B0AA-EE12E044A1AE}"/>
              </a:ext>
            </a:extLst>
          </p:cNvPr>
          <p:cNvGrpSpPr/>
          <p:nvPr/>
        </p:nvGrpSpPr>
        <p:grpSpPr>
          <a:xfrm>
            <a:off x="1150163" y="4030712"/>
            <a:ext cx="3541353" cy="720211"/>
            <a:chOff x="6861388" y="1647072"/>
            <a:chExt cx="3541353" cy="942173"/>
          </a:xfrm>
        </p:grpSpPr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xmlns="" id="{83E6154D-C5C9-4ACC-B510-2C17486452D3}"/>
                </a:ext>
              </a:extLst>
            </p:cNvPr>
            <p:cNvCxnSpPr>
              <a:cxnSpLocks/>
            </p:cNvCxnSpPr>
            <p:nvPr/>
          </p:nvCxnSpPr>
          <p:spPr>
            <a:xfrm>
              <a:off x="6861388" y="2049745"/>
              <a:ext cx="341792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xmlns="" id="{898AED4B-C778-486B-BC28-3C0BCB820FFB}"/>
                </a:ext>
              </a:extLst>
            </p:cNvPr>
            <p:cNvSpPr/>
            <p:nvPr/>
          </p:nvSpPr>
          <p:spPr>
            <a:xfrm>
              <a:off x="6861388" y="1647072"/>
              <a:ext cx="1622684" cy="41106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err="1"/>
                <a:t>carrierBandwidth</a:t>
              </a:r>
              <a:r>
                <a:rPr lang="en-US" sz="1200" dirty="0"/>
                <a:t> BW1, SCS1</a:t>
              </a: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xmlns="" id="{E18E19EC-982F-47CD-A228-ED949212C7BE}"/>
                </a:ext>
              </a:extLst>
            </p:cNvPr>
            <p:cNvSpPr/>
            <p:nvPr/>
          </p:nvSpPr>
          <p:spPr>
            <a:xfrm>
              <a:off x="8047485" y="2178184"/>
              <a:ext cx="1545878" cy="41106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err="1"/>
                <a:t>carrierBandwidth</a:t>
              </a:r>
              <a:r>
                <a:rPr lang="en-US" sz="1200" dirty="0"/>
                <a:t> BW2, SCS2</a:t>
              </a:r>
            </a:p>
          </p:txBody>
        </p: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xmlns="" id="{0B06DFA4-FC03-4900-8433-F425D36110DF}"/>
                </a:ext>
              </a:extLst>
            </p:cNvPr>
            <p:cNvCxnSpPr>
              <a:cxnSpLocks/>
            </p:cNvCxnSpPr>
            <p:nvPr/>
          </p:nvCxnSpPr>
          <p:spPr>
            <a:xfrm>
              <a:off x="6984813" y="2589245"/>
              <a:ext cx="341792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xmlns="" id="{7C5A8699-0F7B-4BCA-A7FF-23B33B3EEC19}"/>
              </a:ext>
            </a:extLst>
          </p:cNvPr>
          <p:cNvGrpSpPr/>
          <p:nvPr/>
        </p:nvGrpSpPr>
        <p:grpSpPr>
          <a:xfrm>
            <a:off x="1084773" y="5383057"/>
            <a:ext cx="3784833" cy="959654"/>
            <a:chOff x="6848708" y="4028116"/>
            <a:chExt cx="3784833" cy="988022"/>
          </a:xfrm>
        </p:grpSpPr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xmlns="" id="{DC25A76A-7945-4395-BBC8-F58DBFC99BFF}"/>
                </a:ext>
              </a:extLst>
            </p:cNvPr>
            <p:cNvCxnSpPr/>
            <p:nvPr/>
          </p:nvCxnSpPr>
          <p:spPr>
            <a:xfrm>
              <a:off x="6848708" y="4430788"/>
              <a:ext cx="364082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xmlns="" id="{E8387361-25FB-4251-981A-972D93165673}"/>
                </a:ext>
              </a:extLst>
            </p:cNvPr>
            <p:cNvSpPr/>
            <p:nvPr/>
          </p:nvSpPr>
          <p:spPr>
            <a:xfrm>
              <a:off x="7050044" y="4028116"/>
              <a:ext cx="1644242" cy="41106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/>
                <a:t>carrierBandwidthBW1, SCS1</a:t>
              </a: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xmlns="" id="{65C664EC-EDA6-41B7-AB4D-404114E64BC7}"/>
                </a:ext>
              </a:extLst>
            </p:cNvPr>
            <p:cNvSpPr/>
            <p:nvPr/>
          </p:nvSpPr>
          <p:spPr>
            <a:xfrm>
              <a:off x="7050044" y="4595583"/>
              <a:ext cx="1646690" cy="41106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/>
                <a:t>carrierBandwidthBW2, SCS2</a:t>
              </a:r>
            </a:p>
          </p:txBody>
        </p: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xmlns="" id="{65B04E0A-A673-4E4B-8019-667685BCF2A6}"/>
                </a:ext>
              </a:extLst>
            </p:cNvPr>
            <p:cNvCxnSpPr/>
            <p:nvPr/>
          </p:nvCxnSpPr>
          <p:spPr>
            <a:xfrm>
              <a:off x="6992719" y="5016138"/>
              <a:ext cx="364082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" name="Rectangle 86"/>
          <p:cNvSpPr/>
          <p:nvPr/>
        </p:nvSpPr>
        <p:spPr>
          <a:xfrm>
            <a:off x="4352072" y="1645538"/>
            <a:ext cx="11408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Rectangle 87"/>
          <p:cNvSpPr/>
          <p:nvPr/>
        </p:nvSpPr>
        <p:spPr>
          <a:xfrm>
            <a:off x="3186522" y="1651728"/>
            <a:ext cx="11408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877065" y="2628689"/>
            <a:ext cx="21471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3895702" y="2628689"/>
            <a:ext cx="21471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/>
          <p:cNvSpPr/>
          <p:nvPr/>
        </p:nvSpPr>
        <p:spPr>
          <a:xfrm>
            <a:off x="1466607" y="3078195"/>
            <a:ext cx="11408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/>
          <p:cNvSpPr/>
          <p:nvPr/>
        </p:nvSpPr>
        <p:spPr>
          <a:xfrm>
            <a:off x="3401102" y="3061577"/>
            <a:ext cx="11408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/>
          <p:cNvSpPr/>
          <p:nvPr/>
        </p:nvSpPr>
        <p:spPr>
          <a:xfrm>
            <a:off x="1021359" y="4046201"/>
            <a:ext cx="11408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/>
          <p:cNvSpPr/>
          <p:nvPr/>
        </p:nvSpPr>
        <p:spPr>
          <a:xfrm>
            <a:off x="2787567" y="4046201"/>
            <a:ext cx="11408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2195140" y="4429471"/>
            <a:ext cx="11408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Rectangle 96"/>
          <p:cNvSpPr/>
          <p:nvPr/>
        </p:nvSpPr>
        <p:spPr>
          <a:xfrm>
            <a:off x="3834083" y="4436188"/>
            <a:ext cx="11408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/>
        </p:nvSpPr>
        <p:spPr>
          <a:xfrm>
            <a:off x="1107240" y="5427042"/>
            <a:ext cx="201053" cy="34655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/>
          <p:cNvSpPr/>
          <p:nvPr/>
        </p:nvSpPr>
        <p:spPr>
          <a:xfrm>
            <a:off x="2908167" y="5388021"/>
            <a:ext cx="201053" cy="34655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/>
          <p:cNvSpPr/>
          <p:nvPr/>
        </p:nvSpPr>
        <p:spPr>
          <a:xfrm>
            <a:off x="1084131" y="5961383"/>
            <a:ext cx="201053" cy="34655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2930351" y="5948416"/>
            <a:ext cx="201053" cy="34655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xmlns="" id="{C5BE5852-26B1-4AEE-B796-61E6024B6791}"/>
              </a:ext>
            </a:extLst>
          </p:cNvPr>
          <p:cNvSpPr txBox="1"/>
          <p:nvPr/>
        </p:nvSpPr>
        <p:spPr>
          <a:xfrm>
            <a:off x="3219729" y="4004721"/>
            <a:ext cx="89800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Scenario </a:t>
            </a:r>
            <a:r>
              <a:rPr lang="en-US" sz="1100" dirty="0" smtClean="0"/>
              <a:t>3 </a:t>
            </a:r>
            <a:endParaRPr lang="en-US" sz="1100" dirty="0"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xmlns="" id="{C5BE5852-26B1-4AEE-B796-61E6024B6791}"/>
              </a:ext>
            </a:extLst>
          </p:cNvPr>
          <p:cNvSpPr txBox="1"/>
          <p:nvPr/>
        </p:nvSpPr>
        <p:spPr>
          <a:xfrm>
            <a:off x="3183588" y="5388500"/>
            <a:ext cx="89800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Scenario </a:t>
            </a:r>
            <a:r>
              <a:rPr lang="en-US" sz="1100" dirty="0" smtClean="0"/>
              <a:t>4 </a:t>
            </a:r>
            <a:endParaRPr lang="en-US" sz="1100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724091" y="84968"/>
            <a:ext cx="0" cy="62577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>
            <a:off x="4504980" y="225544"/>
            <a:ext cx="0" cy="62577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xmlns="" id="{2839B382-2EBA-4A1C-81AB-C2A1AFC3C577}"/>
              </a:ext>
            </a:extLst>
          </p:cNvPr>
          <p:cNvCxnSpPr/>
          <p:nvPr/>
        </p:nvCxnSpPr>
        <p:spPr>
          <a:xfrm>
            <a:off x="5005065" y="1527913"/>
            <a:ext cx="352728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Rectangle 105">
            <a:extLst>
              <a:ext uri="{FF2B5EF4-FFF2-40B4-BE49-F238E27FC236}">
                <a16:creationId xmlns:a16="http://schemas.microsoft.com/office/drawing/2014/main" xmlns="" id="{E9669788-4B86-4CFE-9AA3-9119264228A7}"/>
              </a:ext>
            </a:extLst>
          </p:cNvPr>
          <p:cNvSpPr/>
          <p:nvPr/>
        </p:nvSpPr>
        <p:spPr>
          <a:xfrm>
            <a:off x="5005065" y="1225909"/>
            <a:ext cx="1788024" cy="3082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/>
              <a:t> carrierBandwidth1, SCS1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xmlns="" id="{D11FE503-6827-4EEE-AF08-0CC0F1979801}"/>
              </a:ext>
            </a:extLst>
          </p:cNvPr>
          <p:cNvSpPr/>
          <p:nvPr/>
        </p:nvSpPr>
        <p:spPr>
          <a:xfrm>
            <a:off x="7471810" y="1594463"/>
            <a:ext cx="1060540" cy="3082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err="1"/>
              <a:t>carrierBandwidth</a:t>
            </a:r>
            <a:r>
              <a:rPr lang="en-US" sz="900" dirty="0"/>
              <a:t> BW2, SCS2</a:t>
            </a:r>
          </a:p>
        </p:txBody>
      </p:sp>
      <p:cxnSp>
        <p:nvCxnSpPr>
          <p:cNvPr id="108" name="Straight Connector 107">
            <a:extLst>
              <a:ext uri="{FF2B5EF4-FFF2-40B4-BE49-F238E27FC236}">
                <a16:creationId xmlns:a16="http://schemas.microsoft.com/office/drawing/2014/main" xmlns="" id="{7B8A73D6-9874-4B74-A79B-88132F9BC7D4}"/>
              </a:ext>
            </a:extLst>
          </p:cNvPr>
          <p:cNvCxnSpPr/>
          <p:nvPr/>
        </p:nvCxnSpPr>
        <p:spPr>
          <a:xfrm>
            <a:off x="5144585" y="1902759"/>
            <a:ext cx="352728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TextBox 108">
            <a:extLst>
              <a:ext uri="{FF2B5EF4-FFF2-40B4-BE49-F238E27FC236}">
                <a16:creationId xmlns:a16="http://schemas.microsoft.com/office/drawing/2014/main" xmlns="" id="{C5BE5852-26B1-4AEE-B796-61E6024B6791}"/>
              </a:ext>
            </a:extLst>
          </p:cNvPr>
          <p:cNvSpPr txBox="1"/>
          <p:nvPr/>
        </p:nvSpPr>
        <p:spPr>
          <a:xfrm>
            <a:off x="7031470" y="1238134"/>
            <a:ext cx="89800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Scenario 1 </a:t>
            </a:r>
          </a:p>
        </p:txBody>
      </p:sp>
      <p:sp>
        <p:nvSpPr>
          <p:cNvPr id="110" name="Rectangle 109"/>
          <p:cNvSpPr/>
          <p:nvPr/>
        </p:nvSpPr>
        <p:spPr>
          <a:xfrm>
            <a:off x="4890981" y="1225909"/>
            <a:ext cx="11408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/>
          <p:cNvSpPr/>
          <p:nvPr/>
        </p:nvSpPr>
        <p:spPr>
          <a:xfrm>
            <a:off x="6804735" y="1225909"/>
            <a:ext cx="11408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2" name="Group 111">
            <a:extLst>
              <a:ext uri="{FF2B5EF4-FFF2-40B4-BE49-F238E27FC236}">
                <a16:creationId xmlns:a16="http://schemas.microsoft.com/office/drawing/2014/main" xmlns="" id="{A00384E4-79BB-467E-9EF3-A2F016F5B67D}"/>
              </a:ext>
            </a:extLst>
          </p:cNvPr>
          <p:cNvGrpSpPr/>
          <p:nvPr/>
        </p:nvGrpSpPr>
        <p:grpSpPr>
          <a:xfrm>
            <a:off x="5043955" y="2548378"/>
            <a:ext cx="3573519" cy="800274"/>
            <a:chOff x="999690" y="4028116"/>
            <a:chExt cx="3573519" cy="943320"/>
          </a:xfrm>
        </p:grpSpPr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xmlns="" id="{5B913D7E-2729-455F-A07C-8C63E02C7B2A}"/>
                </a:ext>
              </a:extLst>
            </p:cNvPr>
            <p:cNvCxnSpPr>
              <a:cxnSpLocks/>
            </p:cNvCxnSpPr>
            <p:nvPr/>
          </p:nvCxnSpPr>
          <p:spPr>
            <a:xfrm>
              <a:off x="999690" y="4430788"/>
              <a:ext cx="345224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xmlns="" id="{C12ACE2E-01C6-4350-BF77-C9F4FECE8D6A}"/>
                </a:ext>
              </a:extLst>
            </p:cNvPr>
            <p:cNvSpPr/>
            <p:nvPr/>
          </p:nvSpPr>
          <p:spPr>
            <a:xfrm>
              <a:off x="1201026" y="4028116"/>
              <a:ext cx="2817301" cy="41106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err="1"/>
                <a:t>carrierBandwidth</a:t>
              </a:r>
              <a:r>
                <a:rPr lang="en-US" sz="1200" dirty="0"/>
                <a:t> BW1, SCS1</a:t>
              </a:r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xmlns="" id="{F639553B-A23C-4BD4-A835-2F675E3770A1}"/>
                </a:ext>
              </a:extLst>
            </p:cNvPr>
            <p:cNvSpPr/>
            <p:nvPr/>
          </p:nvSpPr>
          <p:spPr>
            <a:xfrm>
              <a:off x="1703316" y="4560375"/>
              <a:ext cx="1812720" cy="41106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err="1"/>
                <a:t>carrierBandwidth</a:t>
              </a:r>
              <a:r>
                <a:rPr lang="en-US" sz="1200" dirty="0"/>
                <a:t> BW2, SCS2</a:t>
              </a:r>
            </a:p>
          </p:txBody>
        </p: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xmlns="" id="{A8CEBD42-659E-4CBF-BEA6-59FA9C87433F}"/>
                </a:ext>
              </a:extLst>
            </p:cNvPr>
            <p:cNvCxnSpPr>
              <a:cxnSpLocks/>
            </p:cNvCxnSpPr>
            <p:nvPr/>
          </p:nvCxnSpPr>
          <p:spPr>
            <a:xfrm>
              <a:off x="1120963" y="4971436"/>
              <a:ext cx="345224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7" name="TextBox 116">
            <a:extLst>
              <a:ext uri="{FF2B5EF4-FFF2-40B4-BE49-F238E27FC236}">
                <a16:creationId xmlns:a16="http://schemas.microsoft.com/office/drawing/2014/main" xmlns="" id="{14D1B6F1-2F8E-442F-81DD-74933D6ED512}"/>
              </a:ext>
            </a:extLst>
          </p:cNvPr>
          <p:cNvSpPr txBox="1"/>
          <p:nvPr/>
        </p:nvSpPr>
        <p:spPr>
          <a:xfrm>
            <a:off x="7063168" y="2147347"/>
            <a:ext cx="9605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Scenario </a:t>
            </a:r>
            <a:r>
              <a:rPr lang="en-US" sz="1200" dirty="0" smtClean="0"/>
              <a:t>2 </a:t>
            </a:r>
            <a:endParaRPr lang="en-US" sz="1200" dirty="0"/>
          </a:p>
        </p:txBody>
      </p:sp>
      <p:grpSp>
        <p:nvGrpSpPr>
          <p:cNvPr id="118" name="Group 117">
            <a:extLst>
              <a:ext uri="{FF2B5EF4-FFF2-40B4-BE49-F238E27FC236}">
                <a16:creationId xmlns:a16="http://schemas.microsoft.com/office/drawing/2014/main" xmlns="" id="{E30B2BF3-CED7-403A-B0AA-EE12E044A1AE}"/>
              </a:ext>
            </a:extLst>
          </p:cNvPr>
          <p:cNvGrpSpPr/>
          <p:nvPr/>
        </p:nvGrpSpPr>
        <p:grpSpPr>
          <a:xfrm>
            <a:off x="5317053" y="3982891"/>
            <a:ext cx="3541353" cy="720211"/>
            <a:chOff x="6861388" y="1647072"/>
            <a:chExt cx="3541353" cy="942173"/>
          </a:xfrm>
        </p:grpSpPr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xmlns="" id="{83E6154D-C5C9-4ACC-B510-2C17486452D3}"/>
                </a:ext>
              </a:extLst>
            </p:cNvPr>
            <p:cNvCxnSpPr>
              <a:cxnSpLocks/>
            </p:cNvCxnSpPr>
            <p:nvPr/>
          </p:nvCxnSpPr>
          <p:spPr>
            <a:xfrm>
              <a:off x="6861388" y="2049745"/>
              <a:ext cx="341792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xmlns="" id="{898AED4B-C778-486B-BC28-3C0BCB820FFB}"/>
                </a:ext>
              </a:extLst>
            </p:cNvPr>
            <p:cNvSpPr/>
            <p:nvPr/>
          </p:nvSpPr>
          <p:spPr>
            <a:xfrm>
              <a:off x="6861388" y="1647072"/>
              <a:ext cx="1622684" cy="41106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err="1"/>
                <a:t>carrierBandwidth</a:t>
              </a:r>
              <a:r>
                <a:rPr lang="en-US" sz="1200" dirty="0"/>
                <a:t> BW1, SCS1</a:t>
              </a: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xmlns="" id="{E18E19EC-982F-47CD-A228-ED949212C7BE}"/>
                </a:ext>
              </a:extLst>
            </p:cNvPr>
            <p:cNvSpPr/>
            <p:nvPr/>
          </p:nvSpPr>
          <p:spPr>
            <a:xfrm>
              <a:off x="8047485" y="2178184"/>
              <a:ext cx="1545878" cy="41106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err="1"/>
                <a:t>carrierBandwidth</a:t>
              </a:r>
              <a:r>
                <a:rPr lang="en-US" sz="1200" dirty="0"/>
                <a:t> BW2, SCS2</a:t>
              </a:r>
            </a:p>
          </p:txBody>
        </p: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xmlns="" id="{0B06DFA4-FC03-4900-8433-F425D36110DF}"/>
                </a:ext>
              </a:extLst>
            </p:cNvPr>
            <p:cNvCxnSpPr>
              <a:cxnSpLocks/>
            </p:cNvCxnSpPr>
            <p:nvPr/>
          </p:nvCxnSpPr>
          <p:spPr>
            <a:xfrm>
              <a:off x="6984813" y="2589245"/>
              <a:ext cx="341792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3" name="Group 122">
            <a:extLst>
              <a:ext uri="{FF2B5EF4-FFF2-40B4-BE49-F238E27FC236}">
                <a16:creationId xmlns:a16="http://schemas.microsoft.com/office/drawing/2014/main" xmlns="" id="{7C5A8699-0F7B-4BCA-A7FF-23B33B3EEC19}"/>
              </a:ext>
            </a:extLst>
          </p:cNvPr>
          <p:cNvGrpSpPr/>
          <p:nvPr/>
        </p:nvGrpSpPr>
        <p:grpSpPr>
          <a:xfrm>
            <a:off x="5251663" y="5335236"/>
            <a:ext cx="3784833" cy="959654"/>
            <a:chOff x="6848708" y="4028116"/>
            <a:chExt cx="3784833" cy="988022"/>
          </a:xfrm>
        </p:grpSpPr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xmlns="" id="{DC25A76A-7945-4395-BBC8-F58DBFC99BFF}"/>
                </a:ext>
              </a:extLst>
            </p:cNvPr>
            <p:cNvCxnSpPr/>
            <p:nvPr/>
          </p:nvCxnSpPr>
          <p:spPr>
            <a:xfrm>
              <a:off x="6848708" y="4430788"/>
              <a:ext cx="364082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xmlns="" id="{E8387361-25FB-4251-981A-972D93165673}"/>
                </a:ext>
              </a:extLst>
            </p:cNvPr>
            <p:cNvSpPr/>
            <p:nvPr/>
          </p:nvSpPr>
          <p:spPr>
            <a:xfrm>
              <a:off x="7050044" y="4028116"/>
              <a:ext cx="1644242" cy="41106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/>
                <a:t>carrierBandwidthBW1, SCS1</a:t>
              </a:r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xmlns="" id="{65C664EC-EDA6-41B7-AB4D-404114E64BC7}"/>
                </a:ext>
              </a:extLst>
            </p:cNvPr>
            <p:cNvSpPr/>
            <p:nvPr/>
          </p:nvSpPr>
          <p:spPr>
            <a:xfrm>
              <a:off x="7050044" y="4595583"/>
              <a:ext cx="1646690" cy="41106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/>
                <a:t>carrierBandwidthBW2, SCS2</a:t>
              </a:r>
            </a:p>
          </p:txBody>
        </p: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xmlns="" id="{65B04E0A-A673-4E4B-8019-667685BCF2A6}"/>
                </a:ext>
              </a:extLst>
            </p:cNvPr>
            <p:cNvCxnSpPr/>
            <p:nvPr/>
          </p:nvCxnSpPr>
          <p:spPr>
            <a:xfrm>
              <a:off x="6992719" y="5016138"/>
              <a:ext cx="364082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8" name="Rectangle 127"/>
          <p:cNvSpPr/>
          <p:nvPr/>
        </p:nvSpPr>
        <p:spPr>
          <a:xfrm>
            <a:off x="8518962" y="1597717"/>
            <a:ext cx="11408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Rectangle 128"/>
          <p:cNvSpPr/>
          <p:nvPr/>
        </p:nvSpPr>
        <p:spPr>
          <a:xfrm>
            <a:off x="7353412" y="1603907"/>
            <a:ext cx="11408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Rectangle 129"/>
          <p:cNvSpPr/>
          <p:nvPr/>
        </p:nvSpPr>
        <p:spPr>
          <a:xfrm>
            <a:off x="5043955" y="2580868"/>
            <a:ext cx="21471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Rectangle 130"/>
          <p:cNvSpPr/>
          <p:nvPr/>
        </p:nvSpPr>
        <p:spPr>
          <a:xfrm>
            <a:off x="8062592" y="2580868"/>
            <a:ext cx="21471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Rectangle 131"/>
          <p:cNvSpPr/>
          <p:nvPr/>
        </p:nvSpPr>
        <p:spPr>
          <a:xfrm>
            <a:off x="5633497" y="3030374"/>
            <a:ext cx="11408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Rectangle 132"/>
          <p:cNvSpPr/>
          <p:nvPr/>
        </p:nvSpPr>
        <p:spPr>
          <a:xfrm>
            <a:off x="7567992" y="3013756"/>
            <a:ext cx="11408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Rectangle 133"/>
          <p:cNvSpPr/>
          <p:nvPr/>
        </p:nvSpPr>
        <p:spPr>
          <a:xfrm>
            <a:off x="5188249" y="3998380"/>
            <a:ext cx="11408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ectangle 134"/>
          <p:cNvSpPr/>
          <p:nvPr/>
        </p:nvSpPr>
        <p:spPr>
          <a:xfrm>
            <a:off x="6954457" y="3998380"/>
            <a:ext cx="11408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Rectangle 135"/>
          <p:cNvSpPr/>
          <p:nvPr/>
        </p:nvSpPr>
        <p:spPr>
          <a:xfrm>
            <a:off x="6362030" y="4381650"/>
            <a:ext cx="11408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Rectangle 136"/>
          <p:cNvSpPr/>
          <p:nvPr/>
        </p:nvSpPr>
        <p:spPr>
          <a:xfrm>
            <a:off x="8000973" y="4388367"/>
            <a:ext cx="11408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Rectangle 137"/>
          <p:cNvSpPr/>
          <p:nvPr/>
        </p:nvSpPr>
        <p:spPr>
          <a:xfrm>
            <a:off x="5274130" y="5379221"/>
            <a:ext cx="201053" cy="34655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ectangle 138"/>
          <p:cNvSpPr/>
          <p:nvPr/>
        </p:nvSpPr>
        <p:spPr>
          <a:xfrm>
            <a:off x="7075057" y="5340200"/>
            <a:ext cx="201053" cy="34655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/>
          <p:cNvSpPr/>
          <p:nvPr/>
        </p:nvSpPr>
        <p:spPr>
          <a:xfrm>
            <a:off x="5251021" y="5913562"/>
            <a:ext cx="201053" cy="34655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Rectangle 140"/>
          <p:cNvSpPr/>
          <p:nvPr/>
        </p:nvSpPr>
        <p:spPr>
          <a:xfrm>
            <a:off x="7097241" y="5900595"/>
            <a:ext cx="201053" cy="34655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xmlns="" id="{C5BE5852-26B1-4AEE-B796-61E6024B6791}"/>
              </a:ext>
            </a:extLst>
          </p:cNvPr>
          <p:cNvSpPr txBox="1"/>
          <p:nvPr/>
        </p:nvSpPr>
        <p:spPr>
          <a:xfrm>
            <a:off x="7386619" y="3956900"/>
            <a:ext cx="89800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Scenario </a:t>
            </a:r>
            <a:r>
              <a:rPr lang="en-US" sz="1100" dirty="0" smtClean="0"/>
              <a:t>3 </a:t>
            </a:r>
            <a:endParaRPr lang="en-US" sz="1100" dirty="0"/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xmlns="" id="{C5BE5852-26B1-4AEE-B796-61E6024B6791}"/>
              </a:ext>
            </a:extLst>
          </p:cNvPr>
          <p:cNvSpPr txBox="1"/>
          <p:nvPr/>
        </p:nvSpPr>
        <p:spPr>
          <a:xfrm>
            <a:off x="7350478" y="5340679"/>
            <a:ext cx="89800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Scenario </a:t>
            </a:r>
            <a:r>
              <a:rPr lang="en-US" sz="1100" dirty="0" smtClean="0"/>
              <a:t>4 </a:t>
            </a:r>
            <a:endParaRPr lang="en-US" sz="1100" dirty="0"/>
          </a:p>
        </p:txBody>
      </p:sp>
      <p:cxnSp>
        <p:nvCxnSpPr>
          <p:cNvPr id="144" name="Straight Connector 143"/>
          <p:cNvCxnSpPr/>
          <p:nvPr/>
        </p:nvCxnSpPr>
        <p:spPr>
          <a:xfrm>
            <a:off x="4846371" y="267601"/>
            <a:ext cx="0" cy="62577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Connector 144"/>
          <p:cNvCxnSpPr/>
          <p:nvPr/>
        </p:nvCxnSpPr>
        <p:spPr>
          <a:xfrm>
            <a:off x="8627260" y="186888"/>
            <a:ext cx="0" cy="62577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endCxn id="89" idx="1"/>
          </p:cNvCxnSpPr>
          <p:nvPr/>
        </p:nvCxnSpPr>
        <p:spPr>
          <a:xfrm flipV="1">
            <a:off x="508067" y="2779691"/>
            <a:ext cx="368998" cy="5360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33939" y="3352006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Min. GB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476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802569"/>
            <a:ext cx="7956376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Specify that BW</a:t>
            </a:r>
            <a:r>
              <a:rPr lang="en-US" sz="2800" baseline="-25000" dirty="0" smtClean="0"/>
              <a:t>1</a:t>
            </a:r>
            <a:r>
              <a:rPr lang="en-US" sz="2800" dirty="0" smtClean="0"/>
              <a:t> and BW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 as reference channel bandwidth in the calculation of nominal channel spacing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Reference channel bandwidth means the frequency span in MHz from the defined tables in RAN4 specs, covering all of the supported </a:t>
            </a:r>
            <a:r>
              <a:rPr lang="en-US" sz="2800" i="1" dirty="0" err="1" smtClean="0"/>
              <a:t>SCSSpecific</a:t>
            </a:r>
            <a:r>
              <a:rPr lang="en-US" sz="2800" i="1" dirty="0" smtClean="0"/>
              <a:t>-Carrier. </a:t>
            </a:r>
            <a:r>
              <a:rPr lang="en-US" sz="2800" dirty="0" smtClean="0"/>
              <a:t>Scenarios that carrier bandwidth with different SCSs can be fully overlapped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rgbClr val="FF0000"/>
                </a:solidFill>
              </a:rPr>
              <a:t>Terminology “Reference channel bandwidth” will not be used in the specs texts, only for the convenience of discussion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351522" y="188640"/>
            <a:ext cx="21884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Agreement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212480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552" y="1124744"/>
            <a:ext cx="795637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 smtClean="0"/>
              <a:t>Further check difference between UE and BS reference channel bandwidth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 smtClean="0"/>
              <a:t>Further check SCS corresponding to the reference channel bandwidth (reference SCS) if guard-band keeps in the equations calculating the nominal channel bandwidth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 smtClean="0"/>
              <a:t>Potential specs change should minimize the impact on the channel spacing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351522" y="188640"/>
            <a:ext cx="37593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Agreement (Cont’d)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583348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/>
              <a:t>Reference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/>
              <a:t>R4-1902870	Nominal Channel Spacing for CA for FR1 and FR2, Intel</a:t>
            </a:r>
          </a:p>
          <a:p>
            <a:r>
              <a:rPr lang="en-US" altLang="zh-CN" sz="2000"/>
              <a:t>R4-1903832	Discussion on the Nominal channel spacing for CA, ZTE Corporation</a:t>
            </a:r>
          </a:p>
          <a:p>
            <a:r>
              <a:rPr lang="en-US" altLang="zh-CN" sz="2000"/>
              <a:t>R4-1903949	On the carrier frequency mapping and CA channel spacing, Ericsson</a:t>
            </a:r>
          </a:p>
          <a:p>
            <a:r>
              <a:rPr lang="en-US" altLang="zh-CN" sz="2000"/>
              <a:t>R4-1904164	Views on nominal channel spacing for CA, NTT DOCOMO</a:t>
            </a:r>
          </a:p>
          <a:p>
            <a:r>
              <a:rPr lang="en-US" altLang="zh-CN" sz="2000"/>
              <a:t>R4-1904269	Nominal channel spacing for CA and definition of contiguous/non-contiguous CA, Nokia</a:t>
            </a:r>
            <a:endParaRPr lang="en-US" altLang="zh-CN"/>
          </a:p>
          <a:p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</TotalTime>
  <Words>567</Words>
  <Application>Microsoft Office PowerPoint</Application>
  <PresentationFormat>On-screen Show (4:3)</PresentationFormat>
  <Paragraphs>119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Meiryo UI</vt:lpstr>
      <vt:lpstr>宋体</vt:lpstr>
      <vt:lpstr>Arial</vt:lpstr>
      <vt:lpstr>Calibri</vt:lpstr>
      <vt:lpstr>Wingdings</vt:lpstr>
      <vt:lpstr>Office 主题</vt:lpstr>
      <vt:lpstr>Equation.3</vt:lpstr>
      <vt:lpstr>WF on nominal channel spacing</vt:lpstr>
      <vt:lpstr>Background (1)</vt:lpstr>
      <vt:lpstr>Background (2)</vt:lpstr>
      <vt:lpstr>Potential issue (1)</vt:lpstr>
      <vt:lpstr>Potential issue (2)</vt:lpstr>
      <vt:lpstr>PowerPoint Presentation</vt:lpstr>
      <vt:lpstr>PowerPoint Presentation</vt:lpstr>
      <vt:lpstr>PowerPoint Presentation</vt:lpstr>
      <vt:lpstr>Reference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RAN4</dc:title>
  <dc:creator>Wubin,Zhou, ZTE</dc:creator>
  <cp:lastModifiedBy>Aijun CAO</cp:lastModifiedBy>
  <cp:revision>227</cp:revision>
  <dcterms:created xsi:type="dcterms:W3CDTF">2016-01-12T08:39:00Z</dcterms:created>
  <dcterms:modified xsi:type="dcterms:W3CDTF">2019-04-12T07:12:34Z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(3)fNMoUHtv8KgDhPgdkuuEXuKzJdSFkx4XCcyQjX+5bjxRH+lAbVnSRU+QL+SogrPBnqCOKMFC
UhYVbcpPRK30LRzSaFnySEnAPj7nOgU92cRdCsbphOXiEmcmMujWUe67nuI4p0Ej2DCAQhZl
Q+btQFJBIt+YFyrXU7zKOY/xuLif/f7kVkMSDXhznYww4gJ5wT0HEUyaF6x14Bo1M949wCco
OgFV7ceo6HqyD2O0gM</vt:lpwstr>
  </property>
  <property fmtid="{D5CDD505-2E9C-101B-9397-08002B2CF9AE}" pid="3" name="_2015_ms_pID_7253431">
    <vt:lpwstr>QnCXaZ4iJ95hJiTMmmmKvOM0LvOxFHPWFbEtnRXsgUZJB0hw2OHPZU
BezHIkDBoXc88zTbtzkx96mYfU6I3ZnGsojpv4K34p/LEPYsitMT8J1U4/5XOSWBYmDwO7fO
Td8KWI+0l9bCWGwWj3tVqz/0ytbWbgAAji0qr3Hu3tvVt5sNYvKZXgZf9e1UFFYZk8fjKLd0
kiFV/hp9YEVVSF1cFuxte6Jn0OfNxPh3dZ/r</vt:lpwstr>
  </property>
  <property fmtid="{D5CDD505-2E9C-101B-9397-08002B2CF9AE}" pid="4" name="_2015_ms_pID_7253432">
    <vt:lpwstr>PL7MSKrVZUNflBSg72euQYcE1XmHa+ALaEPv
kaJxsrOzr3gXyVJ0GXUtXsy9X0j2KpW89zsecR/rCh7r1tx9Fb8=</vt:lpwstr>
  </property>
  <property fmtid="{D5CDD505-2E9C-101B-9397-08002B2CF9AE}" pid="5" name="KSOProductBuildVer">
    <vt:lpwstr>2052-10.8.2.7027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1554686601</vt:lpwstr>
  </property>
</Properties>
</file>